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0058400" cy="7772400"/>
  <p:notesSz cx="6858000" cy="9144000"/>
  <p:embeddedFontLs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Oswald" panose="020B0604020202020204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F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E7BC7D-330E-484E-BB6B-B1A6D822A9AD}">
  <a:tblStyle styleId="{C2E7BC7D-330E-484E-BB6B-B1A6D822A9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36" y="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756a77d43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756a77d43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756a77d4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756a77d4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756a77d43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756a77d43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b756a77d43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b756a77d43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756a77d4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756a77d4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756a77d43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756a77d43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756a77d43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756a77d43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756a77d4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b756a77d43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756a77d43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b756a77d43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b756a77d43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b756a77d43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756a77d4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756a77d4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756a77d43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b756a77d43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b756a77d43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b756a77d43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b756a77d43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b756a77d43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b756a77d43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b756a77d43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b756a77d4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b756a77d4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756a77d4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756a77d4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756a77d43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756a77d43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756a77d43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756a77d43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756a77d43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756a77d43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756a77d43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756a77d43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756a77d43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756a77d43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pixy.org/2578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service.noaa.gov/facts/degrade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el.org/wp-content/uploads/2019/02/Plastic-and-Health-The-Hidden-Costs-of-a-Plastic-Planet-February-2019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yIkKHS0Zm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84CA7A2-D964-40F3-B1F8-9F6E56C27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299" y="6373969"/>
            <a:ext cx="9372600" cy="1197600"/>
          </a:xfrm>
        </p:spPr>
        <p:txBody>
          <a:bodyPr/>
          <a:lstStyle/>
          <a:p>
            <a:r>
              <a:rPr lang="en-US" sz="2400" dirty="0" err="1"/>
              <a:t>M.Urena</a:t>
            </a:r>
            <a:endParaRPr lang="en-US" sz="2400" dirty="0"/>
          </a:p>
          <a:p>
            <a:r>
              <a:rPr lang="en-US" sz="2400" dirty="0"/>
              <a:t>PS 112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67834-F831-4E14-A5BD-EEC6312B9B31}"/>
              </a:ext>
            </a:extLst>
          </p:cNvPr>
          <p:cNvSpPr txBox="1"/>
          <p:nvPr/>
        </p:nvSpPr>
        <p:spPr>
          <a:xfrm>
            <a:off x="222049" y="200831"/>
            <a:ext cx="9614301" cy="7417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Century Gothic" panose="020B0502020202020204" pitchFamily="34" charset="0"/>
              </a:rPr>
              <a:t>Plastic Pollution</a:t>
            </a:r>
          </a:p>
          <a:p>
            <a:pPr algn="ctr"/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7200" dirty="0"/>
          </a:p>
          <a:p>
            <a:pPr algn="ctr"/>
            <a:endParaRPr lang="en-US" sz="4400" dirty="0"/>
          </a:p>
          <a:p>
            <a:pPr algn="ctr"/>
            <a:r>
              <a:rPr lang="en-US" sz="2800" dirty="0" err="1">
                <a:latin typeface="Century Gothic" panose="020B0502020202020204" pitchFamily="34" charset="0"/>
              </a:rPr>
              <a:t>M.Urena</a:t>
            </a:r>
            <a:endParaRPr lang="en-US" sz="2800" dirty="0">
              <a:latin typeface="Century Gothic" panose="020B0502020202020204" pitchFamily="34" charset="0"/>
            </a:endParaRP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PS 112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pollution of the planet with plastic waste">
            <a:hlinkClick r:id="rId2"/>
            <a:extLst>
              <a:ext uri="{FF2B5EF4-FFF2-40B4-BE49-F238E27FC236}">
                <a16:creationId xmlns:a16="http://schemas.microsoft.com/office/drawing/2014/main" id="{E4C58810-EFFE-40E1-9956-7D8E22C7B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41406"/>
            <a:ext cx="6248400" cy="46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26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>
            <a:off x="9426025" y="2370050"/>
            <a:ext cx="924600" cy="9246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9426025" y="2370050"/>
            <a:ext cx="924600" cy="9246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9426025" y="2370050"/>
            <a:ext cx="924600" cy="9246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9426025" y="2370050"/>
            <a:ext cx="924600" cy="9246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9426025" y="2370050"/>
            <a:ext cx="924600" cy="9246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/>
          <p:nvPr/>
        </p:nvSpPr>
        <p:spPr>
          <a:xfrm>
            <a:off x="9426025" y="2370050"/>
            <a:ext cx="924600" cy="9246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9426025" y="2370050"/>
            <a:ext cx="924600" cy="9246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9426025" y="2370050"/>
            <a:ext cx="924600" cy="9246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9426025" y="2370050"/>
            <a:ext cx="924600" cy="9246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1"/>
          <p:cNvSpPr/>
          <p:nvPr/>
        </p:nvSpPr>
        <p:spPr>
          <a:xfrm>
            <a:off x="9426025" y="2370050"/>
            <a:ext cx="924600" cy="9246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"/>
          <p:cNvSpPr/>
          <p:nvPr/>
        </p:nvSpPr>
        <p:spPr>
          <a:xfrm>
            <a:off x="9426025" y="2370050"/>
            <a:ext cx="924600" cy="924600"/>
          </a:xfrm>
          <a:prstGeom prst="noSmoking">
            <a:avLst>
              <a:gd name="adj" fmla="val 1875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2"/>
          <p:cNvSpPr txBox="1"/>
          <p:nvPr/>
        </p:nvSpPr>
        <p:spPr>
          <a:xfrm>
            <a:off x="553350" y="686900"/>
            <a:ext cx="89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STEP 3: IDENTIFY CAUSES</a:t>
            </a:r>
            <a:endParaRPr sz="6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484350" y="1719175"/>
            <a:ext cx="9089700" cy="5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plastic does </a:t>
            </a:r>
            <a:r>
              <a:rPr lang="en" sz="41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not break down</a:t>
            </a:r>
            <a:r>
              <a:rPr lang="en" sz="4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it stays in the ocean </a:t>
            </a:r>
            <a:r>
              <a:rPr lang="en" sz="41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forever</a:t>
            </a:r>
            <a:r>
              <a:rPr lang="en" sz="4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That means that in 32 years (when you’re 39 years old)</a:t>
            </a:r>
            <a:r>
              <a:rPr lang="en" sz="4100">
                <a:latin typeface="Century Gothic"/>
                <a:ea typeface="Century Gothic"/>
                <a:cs typeface="Century Gothic"/>
                <a:sym typeface="Century Gothic"/>
              </a:rPr>
              <a:t> there will be more plastic than fish in the ocean! </a:t>
            </a:r>
            <a:endParaRPr sz="4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p22" descr="Bitmoji Image"/>
          <p:cNvPicPr preferRelativeResize="0"/>
          <p:nvPr/>
        </p:nvPicPr>
        <p:blipFill rotWithShape="1">
          <a:blip r:embed="rId4">
            <a:alphaModFix/>
          </a:blip>
          <a:srcRect l="4761" t="23800" b="3945"/>
          <a:stretch/>
        </p:blipFill>
        <p:spPr>
          <a:xfrm>
            <a:off x="28025" y="6085425"/>
            <a:ext cx="2227225" cy="16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2800" y="5094144"/>
            <a:ext cx="3062451" cy="2042657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3177" y="5096852"/>
            <a:ext cx="3062450" cy="2037925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 r="27182"/>
          <a:stretch/>
        </p:blipFill>
        <p:spPr>
          <a:xfrm>
            <a:off x="287400" y="204300"/>
            <a:ext cx="9483601" cy="7363801"/>
          </a:xfrm>
          <a:prstGeom prst="rect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 t="6499" b="3109"/>
          <a:stretch/>
        </p:blipFill>
        <p:spPr>
          <a:xfrm>
            <a:off x="345013" y="249850"/>
            <a:ext cx="9368374" cy="7272700"/>
          </a:xfrm>
          <a:prstGeom prst="rect">
            <a:avLst/>
          </a:prstGeom>
          <a:noFill/>
          <a:ln w="762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5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/>
          <p:nvPr/>
        </p:nvSpPr>
        <p:spPr>
          <a:xfrm>
            <a:off x="553350" y="686900"/>
            <a:ext cx="89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STEP 3: IDENTIFY CAUSES</a:t>
            </a:r>
            <a:endParaRPr sz="6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484350" y="2067725"/>
            <a:ext cx="9089700" cy="3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Plastic is not only </a:t>
            </a: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bad for the ocean and the animals that live there. There is so much plastic in our planet, that </a:t>
            </a:r>
            <a:r>
              <a:rPr lang="en" sz="43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experts think</a:t>
            </a: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 it is now starting to hurt 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humans too.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25" descr="Bitmoji Image"/>
          <p:cNvPicPr preferRelativeResize="0"/>
          <p:nvPr/>
        </p:nvPicPr>
        <p:blipFill rotWithShape="1">
          <a:blip r:embed="rId4">
            <a:alphaModFix/>
          </a:blip>
          <a:srcRect l="4761" t="23800" b="3945"/>
          <a:stretch/>
        </p:blipFill>
        <p:spPr>
          <a:xfrm>
            <a:off x="7114625" y="5570450"/>
            <a:ext cx="2906025" cy="22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6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6"/>
          <p:cNvSpPr txBox="1"/>
          <p:nvPr/>
        </p:nvSpPr>
        <p:spPr>
          <a:xfrm>
            <a:off x="553350" y="686900"/>
            <a:ext cx="89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STEP 3: IDENTIFY CAUSES</a:t>
            </a:r>
            <a:endParaRPr sz="6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484350" y="1899750"/>
            <a:ext cx="9089700" cy="5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Let’s watch this </a:t>
            </a:r>
            <a:r>
              <a:rPr lang="en" sz="48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video</a:t>
            </a: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 to learn more about plastic pollution and the things we can do to help our planet.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7" name="Google Shape;167;p26" descr="Bitmoji Image"/>
          <p:cNvPicPr preferRelativeResize="0"/>
          <p:nvPr/>
        </p:nvPicPr>
        <p:blipFill rotWithShape="1">
          <a:blip r:embed="rId4">
            <a:alphaModFix/>
          </a:blip>
          <a:srcRect l="26772" t="2978" r="25042"/>
          <a:stretch/>
        </p:blipFill>
        <p:spPr>
          <a:xfrm>
            <a:off x="8617600" y="4947525"/>
            <a:ext cx="1440800" cy="282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7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7"/>
          <p:cNvSpPr txBox="1"/>
          <p:nvPr/>
        </p:nvSpPr>
        <p:spPr>
          <a:xfrm>
            <a:off x="553350" y="686900"/>
            <a:ext cx="89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STEP 4: EVALUATE A POLICY</a:t>
            </a:r>
            <a:endParaRPr sz="6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484350" y="1899750"/>
            <a:ext cx="9089700" cy="5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Now that we know what causes plastic pollution and how bad plastic pollution is for our planet. Let’s think about some policies that are in place to protect our planet.</a:t>
            </a: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6" name="Google Shape;176;p27" descr="Clientmoj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9900" y="4709150"/>
            <a:ext cx="2987050" cy="29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 txBox="1"/>
          <p:nvPr/>
        </p:nvSpPr>
        <p:spPr>
          <a:xfrm>
            <a:off x="553350" y="686900"/>
            <a:ext cx="89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STEP 4: EVALUATE A POLICY</a:t>
            </a:r>
            <a:endParaRPr sz="6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457200" y="1829900"/>
            <a:ext cx="6068700" cy="5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On March 1, 2020, a new bag waste reduction law took effect in New York State. </a:t>
            </a:r>
            <a:endParaRPr sz="3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The law states that any business that collects New York State taxes is not able to give plastic bags to their customers.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5323" y="1967076"/>
            <a:ext cx="2715676" cy="4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 descr="Clientmoj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75" y="5455925"/>
            <a:ext cx="2240275" cy="22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9"/>
          <p:cNvSpPr txBox="1"/>
          <p:nvPr/>
        </p:nvSpPr>
        <p:spPr>
          <a:xfrm>
            <a:off x="553350" y="686900"/>
            <a:ext cx="89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STEP 4: EVALUATE A POLICY</a:t>
            </a:r>
            <a:endParaRPr sz="6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457200" y="1829900"/>
            <a:ext cx="6068700" cy="5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latin typeface="Century Gothic"/>
                <a:ea typeface="Century Gothic"/>
                <a:cs typeface="Century Gothic"/>
                <a:sym typeface="Century Gothic"/>
              </a:rPr>
              <a:t>Let’s think about this policy. In your breakout room, you will think and discuss these questions with your group:</a:t>
            </a:r>
            <a:endParaRPr sz="3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latin typeface="Century Gothic"/>
                <a:ea typeface="Century Gothic"/>
                <a:cs typeface="Century Gothic"/>
                <a:sym typeface="Century Gothic"/>
              </a:rPr>
              <a:t>Should we keep this policy? Should we get rid of it? Can we improve it?</a:t>
            </a:r>
            <a:endParaRPr sz="3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5" name="Google Shape;19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5323" y="1967076"/>
            <a:ext cx="2715676" cy="4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9" descr="Clientmoj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75" y="5455925"/>
            <a:ext cx="2240275" cy="22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0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0"/>
          <p:cNvSpPr txBox="1"/>
          <p:nvPr/>
        </p:nvSpPr>
        <p:spPr>
          <a:xfrm>
            <a:off x="553350" y="686900"/>
            <a:ext cx="89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STEP 4: EVALUATE A POLICY</a:t>
            </a:r>
            <a:endParaRPr sz="6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4" name="Google Shape;204;p30"/>
          <p:cNvSpPr txBox="1"/>
          <p:nvPr/>
        </p:nvSpPr>
        <p:spPr>
          <a:xfrm>
            <a:off x="457200" y="1829900"/>
            <a:ext cx="6068700" cy="5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Using plastic bags is bad for our planet and communities. Plastic bags can be seen stuck in trees, as litter in our neighborhoods, and floating in our waters. </a:t>
            </a:r>
            <a:endParaRPr sz="5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5323" y="1967076"/>
            <a:ext cx="2715676" cy="4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0" descr="Clientmoj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75" y="5455925"/>
            <a:ext cx="2240275" cy="22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 descr="Clientmoji"/>
          <p:cNvPicPr preferRelativeResize="0"/>
          <p:nvPr/>
        </p:nvPicPr>
        <p:blipFill rotWithShape="1">
          <a:blip r:embed="rId3">
            <a:alphaModFix/>
          </a:blip>
          <a:srcRect b="44610"/>
          <a:stretch/>
        </p:blipFill>
        <p:spPr>
          <a:xfrm>
            <a:off x="1935425" y="685800"/>
            <a:ext cx="6187550" cy="34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descr="think"/>
          <p:cNvPicPr preferRelativeResize="0"/>
          <p:nvPr/>
        </p:nvPicPr>
        <p:blipFill rotWithShape="1">
          <a:blip r:embed="rId4">
            <a:alphaModFix/>
          </a:blip>
          <a:srcRect l="6950" t="20280"/>
          <a:stretch/>
        </p:blipFill>
        <p:spPr>
          <a:xfrm>
            <a:off x="2548425" y="3274900"/>
            <a:ext cx="4721750" cy="404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1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1"/>
          <p:cNvSpPr txBox="1"/>
          <p:nvPr/>
        </p:nvSpPr>
        <p:spPr>
          <a:xfrm>
            <a:off x="553350" y="686900"/>
            <a:ext cx="89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STEP 4: EVALUATE A POLICY</a:t>
            </a:r>
            <a:endParaRPr sz="6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4" name="Google Shape;214;p31"/>
          <p:cNvSpPr txBox="1"/>
          <p:nvPr/>
        </p:nvSpPr>
        <p:spPr>
          <a:xfrm>
            <a:off x="457200" y="1829900"/>
            <a:ext cx="6068700" cy="5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latin typeface="Century Gothic"/>
                <a:ea typeface="Century Gothic"/>
                <a:cs typeface="Century Gothic"/>
                <a:sym typeface="Century Gothic"/>
              </a:rPr>
              <a:t>This policy will reduce about 23 billion plastic bags that are typically used in New York State each year.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3900">
                <a:latin typeface="Century Gothic"/>
                <a:ea typeface="Century Gothic"/>
                <a:cs typeface="Century Gothic"/>
                <a:sym typeface="Century Gothic"/>
              </a:rPr>
              <a:t>The public has accepted this policy well, with #BYOBagNY trending on social media.</a:t>
            </a:r>
            <a:endParaRPr sz="4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5" name="Google Shape;2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5323" y="1967076"/>
            <a:ext cx="2715676" cy="42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 descr="Clientmoji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75" y="5455925"/>
            <a:ext cx="2240275" cy="22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2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2"/>
          <p:cNvSpPr txBox="1"/>
          <p:nvPr/>
        </p:nvSpPr>
        <p:spPr>
          <a:xfrm>
            <a:off x="553350" y="633200"/>
            <a:ext cx="89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STEP 5: DEVELOP SOLUTIONS</a:t>
            </a:r>
            <a:endParaRPr sz="6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4" name="Google Shape;224;p32"/>
          <p:cNvSpPr txBox="1"/>
          <p:nvPr/>
        </p:nvSpPr>
        <p:spPr>
          <a:xfrm>
            <a:off x="484350" y="1899750"/>
            <a:ext cx="9089700" cy="5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Let’s think about some things that we can do to help reduce plastic pollution in our planet.</a:t>
            </a: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What are some things we can do to reduce the amount of plastic we use?</a:t>
            </a: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5" name="Google Shape;225;p32" descr="Bitmoji Image"/>
          <p:cNvPicPr preferRelativeResize="0"/>
          <p:nvPr/>
        </p:nvPicPr>
        <p:blipFill rotWithShape="1">
          <a:blip r:embed="rId3">
            <a:alphaModFix/>
          </a:blip>
          <a:srcRect t="9142" b="8041"/>
          <a:stretch/>
        </p:blipFill>
        <p:spPr>
          <a:xfrm>
            <a:off x="7702850" y="5821675"/>
            <a:ext cx="2355550" cy="195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00" y="139975"/>
            <a:ext cx="7741899" cy="7492449"/>
          </a:xfrm>
          <a:prstGeom prst="rect">
            <a:avLst/>
          </a:prstGeom>
          <a:noFill/>
          <a:ln w="762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1" name="Google Shape;231;p33"/>
          <p:cNvSpPr txBox="1"/>
          <p:nvPr/>
        </p:nvSpPr>
        <p:spPr>
          <a:xfrm>
            <a:off x="7426101" y="223350"/>
            <a:ext cx="2510400" cy="4623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We can all do our part to help our oceans and wildlife!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Here are some simple ways to help. What else can we do?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33" descr="snorkeling under water with fish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3474" y="4846350"/>
            <a:ext cx="2926028" cy="29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4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4"/>
          <p:cNvSpPr txBox="1"/>
          <p:nvPr/>
        </p:nvSpPr>
        <p:spPr>
          <a:xfrm>
            <a:off x="553350" y="633200"/>
            <a:ext cx="89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STEP 5: DEVELOP SOLUTIONS</a:t>
            </a:r>
            <a:endParaRPr sz="6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0" name="Google Shape;240;p34"/>
          <p:cNvSpPr txBox="1"/>
          <p:nvPr/>
        </p:nvSpPr>
        <p:spPr>
          <a:xfrm>
            <a:off x="484350" y="1899750"/>
            <a:ext cx="9089700" cy="5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entury Gothic"/>
              <a:buChar char="●"/>
            </a:pP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Bring your own water bottle everywhere. </a:t>
            </a: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entury Gothic"/>
              <a:buChar char="●"/>
            </a:pP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Stop using plastic straws.</a:t>
            </a: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entury Gothic"/>
              <a:buChar char="●"/>
            </a:pP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Stop using plastic containers and only use glass.</a:t>
            </a: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501650" algn="l" rtl="0">
              <a:spcBef>
                <a:spcPts val="0"/>
              </a:spcBef>
              <a:spcAft>
                <a:spcPts val="0"/>
              </a:spcAft>
              <a:buSzPts val="4300"/>
              <a:buFont typeface="Century Gothic"/>
              <a:buChar char="●"/>
            </a:pP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Organize a beach or park cleanup.</a:t>
            </a: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p34" descr="thoughts?"/>
          <p:cNvPicPr preferRelativeResize="0"/>
          <p:nvPr/>
        </p:nvPicPr>
        <p:blipFill rotWithShape="1">
          <a:blip r:embed="rId3">
            <a:alphaModFix/>
          </a:blip>
          <a:srcRect l="36676" b="24242"/>
          <a:stretch/>
        </p:blipFill>
        <p:spPr>
          <a:xfrm>
            <a:off x="7589525" y="5853050"/>
            <a:ext cx="1082025" cy="12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4" descr="Bitmoji Image"/>
          <p:cNvPicPr preferRelativeResize="0"/>
          <p:nvPr/>
        </p:nvPicPr>
        <p:blipFill rotWithShape="1">
          <a:blip r:embed="rId4">
            <a:alphaModFix/>
          </a:blip>
          <a:srcRect l="14369" t="32161" r="20103"/>
          <a:stretch/>
        </p:blipFill>
        <p:spPr>
          <a:xfrm>
            <a:off x="8382000" y="6036875"/>
            <a:ext cx="1676400" cy="173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/>
          <p:nvPr/>
        </p:nvSpPr>
        <p:spPr>
          <a:xfrm>
            <a:off x="320050" y="457200"/>
            <a:ext cx="9281100" cy="69951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5"/>
          <p:cNvSpPr/>
          <p:nvPr/>
        </p:nvSpPr>
        <p:spPr>
          <a:xfrm>
            <a:off x="320100" y="633200"/>
            <a:ext cx="92811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5"/>
          <p:cNvSpPr txBox="1"/>
          <p:nvPr/>
        </p:nvSpPr>
        <p:spPr>
          <a:xfrm>
            <a:off x="320100" y="633200"/>
            <a:ext cx="9281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STEP 6: SELECT BEST SOLUTION</a:t>
            </a:r>
            <a:endParaRPr sz="60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aphicFrame>
        <p:nvGraphicFramePr>
          <p:cNvPr id="250" name="Google Shape;250;p35"/>
          <p:cNvGraphicFramePr/>
          <p:nvPr/>
        </p:nvGraphicFramePr>
        <p:xfrm>
          <a:off x="1066800" y="26441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{C2E7BC7D-330E-484E-BB6B-B1A6D822A9AD}</a:tableStyleId>
              </a:tblPr>
              <a:tblGrid>
                <a:gridCol w="210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0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</a:t>
                      </a:r>
                      <a:endParaRPr sz="2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Medium</a:t>
                      </a:r>
                      <a:endParaRPr sz="2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Low</a:t>
                      </a:r>
                      <a:endParaRPr sz="2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High</a:t>
                      </a:r>
                      <a:endParaRPr sz="2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Bring your own water bottle everywhere  </a:t>
                      </a:r>
                      <a:endParaRPr sz="2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Medium</a:t>
                      </a:r>
                      <a:endParaRPr sz="2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Clean up a park or beach</a:t>
                      </a:r>
                      <a:endParaRPr sz="2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0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Low</a:t>
                      </a:r>
                      <a:endParaRPr sz="2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Replace all plastic and use only glass containers</a:t>
                      </a:r>
                      <a:endParaRPr sz="2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1" name="Google Shape;251;p35"/>
          <p:cNvSpPr txBox="1"/>
          <p:nvPr/>
        </p:nvSpPr>
        <p:spPr>
          <a:xfrm>
            <a:off x="3901425" y="1834138"/>
            <a:ext cx="3977700" cy="75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latin typeface="Century Gothic"/>
                <a:ea typeface="Century Gothic"/>
                <a:cs typeface="Century Gothic"/>
                <a:sym typeface="Century Gothic"/>
              </a:rPr>
              <a:t>FEASIBILITY</a:t>
            </a:r>
            <a:endParaRPr sz="4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5"/>
          <p:cNvSpPr txBox="1"/>
          <p:nvPr/>
        </p:nvSpPr>
        <p:spPr>
          <a:xfrm rot="-5400000">
            <a:off x="-1325850" y="4484425"/>
            <a:ext cx="3977700" cy="5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latin typeface="Century Gothic"/>
                <a:ea typeface="Century Gothic"/>
                <a:cs typeface="Century Gothic"/>
                <a:sym typeface="Century Gothic"/>
              </a:rPr>
              <a:t>EFFECTIVENESS</a:t>
            </a:r>
            <a:endParaRPr sz="4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53350" y="579500"/>
            <a:ext cx="89517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1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PUBLIC POLICY ANALYSIS</a:t>
            </a:r>
            <a:endParaRPr sz="71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84350" y="1899750"/>
            <a:ext cx="9089700" cy="2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What is public policy analysis?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>
                <a:latin typeface="Century Gothic"/>
                <a:ea typeface="Century Gothic"/>
                <a:cs typeface="Century Gothic"/>
                <a:sym typeface="Century Gothic"/>
              </a:rPr>
              <a:t>Public policy analysis 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is </a:t>
            </a:r>
            <a:r>
              <a:rPr lang="en" sz="4500" b="1">
                <a:latin typeface="Century Gothic"/>
                <a:ea typeface="Century Gothic"/>
                <a:cs typeface="Century Gothic"/>
                <a:sym typeface="Century Gothic"/>
              </a:rPr>
              <a:t>analyzing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(thinking) about a </a:t>
            </a:r>
            <a:r>
              <a:rPr lang="en" sz="4500" b="1">
                <a:latin typeface="Century Gothic"/>
                <a:ea typeface="Century Gothic"/>
                <a:cs typeface="Century Gothic"/>
                <a:sym typeface="Century Gothic"/>
              </a:rPr>
              <a:t>policy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(rule) that affects the </a:t>
            </a:r>
            <a:r>
              <a:rPr lang="en" sz="4500" b="1">
                <a:latin typeface="Century Gothic"/>
                <a:ea typeface="Century Gothic"/>
                <a:cs typeface="Century Gothic"/>
                <a:sym typeface="Century Gothic"/>
              </a:rPr>
              <a:t>public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(people).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14" descr="Bitmoji Image"/>
          <p:cNvPicPr preferRelativeResize="0"/>
          <p:nvPr/>
        </p:nvPicPr>
        <p:blipFill rotWithShape="1">
          <a:blip r:embed="rId3">
            <a:alphaModFix/>
          </a:blip>
          <a:srcRect r="12311" b="3920"/>
          <a:stretch/>
        </p:blipFill>
        <p:spPr>
          <a:xfrm>
            <a:off x="7366850" y="4848775"/>
            <a:ext cx="2691550" cy="29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553350" y="686900"/>
            <a:ext cx="89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PUBLIC POLICY ANALYSIS STEPS</a:t>
            </a:r>
            <a:endParaRPr sz="57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84350" y="1899750"/>
            <a:ext cx="9089700" cy="2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u="sng">
                <a:latin typeface="Century Gothic"/>
                <a:ea typeface="Century Gothic"/>
                <a:cs typeface="Century Gothic"/>
                <a:sym typeface="Century Gothic"/>
              </a:rPr>
              <a:t>Step 1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: Define the problem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u="sng">
                <a:latin typeface="Century Gothic"/>
                <a:ea typeface="Century Gothic"/>
                <a:cs typeface="Century Gothic"/>
                <a:sym typeface="Century Gothic"/>
              </a:rPr>
              <a:t>Step 2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: Gather evidence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3</a:t>
            </a:r>
            <a:r>
              <a:rPr lang="en" sz="4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Identify causes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4</a:t>
            </a:r>
            <a:r>
              <a:rPr lang="en" sz="4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Evaluate a policy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5</a:t>
            </a:r>
            <a:r>
              <a:rPr lang="en" sz="4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Develop solutions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5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 6</a:t>
            </a:r>
            <a:r>
              <a:rPr lang="en" sz="4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Select best solution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" name="Google Shape;74;p15" descr="Bitmoji Image"/>
          <p:cNvPicPr preferRelativeResize="0"/>
          <p:nvPr/>
        </p:nvPicPr>
        <p:blipFill rotWithShape="1">
          <a:blip r:embed="rId3">
            <a:alphaModFix/>
          </a:blip>
          <a:srcRect l="16059" t="7361" r="11956" b="25043"/>
          <a:stretch/>
        </p:blipFill>
        <p:spPr>
          <a:xfrm flipH="1">
            <a:off x="7329548" y="5209800"/>
            <a:ext cx="2728852" cy="2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553350" y="686900"/>
            <a:ext cx="89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STEP 1: DEFINE THE PROBLEM</a:t>
            </a:r>
            <a:endParaRPr sz="6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84350" y="1899750"/>
            <a:ext cx="9089700" cy="5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u="sng">
                <a:latin typeface="Century Gothic"/>
                <a:ea typeface="Century Gothic"/>
                <a:cs typeface="Century Gothic"/>
                <a:sym typeface="Century Gothic"/>
              </a:rPr>
              <a:t>Problem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 sz="4500" b="1">
                <a:latin typeface="Century Gothic"/>
                <a:ea typeface="Century Gothic"/>
                <a:cs typeface="Century Gothic"/>
                <a:sym typeface="Century Gothic"/>
              </a:rPr>
              <a:t>Plastic pollution</a:t>
            </a: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destroying our planet.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165 million tons of plastic debris (trash) is floating around in the ocean and polluting our planet. 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553350" y="686900"/>
            <a:ext cx="89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STEP 2: GATHER EVIDENCE</a:t>
            </a:r>
            <a:endParaRPr sz="6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484350" y="1719175"/>
            <a:ext cx="9089700" cy="5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think about how many times we use plastic each day: we use plastic toothbrushes to brush our teeth, we pack our lunch in plastic baggies, we drink from plastic water bottles, Plastic is everywhere! </a:t>
            </a:r>
            <a:endParaRPr sz="3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these things that we use, eventually get thrown out and end up in the ocean.</a:t>
            </a:r>
            <a:endParaRPr sz="3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138" y="265313"/>
            <a:ext cx="9626125" cy="7241775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553350" y="686900"/>
            <a:ext cx="89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STEP 2: GATHER EVIDENCE</a:t>
            </a:r>
            <a:endParaRPr sz="6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484350" y="1719175"/>
            <a:ext cx="9089700" cy="5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latin typeface="Century Gothic"/>
                <a:ea typeface="Century Gothic"/>
                <a:cs typeface="Century Gothic"/>
                <a:sym typeface="Century Gothic"/>
              </a:rPr>
              <a:t>We have plastic that we use for a while, but we also have </a:t>
            </a:r>
            <a:r>
              <a:rPr lang="en" sz="3900" b="1">
                <a:latin typeface="Century Gothic"/>
                <a:ea typeface="Century Gothic"/>
                <a:cs typeface="Century Gothic"/>
                <a:sym typeface="Century Gothic"/>
              </a:rPr>
              <a:t>single use</a:t>
            </a:r>
            <a:r>
              <a:rPr lang="en" sz="3900">
                <a:latin typeface="Century Gothic"/>
                <a:ea typeface="Century Gothic"/>
                <a:cs typeface="Century Gothic"/>
                <a:sym typeface="Century Gothic"/>
              </a:rPr>
              <a:t> plastics. These are plastics that we use </a:t>
            </a:r>
            <a:r>
              <a:rPr lang="en" sz="3900" b="1">
                <a:latin typeface="Century Gothic"/>
                <a:ea typeface="Century Gothic"/>
                <a:cs typeface="Century Gothic"/>
                <a:sym typeface="Century Gothic"/>
              </a:rPr>
              <a:t>once</a:t>
            </a:r>
            <a:r>
              <a:rPr lang="en" sz="3900">
                <a:latin typeface="Century Gothic"/>
                <a:ea typeface="Century Gothic"/>
                <a:cs typeface="Century Gothic"/>
                <a:sym typeface="Century Gothic"/>
              </a:rPr>
              <a:t> then throw out, like grocery store bags, water bottles and straws.</a:t>
            </a:r>
            <a:endParaRPr sz="3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300" y="5404050"/>
            <a:ext cx="5705800" cy="1730725"/>
          </a:xfrm>
          <a:prstGeom prst="rect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FCB8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/>
          <p:nvPr/>
        </p:nvSpPr>
        <p:spPr>
          <a:xfrm>
            <a:off x="457200" y="633200"/>
            <a:ext cx="9144000" cy="1143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553350" y="686900"/>
            <a:ext cx="8951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CLEANUP GAME</a:t>
            </a:r>
            <a:endParaRPr sz="6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484350" y="1719175"/>
            <a:ext cx="9089700" cy="54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time for a little game break!</a:t>
            </a:r>
            <a:endParaRPr sz="4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fish need your help!</a:t>
            </a:r>
            <a:endParaRPr sz="4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red circles on the next slide to take the plastics out of the ocean and help the fish have a cleaner home.</a:t>
            </a:r>
            <a:endParaRPr sz="4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4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20" descr="Clientmoji"/>
          <p:cNvPicPr preferRelativeResize="0"/>
          <p:nvPr/>
        </p:nvPicPr>
        <p:blipFill rotWithShape="1">
          <a:blip r:embed="rId3">
            <a:alphaModFix/>
          </a:blip>
          <a:srcRect l="23998" r="26003"/>
          <a:stretch/>
        </p:blipFill>
        <p:spPr>
          <a:xfrm>
            <a:off x="8900150" y="5455900"/>
            <a:ext cx="1158250" cy="231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Microsoft Office PowerPoint</Application>
  <PresentationFormat>Custom</PresentationFormat>
  <Paragraphs>152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Century Gothic</vt:lpstr>
      <vt:lpstr>Oswald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Joseph Montecalvo</cp:lastModifiedBy>
  <cp:revision>2</cp:revision>
  <dcterms:modified xsi:type="dcterms:W3CDTF">2021-01-28T15:50:08Z</dcterms:modified>
</cp:coreProperties>
</file>