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PT Sans Narrow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5" clrIdx="0"/>
  <p:cmAuthor id="1" name="Kate E. O'Har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D069EC-6AF6-4F46-AE2F-FF0AD6911E21}">
  <a:tblStyle styleId="{24D069EC-6AF6-4F46-AE2F-FF0AD6911E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e98f61fa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e98f61fa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e987dc79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e987dc79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e98f61fa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e98f61fa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e987dc79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e987dc79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987dc79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987dc79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98f61f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98f61f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987dc7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987dc7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e98f61fa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e98f61fa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e987dc79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e987dc79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weareteachers.com/test-anxiety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drury.edu/counseling/pdf/testanxiety.pdf" TargetMode="External"/><Relationship Id="rId4" Type="http://schemas.openxmlformats.org/officeDocument/2006/relationships/hyperlink" Target="https://www.verywellmind.com/the-symptoms-of-test-anxiety-27953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aa.org/living-with-anxiety/children/test-anxie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assessment/sam/ei/2020/ei-sam-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corner.com/study-group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alth.clevelandclinic.org/9-ways-to-help-your-child-overcome-test-anxiety/" TargetMode="External"/><Relationship Id="rId4" Type="http://schemas.openxmlformats.org/officeDocument/2006/relationships/hyperlink" Target="http://video.scholastic.com/services/player/bcpid1620668379001?bckey=AQ~~,AAAAAFv844g~,BASb5BU03X8OhIqClDzAD1kCm4OWiBgL&amp;bctid=16323166520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popular-relaxation-techniques-25841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Policy Analyst (PPA)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5"/>
                </a:solidFill>
              </a:rPr>
              <a:t>How do we overcome test anxiety?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Social Problem: Test Anxiety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2"/>
                </a:solidFill>
              </a:rPr>
              <a:t>Grades 3 - 5</a:t>
            </a:r>
            <a:endParaRPr sz="22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4"/>
                </a:solidFill>
              </a:rPr>
              <a:t>PS 85 Q: Mr. Tsimis</a:t>
            </a:r>
            <a:endParaRPr sz="2200" b="1">
              <a:solidFill>
                <a:schemeClr val="accent4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8550" y="1213650"/>
            <a:ext cx="845825" cy="9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825" y="1213647"/>
            <a:ext cx="886775" cy="8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Student Reflection </a:t>
            </a:r>
            <a:endParaRPr u="sng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118225"/>
            <a:ext cx="8520600" cy="3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AutoNum type="arabicPeriod"/>
            </a:pPr>
            <a:r>
              <a:rPr lang="en" sz="3100" b="1">
                <a:solidFill>
                  <a:srgbClr val="434343"/>
                </a:solidFill>
              </a:rPr>
              <a:t>Which one of the strategies will you use to help you next time when you feel test anxiety? </a:t>
            </a:r>
            <a:endParaRPr sz="3100" b="1">
              <a:solidFill>
                <a:srgbClr val="434343"/>
              </a:solidFill>
            </a:endParaRPr>
          </a:p>
          <a:p>
            <a:pPr marL="457200" lvl="0" indent="-42545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AutoNum type="arabicPeriod"/>
            </a:pPr>
            <a:r>
              <a:rPr lang="en" sz="3100" b="1">
                <a:solidFill>
                  <a:srgbClr val="434343"/>
                </a:solidFill>
              </a:rPr>
              <a:t>Are there other solutions that can help with test anxiety that we did not discuss today?</a:t>
            </a:r>
            <a:endParaRPr sz="31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1:</a:t>
            </a:r>
            <a:r>
              <a:rPr lang="en"/>
              <a:t> What’s the problem?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118225"/>
            <a:ext cx="4345200" cy="3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problem is students in grades 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3 - 5 at PS 85 Q experience high test anxiety.  Test anxiety can lead to: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symptoms / ailments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thoughts and perceptions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 mindset (instead of growth mindset)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self-esteem issues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academic performance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25" y="1194375"/>
            <a:ext cx="3716835" cy="37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Turn &amp; Talk</a:t>
            </a:r>
            <a:endParaRPr u="sng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18225"/>
            <a:ext cx="8520600" cy="3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434343"/>
                </a:solidFill>
              </a:rPr>
              <a:t>Have you ever experienced </a:t>
            </a:r>
            <a:br>
              <a:rPr lang="en" sz="3300" b="1">
                <a:solidFill>
                  <a:srgbClr val="434343"/>
                </a:solidFill>
              </a:rPr>
            </a:br>
            <a:r>
              <a:rPr lang="en" sz="3300" b="1">
                <a:solidFill>
                  <a:srgbClr val="434343"/>
                </a:solidFill>
              </a:rPr>
              <a:t>test anxiety?</a:t>
            </a:r>
            <a:endParaRPr sz="33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434343"/>
                </a:solidFill>
              </a:rPr>
              <a:t>If so, what was it like?</a:t>
            </a:r>
            <a:endParaRPr sz="33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3181350"/>
            <a:ext cx="4327300" cy="17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2:</a:t>
            </a:r>
            <a:r>
              <a:rPr lang="en"/>
              <a:t> Gather the Evidence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34500" y="1193175"/>
            <a:ext cx="2803200" cy="3603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Open Sans"/>
                <a:ea typeface="Open Sans"/>
                <a:cs typeface="Open Sans"/>
                <a:sym typeface="Open Sans"/>
              </a:rPr>
              <a:t>Do Your Research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Research articles about test anxiety.  Read and </a:t>
            </a: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reflect</a:t>
            </a: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.</a:t>
            </a:r>
            <a:r>
              <a:rPr lang="en" b="1" u="sng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124450" y="1193175"/>
            <a:ext cx="2803200" cy="3603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Open Sans"/>
                <a:ea typeface="Open Sans"/>
                <a:cs typeface="Open Sans"/>
                <a:sym typeface="Open Sans"/>
              </a:rPr>
              <a:t>Teacher &amp; Student Observations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Make observations about the signs of test anxiety.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190600" y="1193175"/>
            <a:ext cx="2803200" cy="3603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Open Sans"/>
                <a:ea typeface="Open Sans"/>
                <a:cs typeface="Open Sans"/>
                <a:sym typeface="Open Sans"/>
              </a:rPr>
              <a:t>Student Survey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Take a survey about how you feel before, during, and after a test. 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8000" y="2264525"/>
            <a:ext cx="2675252" cy="2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7074" y="2832170"/>
            <a:ext cx="2611424" cy="166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375" y="2990277"/>
            <a:ext cx="2611424" cy="146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3:</a:t>
            </a:r>
            <a:r>
              <a:rPr lang="en"/>
              <a:t> Identify the Causes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Fear of failure.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While the pressure to perform can act as a motivator, it can also be devastating to individuals who tie their self-worth to the outcome of a test.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Lack of preparation.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Waiting until the last minute or not studying at all can leave individuals feeling anxious and overwhelmed.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Poor test history.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Previous problems or bad experiences with test-taking can lead to a negative mindset and influence performance on future tests.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170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448250" y="4531950"/>
            <a:ext cx="4632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(Source: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ADAA, </a:t>
            </a:r>
            <a:r>
              <a:rPr lang="en" u="sng">
                <a:solidFill>
                  <a:schemeClr val="hlink"/>
                </a:solidFill>
                <a:hlinkClick r:id="rId3"/>
              </a:rPr>
              <a:t>2020</a:t>
            </a:r>
            <a:r>
              <a:rPr lang="en" u="sng">
                <a:solidFill>
                  <a:schemeClr val="hlink"/>
                </a:solidFill>
                <a:hlinkClick r:id="rId3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4:</a:t>
            </a:r>
            <a:r>
              <a:rPr lang="en"/>
              <a:t> Evaluate an Existing Policy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NYC Department of Education: Test Administration Handbook: Elementary and Middle Schools </a:t>
            </a:r>
            <a:r>
              <a:rPr lang="en" u="sng">
                <a:solidFill>
                  <a:schemeClr val="hlink"/>
                </a:solidFill>
                <a:hlinkClick r:id="rId3"/>
              </a:rPr>
              <a:t>2020-2021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00"/>
                </a:highlight>
              </a:rPr>
              <a:t>There is currently no existing policy for how to manage test anxiety.</a:t>
            </a:r>
            <a:endParaRPr b="1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4279850" y="4721425"/>
            <a:ext cx="4859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 sz="12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75" y="1957398"/>
            <a:ext cx="5311125" cy="11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6425" y="3058674"/>
            <a:ext cx="3888536" cy="145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4:</a:t>
            </a:r>
            <a:r>
              <a:rPr lang="en"/>
              <a:t> Evaluate an Existing Policy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Social Emotional Learning (SEL) Programs are currently used to foster social-emotional growth that can lead to decreased test anxiety.</a:t>
            </a:r>
            <a:endParaRPr sz="2700"/>
          </a:p>
        </p:txBody>
      </p:sp>
      <p:sp>
        <p:nvSpPr>
          <p:cNvPr id="117" name="Google Shape;117;p19"/>
          <p:cNvSpPr txBox="1"/>
          <p:nvPr/>
        </p:nvSpPr>
        <p:spPr>
          <a:xfrm>
            <a:off x="4279850" y="4721425"/>
            <a:ext cx="4859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 sz="120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75" y="2558450"/>
            <a:ext cx="3219350" cy="21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751" y="2453976"/>
            <a:ext cx="2265875" cy="22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275" y="2453975"/>
            <a:ext cx="2265875" cy="2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5:</a:t>
            </a:r>
            <a:r>
              <a:rPr lang="en"/>
              <a:t> Develop Solutions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Some solutions to reduce test anxiety include: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Prepare well for an exam.</a:t>
            </a:r>
            <a:endParaRPr sz="2000">
              <a:solidFill>
                <a:srgbClr val="434343"/>
              </a:solidFill>
              <a:highlight>
                <a:srgbClr val="FFFF00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Watch self-talk.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</a:rPr>
              <a:t>Visualize success.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Use relaxation strategies.</a:t>
            </a:r>
            <a:endParaRPr sz="2000">
              <a:solidFill>
                <a:srgbClr val="434343"/>
              </a:solidFill>
              <a:highlight>
                <a:srgbClr val="FFFF00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</a:rPr>
              <a:t>Stay healthy.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</a:rPr>
              <a:t>Focus during the test.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Reward yourself.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ighlight>
                  <a:srgbClr val="FFFF00"/>
                </a:highlight>
                <a:hlinkClick r:id="rId5"/>
              </a:rPr>
              <a:t>Have family workshops.</a:t>
            </a:r>
            <a:endParaRPr sz="2000">
              <a:solidFill>
                <a:srgbClr val="434343"/>
              </a:solidFill>
              <a:highlight>
                <a:srgbClr val="FFFF00"/>
              </a:highlight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279850" y="4721425"/>
            <a:ext cx="4859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6:</a:t>
            </a:r>
            <a:r>
              <a:rPr lang="en"/>
              <a:t> Select the Best Solution </a:t>
            </a:r>
            <a:endParaRPr/>
          </a:p>
        </p:txBody>
      </p:sp>
      <p:graphicFrame>
        <p:nvGraphicFramePr>
          <p:cNvPr id="133" name="Google Shape;133;p21"/>
          <p:cNvGraphicFramePr/>
          <p:nvPr/>
        </p:nvGraphicFramePr>
        <p:xfrm>
          <a:off x="952500" y="1690325"/>
          <a:ext cx="7239000" cy="3307020"/>
        </p:xfrm>
        <a:graphic>
          <a:graphicData uri="http://schemas.openxmlformats.org/drawingml/2006/table">
            <a:tbl>
              <a:tblPr>
                <a:noFill/>
                <a:tableStyleId>{24D069EC-6AF6-4F46-AE2F-FF0AD6911E21}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HIGH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MEDIUM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LOW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HIGH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00"/>
                          </a:highlight>
                        </a:rPr>
                        <a:t>Prepare for an exam:</a:t>
                      </a:r>
                      <a:r>
                        <a:rPr lang="en" sz="1100"/>
                        <a:t> Form study groups for upcoming assessments.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00"/>
                          </a:highlight>
                        </a:rPr>
                        <a:t>Use relaxation strategies:</a:t>
                      </a:r>
                      <a:r>
                        <a:rPr lang="en" sz="1100"/>
                        <a:t> Practice </a:t>
                      </a:r>
                      <a:r>
                        <a:rPr lang="en" sz="1100" u="sng">
                          <a:solidFill>
                            <a:schemeClr val="hlink"/>
                          </a:solidFill>
                          <a:hlinkClick r:id="rId3"/>
                        </a:rPr>
                        <a:t>relaxation strategies</a:t>
                      </a:r>
                      <a:r>
                        <a:rPr lang="en" sz="1100"/>
                        <a:t> in class daily.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MEDIUM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00"/>
                          </a:highlight>
                        </a:rPr>
                        <a:t>Have family workshops: </a:t>
                      </a:r>
                      <a:r>
                        <a:rPr lang="en" sz="1100"/>
                        <a:t>Facilitate family workshops teaching them strategies on how to manage their child’s test anxiety.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LOW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" name="Google Shape;134;p21"/>
          <p:cNvSpPr txBox="1"/>
          <p:nvPr/>
        </p:nvSpPr>
        <p:spPr>
          <a:xfrm>
            <a:off x="252400" y="1897650"/>
            <a:ext cx="566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977875" y="1310550"/>
            <a:ext cx="52056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FEASIBILITY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PT Sans Narrow</vt:lpstr>
      <vt:lpstr>Arial</vt:lpstr>
      <vt:lpstr>Open Sans</vt:lpstr>
      <vt:lpstr>Tropic</vt:lpstr>
      <vt:lpstr>Public Policy Analyst (PPA) How do we overcome test anxiety?</vt:lpstr>
      <vt:lpstr>Step 1: What’s the problem?</vt:lpstr>
      <vt:lpstr>Turn &amp; Talk</vt:lpstr>
      <vt:lpstr>Step 2: Gather the Evidence</vt:lpstr>
      <vt:lpstr>Step 3: Identify the Causes</vt:lpstr>
      <vt:lpstr>Step 4: Evaluate an Existing Policy</vt:lpstr>
      <vt:lpstr>Step 4: Evaluate an Existing Policy</vt:lpstr>
      <vt:lpstr>Step 5: Develop Solutions</vt:lpstr>
      <vt:lpstr>Step 6: Select the Best Solution </vt:lpstr>
      <vt:lpstr>Student 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Policy Analyst (PPA) How do we overcome test anxiety?</dc:title>
  <cp:lastModifiedBy>Joseph Montecalvo</cp:lastModifiedBy>
  <cp:revision>1</cp:revision>
  <dcterms:modified xsi:type="dcterms:W3CDTF">2021-02-25T14:57:43Z</dcterms:modified>
</cp:coreProperties>
</file>