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tophat.com/glossar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Lack of </a:t>
            </a:r>
            <a:br>
              <a:rPr lang="en-US" dirty="0"/>
            </a:br>
            <a:r>
              <a:rPr lang="en-US" dirty="0"/>
              <a:t>Participation in Remote Learning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8117" y="3509964"/>
            <a:ext cx="8231014" cy="144621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IS 10Q</a:t>
            </a:r>
          </a:p>
          <a:p>
            <a:r>
              <a:rPr lang="en-US" dirty="0"/>
              <a:t>Catherine </a:t>
            </a:r>
            <a:r>
              <a:rPr lang="en-US" dirty="0" err="1"/>
              <a:t>Sarlo</a:t>
            </a:r>
            <a:r>
              <a:rPr lang="en-US" dirty="0"/>
              <a:t> </a:t>
            </a:r>
          </a:p>
          <a:p>
            <a:r>
              <a:rPr lang="en-US" dirty="0"/>
              <a:t>Special Education (6-7-8 Math) </a:t>
            </a:r>
          </a:p>
        </p:txBody>
      </p:sp>
      <p:pic>
        <p:nvPicPr>
          <p:cNvPr id="1026" name="Picture 2" descr="Participation Images, Stock Photos &amp; Vectors |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07" y="129660"/>
            <a:ext cx="3403551" cy="198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NYC Education Dept. details school reopening plans - New York Daily New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NYC Education Dept. details school reopening plans - New York Daily New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NYC Education Dept. details school reopening plans - New York Daily Ne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558" y="4502666"/>
            <a:ext cx="3233799" cy="215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157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Six Steps- Public Policy Analyst (PPA)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1.) Define the PROBLEM </a:t>
            </a:r>
          </a:p>
          <a:p>
            <a:pPr marL="0" indent="0">
              <a:buNone/>
            </a:pPr>
            <a:r>
              <a:rPr lang="en-US" sz="2400" dirty="0"/>
              <a:t>2.) Gather EVIDENCE </a:t>
            </a:r>
          </a:p>
          <a:p>
            <a:pPr marL="0" indent="0">
              <a:buNone/>
            </a:pPr>
            <a:r>
              <a:rPr lang="en-US" sz="2400" dirty="0"/>
              <a:t>3.) Identify CAUSES</a:t>
            </a:r>
          </a:p>
          <a:p>
            <a:pPr marL="0" indent="0">
              <a:buNone/>
            </a:pPr>
            <a:r>
              <a:rPr lang="en-US" sz="2400" dirty="0"/>
              <a:t>4.) Evaluate an Existing Policy </a:t>
            </a:r>
          </a:p>
          <a:p>
            <a:pPr marL="0" indent="0">
              <a:buNone/>
            </a:pPr>
            <a:r>
              <a:rPr lang="en-US" sz="2400" dirty="0"/>
              <a:t>5.) Develop Solution</a:t>
            </a:r>
          </a:p>
          <a:p>
            <a:pPr marL="0" indent="0">
              <a:buNone/>
            </a:pPr>
            <a:r>
              <a:rPr lang="en-US" sz="2400" dirty="0"/>
              <a:t>6.) Select the BEST Solution (Feasibility vs Effectiveness)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658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461" y="393673"/>
            <a:ext cx="6739588" cy="872420"/>
          </a:xfrm>
        </p:spPr>
        <p:txBody>
          <a:bodyPr>
            <a:normAutofit/>
          </a:bodyPr>
          <a:lstStyle/>
          <a:p>
            <a:r>
              <a:rPr lang="en-US" dirty="0"/>
              <a:t>Define the Problem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effectLst/>
              </a:rPr>
              <a:t>Remote learning</a:t>
            </a:r>
            <a:r>
              <a:rPr lang="en-US" dirty="0">
                <a:effectLst/>
              </a:rPr>
              <a:t> is where the student and the educator, or information source, are not physically present in a traditional classroom environment. Information is relayed through technology, such as discussion boards, video conferencing, and online assessments. Remote Learning can occur synchronously with real-time peer-to-peer interaction and collaboration, or asynchronously, with self-paced learning activities that take place independently of the instructor.  (</a:t>
            </a:r>
            <a:r>
              <a:rPr lang="en-US" dirty="0">
                <a:effectLst/>
                <a:hlinkClick r:id="rId2"/>
              </a:rPr>
              <a:t>https://tophat.com/glossary</a:t>
            </a:r>
            <a:r>
              <a:rPr lang="en-US" dirty="0">
                <a:effectLst/>
              </a:rPr>
              <a:t>) 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Participation in remote learning is a holistically evaluating a students level of engagement in the online class. 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-Volunteering in class discussion- Camera on –Responding  when called on</a:t>
            </a:r>
            <a:endParaRPr lang="en-US" dirty="0"/>
          </a:p>
        </p:txBody>
      </p:sp>
      <p:pic>
        <p:nvPicPr>
          <p:cNvPr id="2050" name="Picture 2" descr="Remote learning, Saint Rose style: Faculty share experiences, tips, and  best practices - The College of Saint Ro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954" y="299797"/>
            <a:ext cx="3193365" cy="179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222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Gather Evidence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Evidence of online participation- </a:t>
            </a:r>
          </a:p>
          <a:p>
            <a:pPr marL="0" indent="0" algn="ctr">
              <a:buNone/>
            </a:pPr>
            <a:r>
              <a:rPr lang="en-US" dirty="0"/>
              <a:t>Attendance Records- Rosters with notes on student camera use-</a:t>
            </a:r>
          </a:p>
          <a:p>
            <a:pPr marL="0" indent="0" algn="ctr">
              <a:buNone/>
            </a:pPr>
            <a:r>
              <a:rPr lang="en-US" dirty="0"/>
              <a:t>Tally marks for Participation – Strikes for no response when called on 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3074" name="Picture 2" descr="Case Studies Underscore Why Evidence-based Practice Should Inform Poli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2384"/>
            <a:ext cx="3222019" cy="181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80" y="3607422"/>
            <a:ext cx="6430272" cy="299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03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cause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Lack of technology </a:t>
            </a:r>
          </a:p>
          <a:p>
            <a:r>
              <a:rPr lang="en-US" dirty="0"/>
              <a:t>Camera Broken – Microphone Broken </a:t>
            </a:r>
          </a:p>
          <a:p>
            <a:r>
              <a:rPr lang="en-US" dirty="0"/>
              <a:t>Student doesn’t care</a:t>
            </a:r>
          </a:p>
          <a:p>
            <a:r>
              <a:rPr lang="en-US" dirty="0"/>
              <a:t>Family Issues – Sibling Home- </a:t>
            </a:r>
          </a:p>
          <a:p>
            <a:r>
              <a:rPr lang="en-US" dirty="0"/>
              <a:t>Distracted by things at home- Noise- Construction- Video Games </a:t>
            </a:r>
          </a:p>
          <a:p>
            <a:r>
              <a:rPr lang="en-US" dirty="0"/>
              <a:t>No structure or Routine </a:t>
            </a:r>
          </a:p>
          <a:p>
            <a:r>
              <a:rPr lang="en-US" dirty="0"/>
              <a:t>Work is too Hard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106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Evaluate the Existing Policy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Classroom Policy- </a:t>
            </a:r>
          </a:p>
          <a:p>
            <a:pPr marL="0" indent="0">
              <a:buNone/>
            </a:pPr>
            <a:r>
              <a:rPr lang="en-US" dirty="0"/>
              <a:t>To earn points for class participation student must </a:t>
            </a:r>
          </a:p>
          <a:p>
            <a:pPr marL="0" indent="0">
              <a:buNone/>
            </a:pPr>
            <a:r>
              <a:rPr lang="en-US" dirty="0"/>
              <a:t>-Volunteer </a:t>
            </a:r>
          </a:p>
          <a:p>
            <a:pPr>
              <a:buFontTx/>
              <a:buChar char="-"/>
            </a:pPr>
            <a:r>
              <a:rPr lang="en-US" dirty="0"/>
              <a:t>Camera on or Respond when called on </a:t>
            </a:r>
          </a:p>
          <a:p>
            <a:pPr>
              <a:buFontTx/>
              <a:buChar char="-"/>
            </a:pPr>
            <a:r>
              <a:rPr lang="en-US" dirty="0"/>
              <a:t>Be Present </a:t>
            </a:r>
          </a:p>
          <a:p>
            <a:pPr marL="0" indent="0">
              <a:buNone/>
            </a:pPr>
            <a:r>
              <a:rPr lang="en-US" dirty="0"/>
              <a:t>If the student is called on 3-4 times over the course of the period and they do not respond or have not participated parents are called. </a:t>
            </a:r>
          </a:p>
        </p:txBody>
      </p:sp>
    </p:spTree>
    <p:extLst>
      <p:ext uri="{BB962C8B-B14F-4D97-AF65-F5344CB8AC3E}">
        <p14:creationId xmlns:p14="http://schemas.microsoft.com/office/powerpoint/2010/main" val="3171466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Develop a Solution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Behavior Charts-emailed to parents </a:t>
            </a:r>
          </a:p>
          <a:p>
            <a:r>
              <a:rPr lang="en-US" sz="2800" dirty="0"/>
              <a:t>Incentives for Participation – Post cards- Raffles- Certificates- Themed Days- Homework Passes- ETC </a:t>
            </a:r>
          </a:p>
          <a:p>
            <a:r>
              <a:rPr lang="en-US" sz="2800" dirty="0"/>
              <a:t>Phone calls home- Both Positive and Negative </a:t>
            </a:r>
          </a:p>
        </p:txBody>
      </p:sp>
      <p:sp>
        <p:nvSpPr>
          <p:cNvPr id="4" name="AutoShape 2" descr="Problem Solved! | North Carolina Medical Socie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377" y="3823724"/>
            <a:ext cx="2434277" cy="249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271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15" y="352023"/>
            <a:ext cx="10353761" cy="1026017"/>
          </a:xfrm>
        </p:spPr>
        <p:txBody>
          <a:bodyPr/>
          <a:lstStyle/>
          <a:p>
            <a:r>
              <a:rPr lang="en-US" dirty="0"/>
              <a:t>Select the best solution </a:t>
            </a:r>
            <a:br>
              <a:rPr lang="en-US" dirty="0"/>
            </a:br>
            <a:r>
              <a:rPr lang="en-US" sz="2000" dirty="0"/>
              <a:t>(feasibility vs Effectiveness)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7474529"/>
              </p:ext>
            </p:extLst>
          </p:nvPr>
        </p:nvGraphicFramePr>
        <p:xfrm>
          <a:off x="914400" y="2095500"/>
          <a:ext cx="10353676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8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8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8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84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Parents called to school for meeting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Phone Calls</a:t>
                      </a:r>
                      <a:r>
                        <a:rPr lang="en-US" baseline="0" dirty="0"/>
                        <a:t> home to Parents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Incentives-</a:t>
                      </a:r>
                      <a:r>
                        <a:rPr lang="en-US" baseline="0" dirty="0"/>
                        <a:t> Certificates and Homework Passes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Medium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Incentives-</a:t>
                      </a:r>
                      <a:r>
                        <a:rPr lang="en-US" baseline="0" dirty="0"/>
                        <a:t> Rewards </a:t>
                      </a:r>
                    </a:p>
                    <a:p>
                      <a:r>
                        <a:rPr lang="en-US" baseline="0" dirty="0"/>
                        <a:t>Raffles- Tokens- ETC 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Incentives-</a:t>
                      </a:r>
                      <a:r>
                        <a:rPr lang="en-US" baseline="0" dirty="0"/>
                        <a:t> Spirit Days Remote- Movie Day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Allowing</a:t>
                      </a:r>
                      <a:r>
                        <a:rPr lang="en-US" baseline="0" dirty="0"/>
                        <a:t> students time to share weekly Advisory Period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Low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Student</a:t>
                      </a:r>
                      <a:r>
                        <a:rPr lang="en-US" baseline="0" dirty="0"/>
                        <a:t> of the Week or Month 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Grades drop and  mandatory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enrichment</a:t>
                      </a:r>
                      <a:r>
                        <a:rPr lang="en-US" baseline="0" dirty="0"/>
                        <a:t> program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Email</a:t>
                      </a:r>
                      <a:r>
                        <a:rPr lang="en-US" baseline="0" dirty="0"/>
                        <a:t> behavior Chart to parents 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9245" y="2202287"/>
            <a:ext cx="6439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Effectiveness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9127" y="1505937"/>
            <a:ext cx="2717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Feasibility </a:t>
            </a:r>
          </a:p>
        </p:txBody>
      </p:sp>
    </p:spTree>
    <p:extLst>
      <p:ext uri="{BB962C8B-B14F-4D97-AF65-F5344CB8AC3E}">
        <p14:creationId xmlns:p14="http://schemas.microsoft.com/office/powerpoint/2010/main" val="25960632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8346F"/>
      </a:dk2>
      <a:lt2>
        <a:srgbClr val="D9A8D2"/>
      </a:lt2>
      <a:accent1>
        <a:srgbClr val="CE57AB"/>
      </a:accent1>
      <a:accent2>
        <a:srgbClr val="8E8EFD"/>
      </a:accent2>
      <a:accent3>
        <a:srgbClr val="7CBCE0"/>
      </a:accent3>
      <a:accent4>
        <a:srgbClr val="70BF9F"/>
      </a:accent4>
      <a:accent5>
        <a:srgbClr val="A5B960"/>
      </a:accent5>
      <a:accent6>
        <a:srgbClr val="D47A57"/>
      </a:accent6>
      <a:hlink>
        <a:srgbClr val="D164DE"/>
      </a:hlink>
      <a:folHlink>
        <a:srgbClr val="BE87C4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D4FE1632-F131-47D3-A814-99E9CD025E2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50</TotalTime>
  <Words>382</Words>
  <Application>Microsoft Office PowerPoint</Application>
  <PresentationFormat>Widescreen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Bookman Old Style</vt:lpstr>
      <vt:lpstr>Rockwell</vt:lpstr>
      <vt:lpstr>Damask</vt:lpstr>
      <vt:lpstr>Lack of  Participation in Remote Learning </vt:lpstr>
      <vt:lpstr>Six Steps- Public Policy Analyst (PPA)</vt:lpstr>
      <vt:lpstr>Define the Problem </vt:lpstr>
      <vt:lpstr>Gather Evidence </vt:lpstr>
      <vt:lpstr>Identify cause </vt:lpstr>
      <vt:lpstr>Evaluate the Existing Policy </vt:lpstr>
      <vt:lpstr> Develop a Solution </vt:lpstr>
      <vt:lpstr>Select the best solution  (feasibility vs Effectiveness)</vt:lpstr>
    </vt:vector>
  </TitlesOfParts>
  <Company>NYCDOE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Participation in Remote Learning</dc:title>
  <dc:creator>New York City Department of Education</dc:creator>
  <cp:lastModifiedBy>Joseph Montecalvo</cp:lastModifiedBy>
  <cp:revision>8</cp:revision>
  <dcterms:created xsi:type="dcterms:W3CDTF">2021-02-25T23:09:39Z</dcterms:created>
  <dcterms:modified xsi:type="dcterms:W3CDTF">2021-03-01T23:59:53Z</dcterms:modified>
</cp:coreProperties>
</file>