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Playfair Display" panose="020B0604020202020204" charset="0"/>
      <p:regular r:id="rId13"/>
      <p:bold r:id="rId14"/>
      <p:italic r:id="rId15"/>
      <p:boldItalic r:id="rId16"/>
    </p:embeddedFont>
    <p:embeddedFont>
      <p:font typeface="Comic Sans MS" panose="030F0702030302020204" pitchFamily="66" charset="0"/>
      <p:regular r:id="rId17"/>
      <p:bold r:id="rId18"/>
      <p:italic r:id="rId19"/>
      <p:boldItalic r:id="rId20"/>
    </p:embeddedFont>
    <p:embeddedFont>
      <p:font typeface="Montserrat" panose="020B0604020202020204" charset="0"/>
      <p:regular r:id="rId21"/>
      <p:bold r:id="rId22"/>
      <p:italic r:id="rId23"/>
      <p:boldItalic r:id="rId24"/>
    </p:embeddedFont>
    <p:embeddedFont>
      <p:font typeface="Oswald"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2378AE-BC0B-4736-9A81-4EED19760DDE}">
  <a:tblStyle styleId="{EF2378AE-BC0B-4736-9A81-4EED19760D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c093b26e5b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c093b26e5b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bec3b0deb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bec3b0deb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093b26e5b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093b26e5b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093b26e5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093b26e5b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093b26e5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c093b26e5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093b26e5b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093b26e5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093b26e5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093b26e5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093b26e5b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093b26e5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c093b26e5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c093b26e5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0"/>
              </a:spcBef>
              <a:spcAft>
                <a:spcPts val="0"/>
              </a:spcAft>
              <a:buSzPts val="1400"/>
              <a:buChar char="○"/>
              <a:defRPr>
                <a:highlight>
                  <a:schemeClr val="dk1"/>
                </a:highlight>
              </a:defRPr>
            </a:lvl2pPr>
            <a:lvl3pPr marL="1371600" lvl="2" indent="-317500" algn="ctr">
              <a:spcBef>
                <a:spcPts val="0"/>
              </a:spcBef>
              <a:spcAft>
                <a:spcPts val="0"/>
              </a:spcAft>
              <a:buSzPts val="1400"/>
              <a:buChar char="■"/>
              <a:defRPr>
                <a:highlight>
                  <a:schemeClr val="dk1"/>
                </a:highlight>
              </a:defRPr>
            </a:lvl3pPr>
            <a:lvl4pPr marL="1828800" lvl="3" indent="-317500" algn="ctr">
              <a:spcBef>
                <a:spcPts val="0"/>
              </a:spcBef>
              <a:spcAft>
                <a:spcPts val="0"/>
              </a:spcAft>
              <a:buSzPts val="1400"/>
              <a:buChar char="●"/>
              <a:defRPr>
                <a:highlight>
                  <a:schemeClr val="dk1"/>
                </a:highlight>
              </a:defRPr>
            </a:lvl4pPr>
            <a:lvl5pPr marL="2286000" lvl="4" indent="-317500" algn="ctr">
              <a:spcBef>
                <a:spcPts val="0"/>
              </a:spcBef>
              <a:spcAft>
                <a:spcPts val="0"/>
              </a:spcAft>
              <a:buSzPts val="1400"/>
              <a:buChar char="○"/>
              <a:defRPr>
                <a:highlight>
                  <a:schemeClr val="dk1"/>
                </a:highlight>
              </a:defRPr>
            </a:lvl5pPr>
            <a:lvl6pPr marL="2743200" lvl="5" indent="-317500" algn="ctr">
              <a:spcBef>
                <a:spcPts val="0"/>
              </a:spcBef>
              <a:spcAft>
                <a:spcPts val="0"/>
              </a:spcAft>
              <a:buSzPts val="1400"/>
              <a:buChar char="■"/>
              <a:defRPr>
                <a:highlight>
                  <a:schemeClr val="dk1"/>
                </a:highlight>
              </a:defRPr>
            </a:lvl6pPr>
            <a:lvl7pPr marL="3200400" lvl="6" indent="-317500" algn="ctr">
              <a:spcBef>
                <a:spcPts val="0"/>
              </a:spcBef>
              <a:spcAft>
                <a:spcPts val="0"/>
              </a:spcAft>
              <a:buSzPts val="1400"/>
              <a:buChar char="●"/>
              <a:defRPr>
                <a:highlight>
                  <a:schemeClr val="dk1"/>
                </a:highlight>
              </a:defRPr>
            </a:lvl7pPr>
            <a:lvl8pPr marL="3657600" lvl="7" indent="-317500" algn="ctr">
              <a:spcBef>
                <a:spcPts val="0"/>
              </a:spcBef>
              <a:spcAft>
                <a:spcPts val="0"/>
              </a:spcAft>
              <a:buSzPts val="1400"/>
              <a:buChar char="○"/>
              <a:defRPr>
                <a:highlight>
                  <a:schemeClr val="dk1"/>
                </a:highlight>
              </a:defRPr>
            </a:lvl8pPr>
            <a:lvl9pPr marL="4114800" lvl="8" indent="-317500"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highlight>
                  <a:schemeClr val="lt1"/>
                </a:highlight>
              </a:defRPr>
            </a:lvl1pPr>
            <a:lvl2pPr marL="914400" lvl="1" indent="-317500">
              <a:spcBef>
                <a:spcPts val="0"/>
              </a:spcBef>
              <a:spcAft>
                <a:spcPts val="0"/>
              </a:spcAft>
              <a:buSzPts val="1400"/>
              <a:buChar char="○"/>
              <a:defRPr>
                <a:highlight>
                  <a:schemeClr val="lt1"/>
                </a:highlight>
              </a:defRPr>
            </a:lvl2pPr>
            <a:lvl3pPr marL="1371600" lvl="2" indent="-317500">
              <a:spcBef>
                <a:spcPts val="0"/>
              </a:spcBef>
              <a:spcAft>
                <a:spcPts val="0"/>
              </a:spcAft>
              <a:buSzPts val="1400"/>
              <a:buChar char="■"/>
              <a:defRPr>
                <a:highlight>
                  <a:schemeClr val="lt1"/>
                </a:highlight>
              </a:defRPr>
            </a:lvl3pPr>
            <a:lvl4pPr marL="1828800" lvl="3" indent="-317500">
              <a:spcBef>
                <a:spcPts val="0"/>
              </a:spcBef>
              <a:spcAft>
                <a:spcPts val="0"/>
              </a:spcAft>
              <a:buSzPts val="1400"/>
              <a:buChar char="●"/>
              <a:defRPr>
                <a:highlight>
                  <a:schemeClr val="lt1"/>
                </a:highlight>
              </a:defRPr>
            </a:lvl4pPr>
            <a:lvl5pPr marL="2286000" lvl="4" indent="-317500">
              <a:spcBef>
                <a:spcPts val="0"/>
              </a:spcBef>
              <a:spcAft>
                <a:spcPts val="0"/>
              </a:spcAft>
              <a:buSzPts val="1400"/>
              <a:buChar char="○"/>
              <a:defRPr>
                <a:highlight>
                  <a:schemeClr val="lt1"/>
                </a:highlight>
              </a:defRPr>
            </a:lvl5pPr>
            <a:lvl6pPr marL="2743200" lvl="5" indent="-317500">
              <a:spcBef>
                <a:spcPts val="0"/>
              </a:spcBef>
              <a:spcAft>
                <a:spcPts val="0"/>
              </a:spcAft>
              <a:buSzPts val="1400"/>
              <a:buChar char="■"/>
              <a:defRPr>
                <a:highlight>
                  <a:schemeClr val="lt1"/>
                </a:highlight>
              </a:defRPr>
            </a:lvl6pPr>
            <a:lvl7pPr marL="3200400" lvl="6" indent="-317500">
              <a:spcBef>
                <a:spcPts val="0"/>
              </a:spcBef>
              <a:spcAft>
                <a:spcPts val="0"/>
              </a:spcAft>
              <a:buSzPts val="1400"/>
              <a:buChar char="●"/>
              <a:defRPr>
                <a:highlight>
                  <a:schemeClr val="lt1"/>
                </a:highlight>
              </a:defRPr>
            </a:lvl7pPr>
            <a:lvl8pPr marL="3657600" lvl="7" indent="-317500">
              <a:spcBef>
                <a:spcPts val="0"/>
              </a:spcBef>
              <a:spcAft>
                <a:spcPts val="0"/>
              </a:spcAft>
              <a:buSzPts val="1400"/>
              <a:buChar char="○"/>
              <a:defRPr>
                <a:highlight>
                  <a:schemeClr val="lt1"/>
                </a:highlight>
              </a:defRPr>
            </a:lvl8pPr>
            <a:lvl9pPr marL="4114800" lvl="8" indent="-317500">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ferris.edu/RSS/eccc/tools/time-management.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w4DYkosFq2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Time Management</a:t>
            </a:r>
            <a:endParaRPr/>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Mr. Polcari  I.S. 126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254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6: Select the best solution</a:t>
            </a:r>
            <a:endParaRPr/>
          </a:p>
        </p:txBody>
      </p:sp>
      <p:graphicFrame>
        <p:nvGraphicFramePr>
          <p:cNvPr id="133" name="Google Shape;133;p22"/>
          <p:cNvGraphicFramePr/>
          <p:nvPr/>
        </p:nvGraphicFramePr>
        <p:xfrm>
          <a:off x="1108375" y="1260300"/>
          <a:ext cx="3000000" cy="3000000"/>
        </p:xfrm>
        <a:graphic>
          <a:graphicData uri="http://schemas.openxmlformats.org/drawingml/2006/table">
            <a:tbl>
              <a:tblPr>
                <a:noFill/>
                <a:tableStyleId>{EF2378AE-BC0B-4736-9A81-4EED19760DDE}</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 sz="2100">
                          <a:latin typeface="Comic Sans MS"/>
                          <a:ea typeface="Comic Sans MS"/>
                          <a:cs typeface="Comic Sans MS"/>
                          <a:sym typeface="Comic Sans MS"/>
                        </a:rPr>
                        <a:t>High</a:t>
                      </a: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 sz="2100">
                          <a:latin typeface="Comic Sans MS"/>
                          <a:ea typeface="Comic Sans MS"/>
                          <a:cs typeface="Comic Sans MS"/>
                          <a:sym typeface="Comic Sans MS"/>
                        </a:rPr>
                        <a:t>Medium </a:t>
                      </a: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r>
                        <a:rPr lang="en" sz="2100">
                          <a:latin typeface="Comic Sans MS"/>
                          <a:ea typeface="Comic Sans MS"/>
                          <a:cs typeface="Comic Sans MS"/>
                          <a:sym typeface="Comic Sans MS"/>
                        </a:rPr>
                        <a:t>Low</a:t>
                      </a:r>
                      <a:endParaRPr sz="21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100">
                          <a:latin typeface="Comic Sans MS"/>
                          <a:ea typeface="Comic Sans MS"/>
                          <a:cs typeface="Comic Sans MS"/>
                          <a:sym typeface="Comic Sans MS"/>
                        </a:rPr>
                        <a:t>High</a:t>
                      </a:r>
                      <a:endParaRPr sz="2100">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1200"/>
                        </a:spcAft>
                        <a:buNone/>
                      </a:pPr>
                      <a:r>
                        <a:rPr lang="en" sz="1200" b="1">
                          <a:solidFill>
                            <a:schemeClr val="dk2"/>
                          </a:solidFill>
                          <a:latin typeface="Playfair Display"/>
                          <a:ea typeface="Playfair Display"/>
                          <a:cs typeface="Playfair Display"/>
                          <a:sym typeface="Playfair Display"/>
                        </a:rPr>
                        <a:t>Have students complete a time management tracker to designate specific work times and log progress</a:t>
                      </a:r>
                      <a:endParaRPr sz="700">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1200"/>
                        </a:spcAft>
                        <a:buNone/>
                      </a:pPr>
                      <a:r>
                        <a:rPr lang="en" sz="1200" b="1">
                          <a:solidFill>
                            <a:schemeClr val="dk2"/>
                          </a:solidFill>
                          <a:latin typeface="Playfair Display"/>
                          <a:ea typeface="Playfair Display"/>
                          <a:cs typeface="Playfair Display"/>
                          <a:sym typeface="Playfair Display"/>
                        </a:rPr>
                        <a:t>Break up assignments into smaller sections that can be completed in piecemeal daily</a:t>
                      </a:r>
                      <a:endParaRPr sz="7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endParaRPr sz="21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2100">
                          <a:latin typeface="Comic Sans MS"/>
                          <a:ea typeface="Comic Sans MS"/>
                          <a:cs typeface="Comic Sans MS"/>
                          <a:sym typeface="Comic Sans MS"/>
                        </a:rPr>
                        <a:t>Medium</a:t>
                      </a: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endParaRPr sz="21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2100">
                          <a:latin typeface="Comic Sans MS"/>
                          <a:ea typeface="Comic Sans MS"/>
                          <a:cs typeface="Comic Sans MS"/>
                          <a:sym typeface="Comic Sans MS"/>
                        </a:rPr>
                        <a:t>Low</a:t>
                      </a: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endParaRPr sz="2100">
                        <a:latin typeface="Comic Sans MS"/>
                        <a:ea typeface="Comic Sans MS"/>
                        <a:cs typeface="Comic Sans MS"/>
                        <a:sym typeface="Comic Sans MS"/>
                      </a:endParaRPr>
                    </a:p>
                  </a:txBody>
                  <a:tcPr marL="91425" marR="91425" marT="91425" marB="91425"/>
                </a:tc>
                <a:tc>
                  <a:txBody>
                    <a:bodyPr/>
                    <a:lstStyle/>
                    <a:p>
                      <a:pPr marL="0" lvl="0" indent="0" algn="l" rtl="0">
                        <a:spcBef>
                          <a:spcPts val="0"/>
                        </a:spcBef>
                        <a:spcAft>
                          <a:spcPts val="0"/>
                        </a:spcAft>
                        <a:buNone/>
                      </a:pPr>
                      <a:endParaRPr sz="2100">
                        <a:latin typeface="Comic Sans MS"/>
                        <a:ea typeface="Comic Sans MS"/>
                        <a:cs typeface="Comic Sans MS"/>
                        <a:sym typeface="Comic Sans MS"/>
                      </a:endParaRPr>
                    </a:p>
                  </a:txBody>
                  <a:tcPr marL="91425" marR="91425" marT="91425" marB="91425"/>
                </a:tc>
                <a:tc>
                  <a:txBody>
                    <a:bodyPr/>
                    <a:lstStyle/>
                    <a:p>
                      <a:pPr marL="0" lvl="0" indent="0" algn="l" rtl="0">
                        <a:lnSpc>
                          <a:spcPct val="115000"/>
                        </a:lnSpc>
                        <a:spcBef>
                          <a:spcPts val="0"/>
                        </a:spcBef>
                        <a:spcAft>
                          <a:spcPts val="1200"/>
                        </a:spcAft>
                        <a:buNone/>
                      </a:pPr>
                      <a:r>
                        <a:rPr lang="en" sz="1200" b="1">
                          <a:solidFill>
                            <a:schemeClr val="dk2"/>
                          </a:solidFill>
                          <a:latin typeface="Playfair Display"/>
                          <a:ea typeface="Playfair Display"/>
                          <a:cs typeface="Playfair Display"/>
                          <a:sym typeface="Playfair Display"/>
                        </a:rPr>
                        <a:t>Eliminate due dates and allow students to submit work at any time throughout the unit</a:t>
                      </a:r>
                      <a:endParaRPr sz="700">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3"/>
                  </a:ext>
                </a:extLst>
              </a:tr>
            </a:tbl>
          </a:graphicData>
        </a:graphic>
      </p:graphicFrame>
      <p:sp>
        <p:nvSpPr>
          <p:cNvPr id="134" name="Google Shape;134;p22"/>
          <p:cNvSpPr txBox="1"/>
          <p:nvPr/>
        </p:nvSpPr>
        <p:spPr>
          <a:xfrm>
            <a:off x="2571775" y="827225"/>
            <a:ext cx="431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2"/>
              </a:buClr>
              <a:buSzPts val="1100"/>
              <a:buFont typeface="Arial"/>
              <a:buNone/>
            </a:pPr>
            <a:r>
              <a:rPr lang="en">
                <a:solidFill>
                  <a:schemeClr val="dk2"/>
                </a:solidFill>
                <a:latin typeface="Playfair Display"/>
                <a:ea typeface="Playfair Display"/>
                <a:cs typeface="Playfair Display"/>
                <a:sym typeface="Playfair Display"/>
              </a:rPr>
              <a:t>Feasibility</a:t>
            </a:r>
            <a:endParaRPr>
              <a:latin typeface="Playfair Display"/>
              <a:ea typeface="Playfair Display"/>
              <a:cs typeface="Playfair Display"/>
              <a:sym typeface="Playfair Display"/>
            </a:endParaRPr>
          </a:p>
        </p:txBody>
      </p:sp>
      <p:sp>
        <p:nvSpPr>
          <p:cNvPr id="135" name="Google Shape;135;p22"/>
          <p:cNvSpPr txBox="1"/>
          <p:nvPr/>
        </p:nvSpPr>
        <p:spPr>
          <a:xfrm rot="-5400000">
            <a:off x="-1463350" y="2875225"/>
            <a:ext cx="4312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latin typeface="Playfair Display"/>
                <a:ea typeface="Playfair Display"/>
                <a:cs typeface="Playfair Display"/>
                <a:sym typeface="Playfair Display"/>
              </a:rPr>
              <a:t>Effectiveness</a:t>
            </a:r>
            <a:endParaRPr>
              <a:latin typeface="Playfair Display"/>
              <a:ea typeface="Playfair Display"/>
              <a:cs typeface="Playfair Display"/>
              <a:sym typeface="Playfair Display"/>
            </a:endParaRPr>
          </a:p>
        </p:txBody>
      </p:sp>
      <p:pic>
        <p:nvPicPr>
          <p:cNvPr id="136" name="Google Shape;136;p22"/>
          <p:cNvPicPr preferRelativeResize="0"/>
          <p:nvPr/>
        </p:nvPicPr>
        <p:blipFill>
          <a:blip r:embed="rId3">
            <a:alphaModFix/>
          </a:blip>
          <a:stretch>
            <a:fillRect/>
          </a:stretch>
        </p:blipFill>
        <p:spPr>
          <a:xfrm>
            <a:off x="7478850" y="0"/>
            <a:ext cx="1561600" cy="111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8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a:t>Steps for a Public Policy Analysis</a:t>
            </a:r>
            <a:endParaRPr sz="3200"/>
          </a:p>
        </p:txBody>
      </p:sp>
      <p:sp>
        <p:nvSpPr>
          <p:cNvPr id="65" name="Google Shape;65;p14"/>
          <p:cNvSpPr txBox="1">
            <a:spLocks noGrp="1"/>
          </p:cNvSpPr>
          <p:nvPr>
            <p:ph type="body" idx="1"/>
          </p:nvPr>
        </p:nvSpPr>
        <p:spPr>
          <a:xfrm>
            <a:off x="311700" y="904350"/>
            <a:ext cx="5334300" cy="4084200"/>
          </a:xfrm>
          <a:prstGeom prst="rect">
            <a:avLst/>
          </a:prstGeom>
        </p:spPr>
        <p:txBody>
          <a:bodyPr spcFirstLastPara="1" wrap="square" lIns="91425" tIns="91425" rIns="91425" bIns="91425" anchor="t" anchorCtr="0">
            <a:normAutofit fontScale="85000" lnSpcReduction="20000"/>
          </a:bodyPr>
          <a:lstStyle/>
          <a:p>
            <a:pPr marL="457200" lvl="0" indent="-417258" algn="just" rtl="0">
              <a:lnSpc>
                <a:spcPct val="150000"/>
              </a:lnSpc>
              <a:spcBef>
                <a:spcPts val="0"/>
              </a:spcBef>
              <a:spcAft>
                <a:spcPts val="0"/>
              </a:spcAft>
              <a:buClr>
                <a:srgbClr val="000000"/>
              </a:buClr>
              <a:buSzPct val="100000"/>
              <a:buFont typeface="Comic Sans MS"/>
              <a:buAutoNum type="arabicPeriod"/>
            </a:pPr>
            <a:r>
              <a:rPr lang="en" sz="3495" b="1">
                <a:solidFill>
                  <a:srgbClr val="000000"/>
                </a:solidFill>
                <a:latin typeface="Comic Sans MS"/>
                <a:ea typeface="Comic Sans MS"/>
                <a:cs typeface="Comic Sans MS"/>
                <a:sym typeface="Comic Sans MS"/>
              </a:rPr>
              <a:t>Define the problem</a:t>
            </a:r>
            <a:endParaRPr sz="3495" b="1">
              <a:solidFill>
                <a:srgbClr val="000000"/>
              </a:solidFill>
              <a:latin typeface="Comic Sans MS"/>
              <a:ea typeface="Comic Sans MS"/>
              <a:cs typeface="Comic Sans MS"/>
              <a:sym typeface="Comic Sans MS"/>
            </a:endParaRPr>
          </a:p>
          <a:p>
            <a:pPr marL="457200" lvl="0" indent="-417258" algn="just" rtl="0">
              <a:lnSpc>
                <a:spcPct val="150000"/>
              </a:lnSpc>
              <a:spcBef>
                <a:spcPts val="0"/>
              </a:spcBef>
              <a:spcAft>
                <a:spcPts val="0"/>
              </a:spcAft>
              <a:buClr>
                <a:srgbClr val="000000"/>
              </a:buClr>
              <a:buSzPct val="100000"/>
              <a:buFont typeface="Comic Sans MS"/>
              <a:buAutoNum type="arabicPeriod"/>
            </a:pPr>
            <a:r>
              <a:rPr lang="en" sz="3495" b="1">
                <a:solidFill>
                  <a:srgbClr val="000000"/>
                </a:solidFill>
                <a:latin typeface="Comic Sans MS"/>
                <a:ea typeface="Comic Sans MS"/>
                <a:cs typeface="Comic Sans MS"/>
                <a:sym typeface="Comic Sans MS"/>
              </a:rPr>
              <a:t>Gather Evidence </a:t>
            </a:r>
            <a:endParaRPr sz="3495" b="1">
              <a:solidFill>
                <a:srgbClr val="000000"/>
              </a:solidFill>
              <a:latin typeface="Comic Sans MS"/>
              <a:ea typeface="Comic Sans MS"/>
              <a:cs typeface="Comic Sans MS"/>
              <a:sym typeface="Comic Sans MS"/>
            </a:endParaRPr>
          </a:p>
          <a:p>
            <a:pPr marL="457200" lvl="0" indent="-417258" algn="just" rtl="0">
              <a:lnSpc>
                <a:spcPct val="150000"/>
              </a:lnSpc>
              <a:spcBef>
                <a:spcPts val="0"/>
              </a:spcBef>
              <a:spcAft>
                <a:spcPts val="0"/>
              </a:spcAft>
              <a:buClr>
                <a:srgbClr val="000000"/>
              </a:buClr>
              <a:buSzPct val="100000"/>
              <a:buFont typeface="Comic Sans MS"/>
              <a:buAutoNum type="arabicPeriod"/>
            </a:pPr>
            <a:r>
              <a:rPr lang="en" sz="3495" b="1">
                <a:solidFill>
                  <a:srgbClr val="000000"/>
                </a:solidFill>
                <a:latin typeface="Comic Sans MS"/>
                <a:ea typeface="Comic Sans MS"/>
                <a:cs typeface="Comic Sans MS"/>
                <a:sym typeface="Comic Sans MS"/>
              </a:rPr>
              <a:t>Identify Causes</a:t>
            </a:r>
            <a:endParaRPr sz="3495" b="1">
              <a:solidFill>
                <a:srgbClr val="000000"/>
              </a:solidFill>
              <a:latin typeface="Comic Sans MS"/>
              <a:ea typeface="Comic Sans MS"/>
              <a:cs typeface="Comic Sans MS"/>
              <a:sym typeface="Comic Sans MS"/>
            </a:endParaRPr>
          </a:p>
          <a:p>
            <a:pPr marL="457200" lvl="0" indent="-417258" algn="just" rtl="0">
              <a:lnSpc>
                <a:spcPct val="150000"/>
              </a:lnSpc>
              <a:spcBef>
                <a:spcPts val="0"/>
              </a:spcBef>
              <a:spcAft>
                <a:spcPts val="0"/>
              </a:spcAft>
              <a:buClr>
                <a:srgbClr val="000000"/>
              </a:buClr>
              <a:buSzPct val="100000"/>
              <a:buFont typeface="Comic Sans MS"/>
              <a:buAutoNum type="arabicPeriod"/>
            </a:pPr>
            <a:r>
              <a:rPr lang="en" sz="3495" b="1">
                <a:solidFill>
                  <a:srgbClr val="000000"/>
                </a:solidFill>
                <a:latin typeface="Comic Sans MS"/>
                <a:ea typeface="Comic Sans MS"/>
                <a:cs typeface="Comic Sans MS"/>
                <a:sym typeface="Comic Sans MS"/>
              </a:rPr>
              <a:t>Evaluate a Policy</a:t>
            </a:r>
            <a:endParaRPr sz="3495" b="1">
              <a:solidFill>
                <a:srgbClr val="000000"/>
              </a:solidFill>
              <a:latin typeface="Comic Sans MS"/>
              <a:ea typeface="Comic Sans MS"/>
              <a:cs typeface="Comic Sans MS"/>
              <a:sym typeface="Comic Sans MS"/>
            </a:endParaRPr>
          </a:p>
          <a:p>
            <a:pPr marL="457200" lvl="0" indent="-417258" algn="just" rtl="0">
              <a:lnSpc>
                <a:spcPct val="150000"/>
              </a:lnSpc>
              <a:spcBef>
                <a:spcPts val="0"/>
              </a:spcBef>
              <a:spcAft>
                <a:spcPts val="0"/>
              </a:spcAft>
              <a:buClr>
                <a:srgbClr val="000000"/>
              </a:buClr>
              <a:buSzPct val="100000"/>
              <a:buFont typeface="Comic Sans MS"/>
              <a:buAutoNum type="arabicPeriod"/>
            </a:pPr>
            <a:r>
              <a:rPr lang="en" sz="3495" b="1">
                <a:solidFill>
                  <a:srgbClr val="000000"/>
                </a:solidFill>
                <a:latin typeface="Comic Sans MS"/>
                <a:ea typeface="Comic Sans MS"/>
                <a:cs typeface="Comic Sans MS"/>
                <a:sym typeface="Comic Sans MS"/>
              </a:rPr>
              <a:t>Develop Solutions</a:t>
            </a:r>
            <a:endParaRPr sz="3495" b="1">
              <a:solidFill>
                <a:srgbClr val="000000"/>
              </a:solidFill>
              <a:latin typeface="Comic Sans MS"/>
              <a:ea typeface="Comic Sans MS"/>
              <a:cs typeface="Comic Sans MS"/>
              <a:sym typeface="Comic Sans MS"/>
            </a:endParaRPr>
          </a:p>
          <a:p>
            <a:pPr marL="457200" lvl="0" indent="-417258" algn="just" rtl="0">
              <a:lnSpc>
                <a:spcPct val="150000"/>
              </a:lnSpc>
              <a:spcBef>
                <a:spcPts val="0"/>
              </a:spcBef>
              <a:spcAft>
                <a:spcPts val="0"/>
              </a:spcAft>
              <a:buClr>
                <a:srgbClr val="000000"/>
              </a:buClr>
              <a:buSzPct val="100000"/>
              <a:buFont typeface="Comic Sans MS"/>
              <a:buAutoNum type="arabicPeriod"/>
            </a:pPr>
            <a:r>
              <a:rPr lang="en" sz="3495" b="1">
                <a:solidFill>
                  <a:srgbClr val="000000"/>
                </a:solidFill>
                <a:latin typeface="Comic Sans MS"/>
                <a:ea typeface="Comic Sans MS"/>
                <a:cs typeface="Comic Sans MS"/>
                <a:sym typeface="Comic Sans MS"/>
              </a:rPr>
              <a:t>Select the Best Solution</a:t>
            </a:r>
            <a:endParaRPr sz="3495" b="1">
              <a:solidFill>
                <a:srgbClr val="000000"/>
              </a:solidFill>
              <a:latin typeface="Comic Sans MS"/>
              <a:ea typeface="Comic Sans MS"/>
              <a:cs typeface="Comic Sans MS"/>
              <a:sym typeface="Comic Sans MS"/>
            </a:endParaRPr>
          </a:p>
          <a:p>
            <a:pPr marL="0" lvl="0" indent="0" algn="l" rtl="0">
              <a:spcBef>
                <a:spcPts val="0"/>
              </a:spcBef>
              <a:spcAft>
                <a:spcPts val="1200"/>
              </a:spcAft>
              <a:buNone/>
            </a:pPr>
            <a:endParaRPr/>
          </a:p>
        </p:txBody>
      </p:sp>
      <p:pic>
        <p:nvPicPr>
          <p:cNvPr id="66" name="Google Shape;66;p14"/>
          <p:cNvPicPr preferRelativeResize="0"/>
          <p:nvPr/>
        </p:nvPicPr>
        <p:blipFill>
          <a:blip r:embed="rId3">
            <a:alphaModFix/>
          </a:blip>
          <a:stretch>
            <a:fillRect/>
          </a:stretch>
        </p:blipFill>
        <p:spPr>
          <a:xfrm>
            <a:off x="6115235" y="2341260"/>
            <a:ext cx="2417078" cy="2660525"/>
          </a:xfrm>
          <a:prstGeom prst="rect">
            <a:avLst/>
          </a:prstGeom>
          <a:noFill/>
          <a:ln>
            <a:noFill/>
          </a:ln>
        </p:spPr>
      </p:pic>
      <p:pic>
        <p:nvPicPr>
          <p:cNvPr id="67" name="Google Shape;67;p14"/>
          <p:cNvPicPr preferRelativeResize="0"/>
          <p:nvPr/>
        </p:nvPicPr>
        <p:blipFill>
          <a:blip r:embed="rId4">
            <a:alphaModFix/>
          </a:blip>
          <a:stretch>
            <a:fillRect/>
          </a:stretch>
        </p:blipFill>
        <p:spPr>
          <a:xfrm>
            <a:off x="5388900" y="0"/>
            <a:ext cx="3511851" cy="2341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237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a:t>Step 1:  Define the Problem</a:t>
            </a:r>
            <a:endParaRPr sz="3200"/>
          </a:p>
        </p:txBody>
      </p:sp>
      <p:sp>
        <p:nvSpPr>
          <p:cNvPr id="73" name="Google Shape;73;p15"/>
          <p:cNvSpPr txBox="1">
            <a:spLocks noGrp="1"/>
          </p:cNvSpPr>
          <p:nvPr>
            <p:ph type="body" idx="1"/>
          </p:nvPr>
        </p:nvSpPr>
        <p:spPr>
          <a:xfrm>
            <a:off x="311700" y="904350"/>
            <a:ext cx="8313000" cy="39456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1200"/>
              </a:spcAft>
              <a:buNone/>
            </a:pPr>
            <a:r>
              <a:rPr lang="en" sz="3800" b="1"/>
              <a:t>Students are not completing independent assignments outside of school hours.</a:t>
            </a:r>
            <a:endParaRPr sz="3800" b="1"/>
          </a:p>
        </p:txBody>
      </p:sp>
      <p:pic>
        <p:nvPicPr>
          <p:cNvPr id="74" name="Google Shape;74;p15"/>
          <p:cNvPicPr preferRelativeResize="0"/>
          <p:nvPr/>
        </p:nvPicPr>
        <p:blipFill>
          <a:blip r:embed="rId3">
            <a:alphaModFix/>
          </a:blip>
          <a:stretch>
            <a:fillRect/>
          </a:stretch>
        </p:blipFill>
        <p:spPr>
          <a:xfrm>
            <a:off x="4339482" y="2195950"/>
            <a:ext cx="4042875" cy="2846675"/>
          </a:xfrm>
          <a:prstGeom prst="rect">
            <a:avLst/>
          </a:prstGeom>
          <a:noFill/>
          <a:ln>
            <a:noFill/>
          </a:ln>
        </p:spPr>
      </p:pic>
      <p:pic>
        <p:nvPicPr>
          <p:cNvPr id="75" name="Google Shape;75;p15"/>
          <p:cNvPicPr preferRelativeResize="0"/>
          <p:nvPr/>
        </p:nvPicPr>
        <p:blipFill>
          <a:blip r:embed="rId4">
            <a:alphaModFix/>
          </a:blip>
          <a:stretch>
            <a:fillRect/>
          </a:stretch>
        </p:blipFill>
        <p:spPr>
          <a:xfrm>
            <a:off x="6740346" y="237200"/>
            <a:ext cx="2091950" cy="1118225"/>
          </a:xfrm>
          <a:prstGeom prst="rect">
            <a:avLst/>
          </a:prstGeom>
          <a:noFill/>
          <a:ln>
            <a:noFill/>
          </a:ln>
        </p:spPr>
      </p:pic>
      <p:pic>
        <p:nvPicPr>
          <p:cNvPr id="76" name="Google Shape;76;p15"/>
          <p:cNvPicPr preferRelativeResize="0"/>
          <p:nvPr/>
        </p:nvPicPr>
        <p:blipFill>
          <a:blip r:embed="rId5">
            <a:alphaModFix/>
          </a:blip>
          <a:stretch>
            <a:fillRect/>
          </a:stretch>
        </p:blipFill>
        <p:spPr>
          <a:xfrm>
            <a:off x="904438" y="2698613"/>
            <a:ext cx="2028825" cy="2257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116650" y="165050"/>
            <a:ext cx="448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a:t>Step 2:  Gather Evidence</a:t>
            </a:r>
            <a:endParaRPr sz="3200"/>
          </a:p>
        </p:txBody>
      </p:sp>
      <p:pic>
        <p:nvPicPr>
          <p:cNvPr id="82" name="Google Shape;82;p16"/>
          <p:cNvPicPr preferRelativeResize="0"/>
          <p:nvPr/>
        </p:nvPicPr>
        <p:blipFill>
          <a:blip r:embed="rId3">
            <a:alphaModFix/>
          </a:blip>
          <a:stretch>
            <a:fillRect/>
          </a:stretch>
        </p:blipFill>
        <p:spPr>
          <a:xfrm>
            <a:off x="1073950" y="866523"/>
            <a:ext cx="2234425" cy="1340650"/>
          </a:xfrm>
          <a:prstGeom prst="rect">
            <a:avLst/>
          </a:prstGeom>
          <a:noFill/>
          <a:ln>
            <a:noFill/>
          </a:ln>
        </p:spPr>
      </p:pic>
      <p:pic>
        <p:nvPicPr>
          <p:cNvPr id="83" name="Google Shape;83;p16"/>
          <p:cNvPicPr preferRelativeResize="0"/>
          <p:nvPr/>
        </p:nvPicPr>
        <p:blipFill>
          <a:blip r:embed="rId4">
            <a:alphaModFix/>
          </a:blip>
          <a:stretch>
            <a:fillRect/>
          </a:stretch>
        </p:blipFill>
        <p:spPr>
          <a:xfrm>
            <a:off x="5636363" y="4019150"/>
            <a:ext cx="2352675" cy="971550"/>
          </a:xfrm>
          <a:prstGeom prst="rect">
            <a:avLst/>
          </a:prstGeom>
          <a:noFill/>
          <a:ln>
            <a:noFill/>
          </a:ln>
        </p:spPr>
      </p:pic>
      <p:pic>
        <p:nvPicPr>
          <p:cNvPr id="84" name="Google Shape;84;p16"/>
          <p:cNvPicPr preferRelativeResize="0"/>
          <p:nvPr/>
        </p:nvPicPr>
        <p:blipFill>
          <a:blip r:embed="rId5">
            <a:alphaModFix/>
          </a:blip>
          <a:stretch>
            <a:fillRect/>
          </a:stretch>
        </p:blipFill>
        <p:spPr>
          <a:xfrm>
            <a:off x="5560175" y="2302600"/>
            <a:ext cx="2505075" cy="1009650"/>
          </a:xfrm>
          <a:prstGeom prst="rect">
            <a:avLst/>
          </a:prstGeom>
          <a:noFill/>
          <a:ln>
            <a:noFill/>
          </a:ln>
        </p:spPr>
      </p:pic>
      <p:pic>
        <p:nvPicPr>
          <p:cNvPr id="85" name="Google Shape;85;p16"/>
          <p:cNvPicPr preferRelativeResize="0"/>
          <p:nvPr/>
        </p:nvPicPr>
        <p:blipFill>
          <a:blip r:embed="rId6">
            <a:alphaModFix/>
          </a:blip>
          <a:stretch>
            <a:fillRect/>
          </a:stretch>
        </p:blipFill>
        <p:spPr>
          <a:xfrm>
            <a:off x="5759475" y="866525"/>
            <a:ext cx="2106506" cy="971550"/>
          </a:xfrm>
          <a:prstGeom prst="rect">
            <a:avLst/>
          </a:prstGeom>
          <a:noFill/>
          <a:ln>
            <a:noFill/>
          </a:ln>
        </p:spPr>
      </p:pic>
      <p:pic>
        <p:nvPicPr>
          <p:cNvPr id="86" name="Google Shape;86;p16"/>
          <p:cNvPicPr preferRelativeResize="0"/>
          <p:nvPr/>
        </p:nvPicPr>
        <p:blipFill rotWithShape="1">
          <a:blip r:embed="rId7">
            <a:alphaModFix/>
          </a:blip>
          <a:srcRect r="-21462" b="-49678"/>
          <a:stretch/>
        </p:blipFill>
        <p:spPr>
          <a:xfrm>
            <a:off x="4572000" y="301550"/>
            <a:ext cx="4481439" cy="764950"/>
          </a:xfrm>
          <a:prstGeom prst="rect">
            <a:avLst/>
          </a:prstGeom>
          <a:noFill/>
          <a:ln>
            <a:noFill/>
          </a:ln>
        </p:spPr>
      </p:pic>
      <p:pic>
        <p:nvPicPr>
          <p:cNvPr id="87" name="Google Shape;87;p16"/>
          <p:cNvPicPr preferRelativeResize="0"/>
          <p:nvPr/>
        </p:nvPicPr>
        <p:blipFill>
          <a:blip r:embed="rId8">
            <a:alphaModFix/>
          </a:blip>
          <a:stretch>
            <a:fillRect/>
          </a:stretch>
        </p:blipFill>
        <p:spPr>
          <a:xfrm>
            <a:off x="4572000" y="1838072"/>
            <a:ext cx="3445800" cy="464524"/>
          </a:xfrm>
          <a:prstGeom prst="rect">
            <a:avLst/>
          </a:prstGeom>
          <a:noFill/>
          <a:ln>
            <a:noFill/>
          </a:ln>
        </p:spPr>
      </p:pic>
      <p:pic>
        <p:nvPicPr>
          <p:cNvPr id="88" name="Google Shape;88;p16"/>
          <p:cNvPicPr preferRelativeResize="0"/>
          <p:nvPr/>
        </p:nvPicPr>
        <p:blipFill>
          <a:blip r:embed="rId9">
            <a:alphaModFix/>
          </a:blip>
          <a:stretch>
            <a:fillRect/>
          </a:stretch>
        </p:blipFill>
        <p:spPr>
          <a:xfrm>
            <a:off x="4598050" y="3432522"/>
            <a:ext cx="2352675" cy="466359"/>
          </a:xfrm>
          <a:prstGeom prst="rect">
            <a:avLst/>
          </a:prstGeom>
          <a:noFill/>
          <a:ln>
            <a:noFill/>
          </a:ln>
        </p:spPr>
      </p:pic>
      <p:sp>
        <p:nvSpPr>
          <p:cNvPr id="89" name="Google Shape;89;p16"/>
          <p:cNvSpPr txBox="1"/>
          <p:nvPr/>
        </p:nvSpPr>
        <p:spPr>
          <a:xfrm>
            <a:off x="116650" y="1972800"/>
            <a:ext cx="4481400" cy="3170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Playfair Display"/>
              <a:buChar char="●"/>
            </a:pPr>
            <a:r>
              <a:rPr lang="en" sz="1600">
                <a:latin typeface="Playfair Display"/>
                <a:ea typeface="Playfair Display"/>
                <a:cs typeface="Playfair Display"/>
                <a:sym typeface="Playfair Display"/>
              </a:rPr>
              <a:t>Upon review of student work submissions, less than half of the students in this Social Studies class submitted work that required independant completion.  </a:t>
            </a:r>
            <a:endParaRPr sz="1600">
              <a:latin typeface="Playfair Display"/>
              <a:ea typeface="Playfair Display"/>
              <a:cs typeface="Playfair Display"/>
              <a:sym typeface="Playfair Display"/>
            </a:endParaRPr>
          </a:p>
          <a:p>
            <a:pPr marL="457200" lvl="0" indent="0" algn="l" rtl="0">
              <a:spcBef>
                <a:spcPts val="0"/>
              </a:spcBef>
              <a:spcAft>
                <a:spcPts val="0"/>
              </a:spcAft>
              <a:buNone/>
            </a:pPr>
            <a:endParaRPr sz="1600">
              <a:latin typeface="Playfair Display"/>
              <a:ea typeface="Playfair Display"/>
              <a:cs typeface="Playfair Display"/>
              <a:sym typeface="Playfair Display"/>
            </a:endParaRPr>
          </a:p>
          <a:p>
            <a:pPr marL="457200" lvl="0" indent="-336550" algn="l" rtl="0">
              <a:spcBef>
                <a:spcPts val="0"/>
              </a:spcBef>
              <a:spcAft>
                <a:spcPts val="0"/>
              </a:spcAft>
              <a:buSzPts val="1700"/>
              <a:buFont typeface="Playfair Display"/>
              <a:buChar char="●"/>
            </a:pPr>
            <a:r>
              <a:rPr lang="en" sz="1600">
                <a:latin typeface="Playfair Display"/>
                <a:ea typeface="Playfair Display"/>
                <a:cs typeface="Playfair Display"/>
                <a:sym typeface="Playfair Display"/>
              </a:rPr>
              <a:t>Students who log on while remote, will typically utilize class time to complete assignments.  When assignments or completed either partially or in full outside of normal class hours, they are either incomplete or submitted blank. </a:t>
            </a:r>
            <a:r>
              <a:rPr lang="en" sz="1700">
                <a:latin typeface="Playfair Display"/>
                <a:ea typeface="Playfair Display"/>
                <a:cs typeface="Playfair Display"/>
                <a:sym typeface="Playfair Display"/>
              </a:rPr>
              <a:t> </a:t>
            </a:r>
            <a:endParaRPr sz="1700">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225100" y="185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a:t>Step 3: Identify Causes</a:t>
            </a:r>
            <a:endParaRPr/>
          </a:p>
        </p:txBody>
      </p:sp>
      <p:sp>
        <p:nvSpPr>
          <p:cNvPr id="95" name="Google Shape;95;p17"/>
          <p:cNvSpPr txBox="1">
            <a:spLocks noGrp="1"/>
          </p:cNvSpPr>
          <p:nvPr>
            <p:ph type="body" idx="1"/>
          </p:nvPr>
        </p:nvSpPr>
        <p:spPr>
          <a:xfrm>
            <a:off x="121175" y="991600"/>
            <a:ext cx="8520600" cy="40143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3300" b="1"/>
              <a:t>Possible Causes</a:t>
            </a:r>
            <a:endParaRPr sz="3300" b="1"/>
          </a:p>
          <a:p>
            <a:pPr marL="457200" lvl="0" indent="-393700" algn="l" rtl="0">
              <a:spcBef>
                <a:spcPts val="1200"/>
              </a:spcBef>
              <a:spcAft>
                <a:spcPts val="0"/>
              </a:spcAft>
              <a:buSzPts val="2600"/>
              <a:buChar char="●"/>
            </a:pPr>
            <a:r>
              <a:rPr lang="en" sz="2600" b="1"/>
              <a:t>Lack of or shared technology</a:t>
            </a:r>
            <a:endParaRPr sz="2600" b="1"/>
          </a:p>
          <a:p>
            <a:pPr marL="457200" lvl="0" indent="-393700" algn="l" rtl="0">
              <a:spcBef>
                <a:spcPts val="0"/>
              </a:spcBef>
              <a:spcAft>
                <a:spcPts val="0"/>
              </a:spcAft>
              <a:buSzPts val="2600"/>
              <a:buChar char="●"/>
            </a:pPr>
            <a:r>
              <a:rPr lang="en" sz="2600" b="1"/>
              <a:t>Distractions at home</a:t>
            </a:r>
            <a:endParaRPr sz="2600" b="1"/>
          </a:p>
          <a:p>
            <a:pPr marL="457200" lvl="0" indent="-393700" algn="l" rtl="0">
              <a:spcBef>
                <a:spcPts val="0"/>
              </a:spcBef>
              <a:spcAft>
                <a:spcPts val="0"/>
              </a:spcAft>
              <a:buSzPts val="2600"/>
              <a:buChar char="●"/>
            </a:pPr>
            <a:r>
              <a:rPr lang="en" sz="2600" b="1"/>
              <a:t>Lack of motivation</a:t>
            </a:r>
            <a:endParaRPr sz="2600" b="1"/>
          </a:p>
          <a:p>
            <a:pPr marL="457200" lvl="0" indent="-393700" algn="l" rtl="0">
              <a:spcBef>
                <a:spcPts val="0"/>
              </a:spcBef>
              <a:spcAft>
                <a:spcPts val="0"/>
              </a:spcAft>
              <a:buSzPts val="2600"/>
              <a:buChar char="●"/>
            </a:pPr>
            <a:r>
              <a:rPr lang="en" sz="2600" b="1"/>
              <a:t>Unclear directions</a:t>
            </a:r>
            <a:endParaRPr sz="2600" b="1"/>
          </a:p>
          <a:p>
            <a:pPr marL="457200" lvl="0" indent="-393700" algn="l" rtl="0">
              <a:spcBef>
                <a:spcPts val="0"/>
              </a:spcBef>
              <a:spcAft>
                <a:spcPts val="0"/>
              </a:spcAft>
              <a:buSzPts val="2600"/>
              <a:buChar char="●"/>
            </a:pPr>
            <a:r>
              <a:rPr lang="en" sz="2600" b="1"/>
              <a:t>Procrastination</a:t>
            </a:r>
            <a:endParaRPr sz="2600" b="1"/>
          </a:p>
          <a:p>
            <a:pPr marL="457200" lvl="0" indent="-393700" algn="l" rtl="0">
              <a:spcBef>
                <a:spcPts val="0"/>
              </a:spcBef>
              <a:spcAft>
                <a:spcPts val="0"/>
              </a:spcAft>
              <a:buSzPts val="2600"/>
              <a:buChar char="●"/>
            </a:pPr>
            <a:r>
              <a:rPr lang="en" sz="2600" b="1"/>
              <a:t>Difficulty balancing the workload remotely</a:t>
            </a:r>
            <a:endParaRPr sz="2600" b="1"/>
          </a:p>
          <a:p>
            <a:pPr marL="457200" lvl="0" indent="-393700" algn="l" rtl="0">
              <a:spcBef>
                <a:spcPts val="0"/>
              </a:spcBef>
              <a:spcAft>
                <a:spcPts val="0"/>
              </a:spcAft>
              <a:buSzPts val="2600"/>
              <a:buChar char="●"/>
            </a:pPr>
            <a:r>
              <a:rPr lang="en" sz="2600" b="1"/>
              <a:t>Trouble managing time/due dates </a:t>
            </a:r>
            <a:endParaRPr sz="2600" b="1"/>
          </a:p>
        </p:txBody>
      </p:sp>
      <p:pic>
        <p:nvPicPr>
          <p:cNvPr id="96" name="Google Shape;96;p17"/>
          <p:cNvPicPr preferRelativeResize="0"/>
          <p:nvPr/>
        </p:nvPicPr>
        <p:blipFill>
          <a:blip r:embed="rId3">
            <a:alphaModFix/>
          </a:blip>
          <a:stretch>
            <a:fillRect/>
          </a:stretch>
        </p:blipFill>
        <p:spPr>
          <a:xfrm>
            <a:off x="6431538" y="72313"/>
            <a:ext cx="2619375" cy="1743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 Students Struggle with Time Managment?</a:t>
            </a:r>
            <a:endParaRPr/>
          </a:p>
        </p:txBody>
      </p:sp>
      <p:sp>
        <p:nvSpPr>
          <p:cNvPr id="102" name="Google Shape;102;p18"/>
          <p:cNvSpPr txBox="1">
            <a:spLocks noGrp="1"/>
          </p:cNvSpPr>
          <p:nvPr>
            <p:ph type="body" idx="1"/>
          </p:nvPr>
        </p:nvSpPr>
        <p:spPr>
          <a:xfrm>
            <a:off x="311700" y="11301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400"/>
              <a:t>Some possible causes of poor time management:</a:t>
            </a:r>
            <a:endParaRPr sz="2400"/>
          </a:p>
        </p:txBody>
      </p:sp>
      <p:graphicFrame>
        <p:nvGraphicFramePr>
          <p:cNvPr id="103" name="Google Shape;103;p18"/>
          <p:cNvGraphicFramePr/>
          <p:nvPr/>
        </p:nvGraphicFramePr>
        <p:xfrm>
          <a:off x="182150" y="1671200"/>
          <a:ext cx="3000000" cy="3000000"/>
        </p:xfrm>
        <a:graphic>
          <a:graphicData uri="http://schemas.openxmlformats.org/drawingml/2006/table">
            <a:tbl>
              <a:tblPr>
                <a:noFill/>
                <a:tableStyleId>{EF2378AE-BC0B-4736-9A81-4EED19760DDE}</a:tableStyleId>
              </a:tblPr>
              <a:tblGrid>
                <a:gridCol w="1455625">
                  <a:extLst>
                    <a:ext uri="{9D8B030D-6E8A-4147-A177-3AD203B41FA5}">
                      <a16:colId xmlns:a16="http://schemas.microsoft.com/office/drawing/2014/main" val="20000"/>
                    </a:ext>
                  </a:extLst>
                </a:gridCol>
                <a:gridCol w="1455625">
                  <a:extLst>
                    <a:ext uri="{9D8B030D-6E8A-4147-A177-3AD203B41FA5}">
                      <a16:colId xmlns:a16="http://schemas.microsoft.com/office/drawing/2014/main" val="20001"/>
                    </a:ext>
                  </a:extLst>
                </a:gridCol>
                <a:gridCol w="1455625">
                  <a:extLst>
                    <a:ext uri="{9D8B030D-6E8A-4147-A177-3AD203B41FA5}">
                      <a16:colId xmlns:a16="http://schemas.microsoft.com/office/drawing/2014/main" val="20002"/>
                    </a:ext>
                  </a:extLst>
                </a:gridCol>
                <a:gridCol w="1455625">
                  <a:extLst>
                    <a:ext uri="{9D8B030D-6E8A-4147-A177-3AD203B41FA5}">
                      <a16:colId xmlns:a16="http://schemas.microsoft.com/office/drawing/2014/main" val="20003"/>
                    </a:ext>
                  </a:extLst>
                </a:gridCol>
                <a:gridCol w="1455625">
                  <a:extLst>
                    <a:ext uri="{9D8B030D-6E8A-4147-A177-3AD203B41FA5}">
                      <a16:colId xmlns:a16="http://schemas.microsoft.com/office/drawing/2014/main" val="20004"/>
                    </a:ext>
                  </a:extLst>
                </a:gridCol>
                <a:gridCol w="1372025">
                  <a:extLst>
                    <a:ext uri="{9D8B030D-6E8A-4147-A177-3AD203B41FA5}">
                      <a16:colId xmlns:a16="http://schemas.microsoft.com/office/drawing/2014/main" val="20005"/>
                    </a:ext>
                  </a:extLst>
                </a:gridCol>
              </a:tblGrid>
              <a:tr h="1402750">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Being Overextended</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Fear of failure</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Low Motivation</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Lack of training</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Perfectionism</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Fear and Anxiety</a:t>
                      </a:r>
                      <a:endParaRPr>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1565250">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Lack of interest in a subject</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Reading Difficulty</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Trouble getting started</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You feel isolated</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Difficulty with deadlines</a:t>
                      </a:r>
                      <a:endParaRPr>
                        <a:latin typeface="Comic Sans MS"/>
                        <a:ea typeface="Comic Sans MS"/>
                        <a:cs typeface="Comic Sans MS"/>
                        <a:sym typeface="Comic Sans MS"/>
                      </a:endParaRPr>
                    </a:p>
                  </a:txBody>
                  <a:tcPr marL="91425" marR="91425" marT="91425" marB="91425"/>
                </a:tc>
                <a:tc>
                  <a:txBody>
                    <a:bodyPr/>
                    <a:lstStyle/>
                    <a:p>
                      <a:pPr marL="0" lvl="0" indent="0" algn="ctr" rtl="0">
                        <a:spcBef>
                          <a:spcPts val="0"/>
                        </a:spcBef>
                        <a:spcAft>
                          <a:spcPts val="0"/>
                        </a:spcAft>
                        <a:buNone/>
                      </a:pPr>
                      <a:endParaRPr>
                        <a:latin typeface="Comic Sans MS"/>
                        <a:ea typeface="Comic Sans MS"/>
                        <a:cs typeface="Comic Sans MS"/>
                        <a:sym typeface="Comic Sans MS"/>
                      </a:endParaRPr>
                    </a:p>
                    <a:p>
                      <a:pPr marL="0" lvl="0" indent="0" algn="ctr" rtl="0">
                        <a:spcBef>
                          <a:spcPts val="0"/>
                        </a:spcBef>
                        <a:spcAft>
                          <a:spcPts val="0"/>
                        </a:spcAft>
                        <a:buNone/>
                      </a:pPr>
                      <a:r>
                        <a:rPr lang="en">
                          <a:latin typeface="Comic Sans MS"/>
                          <a:ea typeface="Comic Sans MS"/>
                          <a:cs typeface="Comic Sans MS"/>
                          <a:sym typeface="Comic Sans MS"/>
                        </a:rPr>
                        <a:t>Avoidance of negative experiences</a:t>
                      </a:r>
                      <a:endParaRPr>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bl>
          </a:graphicData>
        </a:graphic>
      </p:graphicFrame>
      <p:pic>
        <p:nvPicPr>
          <p:cNvPr id="104" name="Google Shape;104;p18"/>
          <p:cNvPicPr preferRelativeResize="0"/>
          <p:nvPr/>
        </p:nvPicPr>
        <p:blipFill>
          <a:blip r:embed="rId3">
            <a:alphaModFix/>
          </a:blip>
          <a:stretch>
            <a:fillRect/>
          </a:stretch>
        </p:blipFill>
        <p:spPr>
          <a:xfrm>
            <a:off x="7356178" y="190500"/>
            <a:ext cx="1309125" cy="1386276"/>
          </a:xfrm>
          <a:prstGeom prst="rect">
            <a:avLst/>
          </a:prstGeom>
          <a:noFill/>
          <a:ln>
            <a:noFill/>
          </a:ln>
        </p:spPr>
      </p:pic>
      <p:sp>
        <p:nvSpPr>
          <p:cNvPr id="105" name="Google Shape;105;p18"/>
          <p:cNvSpPr txBox="1"/>
          <p:nvPr/>
        </p:nvSpPr>
        <p:spPr>
          <a:xfrm>
            <a:off x="312100" y="4711375"/>
            <a:ext cx="819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layfair Display"/>
                <a:ea typeface="Playfair Display"/>
                <a:cs typeface="Playfair Display"/>
                <a:sym typeface="Playfair Display"/>
              </a:rPr>
              <a:t>Learn More Here: </a:t>
            </a:r>
            <a:r>
              <a:rPr lang="en" u="sng">
                <a:solidFill>
                  <a:schemeClr val="hlink"/>
                </a:solidFill>
                <a:latin typeface="Playfair Display"/>
                <a:ea typeface="Playfair Display"/>
                <a:cs typeface="Playfair Display"/>
                <a:sym typeface="Playfair Display"/>
                <a:hlinkClick r:id="rId4"/>
              </a:rPr>
              <a:t>Click Here</a:t>
            </a:r>
            <a:endParaRPr>
              <a:latin typeface="Playfair Display"/>
              <a:ea typeface="Playfair Display"/>
              <a:cs typeface="Playfair Display"/>
              <a:sym typeface="Playfair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Watch a short video about time management </a:t>
            </a:r>
            <a:endParaRPr/>
          </a:p>
        </p:txBody>
      </p:sp>
      <p:sp>
        <p:nvSpPr>
          <p:cNvPr id="111" name="Google Shape;111;p19"/>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Click here to watch a helpful video on time management.</a:t>
            </a:r>
            <a:endParaRPr/>
          </a:p>
        </p:txBody>
      </p:sp>
      <p:pic>
        <p:nvPicPr>
          <p:cNvPr id="112" name="Google Shape;112;p19"/>
          <p:cNvPicPr preferRelativeResize="0"/>
          <p:nvPr/>
        </p:nvPicPr>
        <p:blipFill>
          <a:blip r:embed="rId4">
            <a:alphaModFix/>
          </a:blip>
          <a:stretch>
            <a:fillRect/>
          </a:stretch>
        </p:blipFill>
        <p:spPr>
          <a:xfrm>
            <a:off x="1461650" y="1781175"/>
            <a:ext cx="5691125" cy="310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202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00"/>
              <a:t>Step 4:  Evaluate a Policy </a:t>
            </a:r>
            <a:endParaRPr sz="3100"/>
          </a:p>
        </p:txBody>
      </p:sp>
      <p:sp>
        <p:nvSpPr>
          <p:cNvPr id="118" name="Google Shape;118;p20"/>
          <p:cNvSpPr txBox="1">
            <a:spLocks noGrp="1"/>
          </p:cNvSpPr>
          <p:nvPr>
            <p:ph type="body" idx="1"/>
          </p:nvPr>
        </p:nvSpPr>
        <p:spPr>
          <a:xfrm>
            <a:off x="190475" y="1095550"/>
            <a:ext cx="5802000" cy="333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2200" b="1"/>
              <a:t>The policy for submitting assignments is that they must be submitted on time to receive full credit unless a clear reason is presented by a parent.  We do accept late work on google classroom however 10 points are deducted for each day the assignment is past due.  Students are made aware of the submission and grading policy both on the course overview distributed at the beginning of the year as well as when the work is initially assigned. </a:t>
            </a:r>
            <a:endParaRPr sz="2200" b="1"/>
          </a:p>
        </p:txBody>
      </p:sp>
      <p:pic>
        <p:nvPicPr>
          <p:cNvPr id="119" name="Google Shape;119;p20"/>
          <p:cNvPicPr preferRelativeResize="0"/>
          <p:nvPr/>
        </p:nvPicPr>
        <p:blipFill>
          <a:blip r:embed="rId3">
            <a:alphaModFix/>
          </a:blip>
          <a:stretch>
            <a:fillRect/>
          </a:stretch>
        </p:blipFill>
        <p:spPr>
          <a:xfrm rot="5400000">
            <a:off x="5115451" y="2008963"/>
            <a:ext cx="4750175" cy="1125575"/>
          </a:xfrm>
          <a:prstGeom prst="rect">
            <a:avLst/>
          </a:prstGeom>
          <a:noFill/>
          <a:ln>
            <a:noFill/>
          </a:ln>
        </p:spPr>
      </p:pic>
      <p:pic>
        <p:nvPicPr>
          <p:cNvPr id="120" name="Google Shape;120;p20"/>
          <p:cNvPicPr preferRelativeResize="0"/>
          <p:nvPr/>
        </p:nvPicPr>
        <p:blipFill>
          <a:blip r:embed="rId4">
            <a:alphaModFix/>
          </a:blip>
          <a:stretch>
            <a:fillRect/>
          </a:stretch>
        </p:blipFill>
        <p:spPr>
          <a:xfrm>
            <a:off x="1481325" y="4259400"/>
            <a:ext cx="2977975" cy="791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311700" y="167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00"/>
              <a:t>Step 5: Develop Solutions</a:t>
            </a:r>
            <a:endParaRPr sz="4000"/>
          </a:p>
        </p:txBody>
      </p:sp>
      <p:sp>
        <p:nvSpPr>
          <p:cNvPr id="126" name="Google Shape;126;p21"/>
          <p:cNvSpPr txBox="1"/>
          <p:nvPr/>
        </p:nvSpPr>
        <p:spPr>
          <a:xfrm>
            <a:off x="693100" y="866725"/>
            <a:ext cx="7723800" cy="4084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3300" b="1">
                <a:solidFill>
                  <a:srgbClr val="FF0000"/>
                </a:solidFill>
                <a:latin typeface="Playfair Display"/>
                <a:ea typeface="Playfair Display"/>
                <a:cs typeface="Playfair Display"/>
                <a:sym typeface="Playfair Display"/>
              </a:rPr>
              <a:t>Possible Solutions</a:t>
            </a:r>
            <a:endParaRPr sz="3300" b="1">
              <a:solidFill>
                <a:srgbClr val="FF0000"/>
              </a:solidFill>
              <a:latin typeface="Playfair Display"/>
              <a:ea typeface="Playfair Display"/>
              <a:cs typeface="Playfair Display"/>
              <a:sym typeface="Playfair Display"/>
            </a:endParaRPr>
          </a:p>
          <a:p>
            <a:pPr marL="457200" lvl="0" indent="-393700" algn="l" rtl="0">
              <a:lnSpc>
                <a:spcPct val="115000"/>
              </a:lnSpc>
              <a:spcBef>
                <a:spcPts val="1200"/>
              </a:spcBef>
              <a:spcAft>
                <a:spcPts val="0"/>
              </a:spcAft>
              <a:buClr>
                <a:schemeClr val="dk2"/>
              </a:buClr>
              <a:buSzPts val="2600"/>
              <a:buFont typeface="Playfair Display"/>
              <a:buChar char="●"/>
            </a:pPr>
            <a:r>
              <a:rPr lang="en" sz="2600" b="1">
                <a:solidFill>
                  <a:schemeClr val="dk2"/>
                </a:solidFill>
                <a:latin typeface="Playfair Display"/>
                <a:ea typeface="Playfair Display"/>
                <a:cs typeface="Playfair Display"/>
                <a:sym typeface="Playfair Display"/>
              </a:rPr>
              <a:t>Have students complete a time management tracker to designate specific work times and log progress</a:t>
            </a:r>
            <a:endParaRPr sz="2600" b="1">
              <a:solidFill>
                <a:schemeClr val="dk2"/>
              </a:solidFill>
              <a:latin typeface="Playfair Display"/>
              <a:ea typeface="Playfair Display"/>
              <a:cs typeface="Playfair Display"/>
              <a:sym typeface="Playfair Display"/>
            </a:endParaRPr>
          </a:p>
          <a:p>
            <a:pPr marL="457200" lvl="0" indent="-393700" algn="l" rtl="0">
              <a:lnSpc>
                <a:spcPct val="115000"/>
              </a:lnSpc>
              <a:spcBef>
                <a:spcPts val="0"/>
              </a:spcBef>
              <a:spcAft>
                <a:spcPts val="0"/>
              </a:spcAft>
              <a:buClr>
                <a:schemeClr val="dk2"/>
              </a:buClr>
              <a:buSzPts val="2600"/>
              <a:buFont typeface="Playfair Display"/>
              <a:buChar char="●"/>
            </a:pPr>
            <a:r>
              <a:rPr lang="en" sz="2600" b="1">
                <a:solidFill>
                  <a:schemeClr val="dk2"/>
                </a:solidFill>
                <a:latin typeface="Playfair Display"/>
                <a:ea typeface="Playfair Display"/>
                <a:cs typeface="Playfair Display"/>
                <a:sym typeface="Playfair Display"/>
              </a:rPr>
              <a:t>Break up assignments into smaller sections that can be completed in piecemeal daily</a:t>
            </a:r>
            <a:endParaRPr sz="2600" b="1">
              <a:solidFill>
                <a:schemeClr val="dk2"/>
              </a:solidFill>
              <a:latin typeface="Playfair Display"/>
              <a:ea typeface="Playfair Display"/>
              <a:cs typeface="Playfair Display"/>
              <a:sym typeface="Playfair Display"/>
            </a:endParaRPr>
          </a:p>
          <a:p>
            <a:pPr marL="457200" lvl="0" indent="-393700" algn="l" rtl="0">
              <a:lnSpc>
                <a:spcPct val="115000"/>
              </a:lnSpc>
              <a:spcBef>
                <a:spcPts val="0"/>
              </a:spcBef>
              <a:spcAft>
                <a:spcPts val="0"/>
              </a:spcAft>
              <a:buClr>
                <a:schemeClr val="dk2"/>
              </a:buClr>
              <a:buSzPts val="2600"/>
              <a:buFont typeface="Playfair Display"/>
              <a:buChar char="●"/>
            </a:pPr>
            <a:r>
              <a:rPr lang="en" sz="2600" b="1">
                <a:solidFill>
                  <a:schemeClr val="dk2"/>
                </a:solidFill>
                <a:latin typeface="Playfair Display"/>
                <a:ea typeface="Playfair Display"/>
                <a:cs typeface="Playfair Display"/>
                <a:sym typeface="Playfair Display"/>
              </a:rPr>
              <a:t>Eliminate due dates and allow students to submit work at any time throughout the unit </a:t>
            </a:r>
            <a:endParaRPr sz="2600" b="1">
              <a:solidFill>
                <a:schemeClr val="dk2"/>
              </a:solidFill>
              <a:latin typeface="Playfair Display"/>
              <a:ea typeface="Playfair Display"/>
              <a:cs typeface="Playfair Display"/>
              <a:sym typeface="Playfair Display"/>
            </a:endParaRPr>
          </a:p>
        </p:txBody>
      </p:sp>
      <p:pic>
        <p:nvPicPr>
          <p:cNvPr id="127" name="Google Shape;127;p21"/>
          <p:cNvPicPr preferRelativeResize="0"/>
          <p:nvPr/>
        </p:nvPicPr>
        <p:blipFill>
          <a:blip r:embed="rId3">
            <a:alphaModFix/>
          </a:blip>
          <a:stretch>
            <a:fillRect/>
          </a:stretch>
        </p:blipFill>
        <p:spPr>
          <a:xfrm>
            <a:off x="7428222" y="167950"/>
            <a:ext cx="1560275" cy="155335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On-screen Show (16:9)</PresentationFormat>
  <Paragraphs>72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Playfair Display</vt:lpstr>
      <vt:lpstr>Comic Sans MS</vt:lpstr>
      <vt:lpstr>Arial</vt:lpstr>
      <vt:lpstr>Montserrat</vt:lpstr>
      <vt:lpstr>Oswald</vt:lpstr>
      <vt:lpstr>Pop</vt:lpstr>
      <vt:lpstr>Time Management</vt:lpstr>
      <vt:lpstr>Steps for a Public Policy Analysis</vt:lpstr>
      <vt:lpstr>Step 1:  Define the Problem</vt:lpstr>
      <vt:lpstr>Step 2:  Gather Evidence</vt:lpstr>
      <vt:lpstr>Step 3: Identify Causes</vt:lpstr>
      <vt:lpstr>Why do Students Struggle with Time Managment?</vt:lpstr>
      <vt:lpstr>Watch a short video about time management </vt:lpstr>
      <vt:lpstr>Step 4:  Evaluate a Policy </vt:lpstr>
      <vt:lpstr>Step 5: Develop Solutions</vt:lpstr>
      <vt:lpstr>Step 6: Select the best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Management</dc:title>
  <dc:creator>teacher</dc:creator>
  <cp:lastModifiedBy>teacher</cp:lastModifiedBy>
  <cp:revision>1</cp:revision>
  <dcterms:modified xsi:type="dcterms:W3CDTF">2021-02-26T00:33:53Z</dcterms:modified>
</cp:coreProperties>
</file>