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rchitects Daughter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rchitectsDaughter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97e295ab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97e295ab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ef49277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ef49277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97e295ab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97e295ab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1011f7a3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1011f7a3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97e295a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97e295a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97e295ab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97e295ab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97e295ab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97e295ab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97e295ab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97e295ab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97e295ab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97e295ab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97e295ab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97e295ab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dictionary.com/" TargetMode="External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athlosacademies.org/the-impact-of-tardiness-on-student-success/" TargetMode="External"/><Relationship Id="rId4" Type="http://schemas.openxmlformats.org/officeDocument/2006/relationships/hyperlink" Target="https://www.youtube.com/watch?v=-j-YhD5__fM&amp;feature=emb_logo" TargetMode="External"/><Relationship Id="rId5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4294967295" type="title"/>
          </p:nvPr>
        </p:nvSpPr>
        <p:spPr>
          <a:xfrm>
            <a:off x="245175" y="277125"/>
            <a:ext cx="8520600" cy="47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rchitects Daughter"/>
                <a:ea typeface="Architects Daughter"/>
                <a:cs typeface="Architects Daughter"/>
                <a:sym typeface="Architects Daughter"/>
              </a:rPr>
              <a:t>Public Policy Analysis Presentation (PPA)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977">
                <a:latin typeface="Architects Daughter"/>
                <a:ea typeface="Architects Daughter"/>
                <a:cs typeface="Architects Daughter"/>
                <a:sym typeface="Architects Daughter"/>
              </a:rPr>
              <a:t>Remote Student Lateness</a:t>
            </a:r>
            <a:endParaRPr sz="4977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77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6">
                <a:latin typeface="Architects Daughter"/>
                <a:ea typeface="Architects Daughter"/>
                <a:cs typeface="Architects Daughter"/>
                <a:sym typeface="Architects Daughter"/>
              </a:rPr>
              <a:t>Nicole Passaretti </a:t>
            </a:r>
            <a:endParaRPr sz="1866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6">
                <a:latin typeface="Architects Daughter"/>
                <a:ea typeface="Architects Daughter"/>
                <a:cs typeface="Architects Daughter"/>
                <a:sym typeface="Architects Daughter"/>
              </a:rPr>
              <a:t>February 26, 2021</a:t>
            </a:r>
            <a:endParaRPr sz="1866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588" y="2511400"/>
            <a:ext cx="1157774" cy="115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134650"/>
            <a:ext cx="8520600" cy="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Step 6: Determine the best Public Policy solution to the Problem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222050" y="1352375"/>
            <a:ext cx="8520600" cy="36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									</a:t>
            </a:r>
            <a:r>
              <a:rPr lang="en">
                <a:highlight>
                  <a:srgbClr val="4A86E8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Feasibility</a:t>
            </a:r>
            <a:r>
              <a:rPr lang="en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>
              <a:highlight>
                <a:srgbClr val="00FFFF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								High			Medium			Low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00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Effectiveness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 	High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			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45720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Medium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				Low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cxnSp>
        <p:nvCxnSpPr>
          <p:cNvPr id="117" name="Google Shape;117;p22"/>
          <p:cNvCxnSpPr/>
          <p:nvPr/>
        </p:nvCxnSpPr>
        <p:spPr>
          <a:xfrm>
            <a:off x="3104025" y="2475125"/>
            <a:ext cx="11100" cy="231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22"/>
          <p:cNvCxnSpPr/>
          <p:nvPr/>
        </p:nvCxnSpPr>
        <p:spPr>
          <a:xfrm flipH="1">
            <a:off x="2095400" y="3216100"/>
            <a:ext cx="225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22"/>
          <p:cNvCxnSpPr>
            <a:endCxn id="116" idx="3"/>
          </p:cNvCxnSpPr>
          <p:nvPr/>
        </p:nvCxnSpPr>
        <p:spPr>
          <a:xfrm>
            <a:off x="2207450" y="3157775"/>
            <a:ext cx="6535200" cy="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22"/>
          <p:cNvCxnSpPr/>
          <p:nvPr/>
        </p:nvCxnSpPr>
        <p:spPr>
          <a:xfrm>
            <a:off x="2185150" y="4123775"/>
            <a:ext cx="6555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22"/>
          <p:cNvCxnSpPr/>
          <p:nvPr/>
        </p:nvCxnSpPr>
        <p:spPr>
          <a:xfrm>
            <a:off x="4957975" y="1983350"/>
            <a:ext cx="11100" cy="293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" name="Google Shape;122;p22"/>
          <p:cNvCxnSpPr/>
          <p:nvPr/>
        </p:nvCxnSpPr>
        <p:spPr>
          <a:xfrm>
            <a:off x="6719825" y="1927400"/>
            <a:ext cx="33600" cy="304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22"/>
          <p:cNvSpPr txBox="1"/>
          <p:nvPr/>
        </p:nvSpPr>
        <p:spPr>
          <a:xfrm>
            <a:off x="199525" y="1119600"/>
            <a:ext cx="2959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Feasibility: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Likelihood something will work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Effectiveness: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how well it would work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Now it’s your turn...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745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You are going to complete your own Public Policy Analysis. 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Brainstorm a list of social problems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Next, choose one problem and follow step one -Define the problem (Answer the question: “what is the problem?”)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Next, You will use the 6 steps to analyze this social problem.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35150">
            <a:off x="6937031" y="3539496"/>
            <a:ext cx="1953117" cy="1302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Before we get started...some Vocabulary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Architects Daughter"/>
                <a:ea typeface="Architects Daughter"/>
                <a:cs typeface="Architects Daughter"/>
                <a:sym typeface="Architects Daughter"/>
              </a:rPr>
              <a:t>Identify: indicate who or what something is</a:t>
            </a:r>
            <a:endParaRPr sz="13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Architects Daughter"/>
                <a:ea typeface="Architects Daughter"/>
                <a:cs typeface="Architects Daughter"/>
                <a:sym typeface="Architects Daughter"/>
              </a:rPr>
              <a:t>Determine: decide</a:t>
            </a:r>
            <a:endParaRPr sz="13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Architects Daughter"/>
                <a:ea typeface="Architects Daughter"/>
                <a:cs typeface="Architects Daughter"/>
                <a:sym typeface="Architects Daughter"/>
              </a:rPr>
              <a:t>Evaluate: judge</a:t>
            </a:r>
            <a:endParaRPr sz="13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Architects Daughter"/>
                <a:ea typeface="Architects Daughter"/>
                <a:cs typeface="Architects Daughter"/>
                <a:sym typeface="Architects Daughter"/>
              </a:rPr>
              <a:t>Develop: create, come up with, build an idea</a:t>
            </a:r>
            <a:endParaRPr sz="13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Architects Daughter"/>
                <a:ea typeface="Architects Daughter"/>
                <a:cs typeface="Architects Daughter"/>
                <a:sym typeface="Architects Daughter"/>
              </a:rPr>
              <a:t>Determine: decide</a:t>
            </a:r>
            <a:endParaRPr sz="13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Architects Daughter"/>
                <a:ea typeface="Architects Daughter"/>
                <a:cs typeface="Architects Daughter"/>
                <a:sym typeface="Architects Daughter"/>
              </a:rPr>
              <a:t>Analyze: break something down into parts to find meaning</a:t>
            </a:r>
            <a:endParaRPr sz="13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Architects Daughter"/>
                <a:ea typeface="Architects Daughter"/>
                <a:cs typeface="Architects Daughter"/>
                <a:sym typeface="Architects Daughter"/>
              </a:rPr>
              <a:t>Analysis: the act of breaking something down to find meaning</a:t>
            </a:r>
            <a:endParaRPr sz="13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Architects Daughter"/>
                <a:ea typeface="Architects Daughter"/>
                <a:cs typeface="Architects Daughter"/>
                <a:sym typeface="Architects Daughter"/>
              </a:rPr>
              <a:t>Analyst: someone who analyzes </a:t>
            </a:r>
            <a:endParaRPr sz="13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Architects Daughter"/>
                <a:ea typeface="Architects Daughter"/>
                <a:cs typeface="Architects Daughter"/>
                <a:sym typeface="Architects Daughter"/>
              </a:rPr>
              <a:t>Feasibility: The possibility or likelihood something will happen</a:t>
            </a:r>
            <a:endParaRPr sz="13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>
                <a:latin typeface="Architects Daughter"/>
                <a:ea typeface="Architects Daughter"/>
                <a:cs typeface="Architects Daughter"/>
                <a:sym typeface="Architects Daughter"/>
              </a:rPr>
              <a:t>Effectiveness: how well it will work</a:t>
            </a:r>
            <a:endParaRPr sz="13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3"/>
              </a:rPr>
              <a:t>Dictionary.com</a:t>
            </a:r>
            <a:endParaRPr sz="13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2800" y="1728925"/>
            <a:ext cx="3389501" cy="225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Architects Daughter"/>
                <a:ea typeface="Architects Daughter"/>
                <a:cs typeface="Architects Daughter"/>
                <a:sym typeface="Architects Daughter"/>
              </a:rPr>
              <a:t>What is a Public Policy?</a:t>
            </a:r>
            <a:endParaRPr sz="42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8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 public policy is a government action usually intended to deal with a social problem  </a:t>
            </a:r>
            <a:endParaRPr sz="9600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637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37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Some examples of SOCIAL PROBLEMS are:</a:t>
            </a:r>
            <a:endParaRPr sz="5637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37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*Pollution </a:t>
            </a:r>
            <a:endParaRPr sz="5637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37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*Phone Use</a:t>
            </a:r>
            <a:endParaRPr sz="5637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37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*Student attendance</a:t>
            </a:r>
            <a:endParaRPr sz="5637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37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*Bullying</a:t>
            </a:r>
            <a:endParaRPr sz="5637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37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*Video Games</a:t>
            </a:r>
            <a:endParaRPr sz="5637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5637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*Climate Change</a:t>
            </a:r>
            <a:endParaRPr sz="5637">
              <a:solidFill>
                <a:schemeClr val="dk1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AAAAAA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AAAAAA"/>
              </a:highlight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08571">
            <a:off x="5553651" y="2089526"/>
            <a:ext cx="3262300" cy="214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Public Policy Analysis Steps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AutoNum type="arabicPeriod"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Define Problem “What is the Problem?”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AutoNum type="arabicPeriod"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Gather Evidence to support the existence of the problem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AutoNum type="arabicPeriod"/>
            </a:pPr>
            <a:r>
              <a:rPr lang="en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Determine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the causes and factors contributing to the problem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AutoNum type="arabicPeriod"/>
            </a:pPr>
            <a:r>
              <a:rPr lang="en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Evaluate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the existing policy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AutoNum type="arabicPeriod"/>
            </a:pPr>
            <a:r>
              <a:rPr lang="en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Develop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public policy alternatives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chitects Daughter"/>
              <a:buAutoNum type="arabicPeriod"/>
            </a:pPr>
            <a:r>
              <a:rPr lang="en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Determine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the best public policy solution to the problem (feasibility vs. effectiveness)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1245">
            <a:off x="7521897" y="3354079"/>
            <a:ext cx="1053958" cy="1511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Step 1: What is the problem?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8520600" cy="36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The problem is students are late to Google Meets. Even though there is a 5 minute grace period students are still coming late. They are missing important announcements, directions and learning time. A few minutes here and there may not seem like a lot however they add up. 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u="sng">
                <a:solidFill>
                  <a:schemeClr val="hlink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3"/>
              </a:rPr>
              <a:t>Impact of Lateness on Student Success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u="sng">
                <a:solidFill>
                  <a:schemeClr val="accent5"/>
                </a:solidFill>
                <a:latin typeface="Architects Daughter"/>
                <a:ea typeface="Architects Daughter"/>
                <a:cs typeface="Architects Daughter"/>
                <a:sym typeface="Architects Daugh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Video-How lateness impacts Student Success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6746" y="2605300"/>
            <a:ext cx="2986401" cy="196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Step 2: Evidence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*Students who are late use missing the meet as excuse for not completing work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*Students complain that their time is being wasted by the late students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*Students say it is an interruption and distraction when students come late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*Teachers voice concern over the time wasted in having to repeat themselves for late students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* Teachers have asked for support for this problem-It is occurring in all classes across all grade levels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19277">
            <a:off x="7369650" y="285687"/>
            <a:ext cx="1355700" cy="89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79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Step 3: </a:t>
            </a:r>
            <a:r>
              <a:rPr lang="en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Determine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the causes and factors contributing to the problem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354175"/>
            <a:ext cx="8520600" cy="37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Determine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: decide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u="sng">
                <a:latin typeface="Architects Daughter"/>
                <a:ea typeface="Architects Daughter"/>
                <a:cs typeface="Architects Daughter"/>
                <a:sym typeface="Architects Daughter"/>
              </a:rPr>
              <a:t>Causes and Factors: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Architects Daughter"/>
                <a:ea typeface="Architects Daughter"/>
                <a:cs typeface="Architects Daughter"/>
                <a:sym typeface="Architects Daughter"/>
              </a:rPr>
              <a:t>-students over sleep</a:t>
            </a:r>
            <a:endParaRPr sz="1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Architects Daughter"/>
                <a:ea typeface="Architects Daughter"/>
                <a:cs typeface="Architects Daughter"/>
                <a:sym typeface="Architects Daughter"/>
              </a:rPr>
              <a:t>-school starts too early</a:t>
            </a:r>
            <a:endParaRPr sz="1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Architects Daughter"/>
                <a:ea typeface="Architects Daughter"/>
                <a:cs typeface="Architects Daughter"/>
                <a:sym typeface="Architects Daughter"/>
              </a:rPr>
              <a:t>-students are not invested in their education</a:t>
            </a:r>
            <a:endParaRPr sz="1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Architects Daughter"/>
                <a:ea typeface="Architects Daughter"/>
                <a:cs typeface="Architects Daughter"/>
                <a:sym typeface="Architects Daughter"/>
              </a:rPr>
              <a:t>-students lack ability to discipline themselves</a:t>
            </a:r>
            <a:endParaRPr sz="1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Architects Daughter"/>
                <a:ea typeface="Architects Daughter"/>
                <a:cs typeface="Architects Daughter"/>
                <a:sym typeface="Architects Daughter"/>
              </a:rPr>
              <a:t>-Students struggle with time management and do not prioritize time for their education</a:t>
            </a:r>
            <a:endParaRPr sz="1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Architects Daughter"/>
                <a:ea typeface="Architects Daughter"/>
                <a:cs typeface="Architects Daughter"/>
                <a:sym typeface="Architects Daughter"/>
              </a:rPr>
              <a:t>-lack of support at home for various reasons</a:t>
            </a:r>
            <a:endParaRPr sz="1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Architects Daughter"/>
                <a:ea typeface="Architects Daughter"/>
                <a:cs typeface="Architects Daughter"/>
                <a:sym typeface="Architects Daughter"/>
              </a:rPr>
              <a:t>-internet difficulties, difficulties with devices</a:t>
            </a:r>
            <a:endParaRPr sz="1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>
                <a:latin typeface="Architects Daughter"/>
                <a:ea typeface="Architects Daughter"/>
                <a:cs typeface="Architects Daughter"/>
                <a:sym typeface="Architects Daughter"/>
              </a:rPr>
              <a:t>-students have other </a:t>
            </a:r>
            <a:r>
              <a:rPr lang="en" sz="1400">
                <a:latin typeface="Architects Daughter"/>
                <a:ea typeface="Architects Daughter"/>
                <a:cs typeface="Architects Daughter"/>
                <a:sym typeface="Architects Daughter"/>
              </a:rPr>
              <a:t>responsibilities</a:t>
            </a:r>
            <a:r>
              <a:rPr lang="en" sz="1400">
                <a:latin typeface="Architects Daughter"/>
                <a:ea typeface="Architects Daughter"/>
                <a:cs typeface="Architects Daughter"/>
                <a:sym typeface="Architects Daughter"/>
              </a:rPr>
              <a:t> that interfere</a:t>
            </a:r>
            <a:endParaRPr sz="1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80360">
            <a:off x="5987325" y="1989766"/>
            <a:ext cx="2362098" cy="1553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Step 4: </a:t>
            </a:r>
            <a:r>
              <a:rPr lang="en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Evaluate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Existing Public Policy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Evaluate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: Judge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With the switch to remote learning, the current policy addressing this problem is vague. There is no clear policy surrounding this problem. 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60484">
            <a:off x="6222302" y="2785825"/>
            <a:ext cx="2465326" cy="164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Step 5: </a:t>
            </a:r>
            <a:r>
              <a:rPr lang="en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Develop</a:t>
            </a: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 Public Policy Alternatives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7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highlight>
                  <a:srgbClr val="00FFFF"/>
                </a:highlight>
                <a:latin typeface="Architects Daughter"/>
                <a:ea typeface="Architects Daughter"/>
                <a:cs typeface="Architects Daughter"/>
                <a:sym typeface="Architects Daughter"/>
              </a:rPr>
              <a:t>Develop</a:t>
            </a:r>
            <a:r>
              <a:rPr lang="en" sz="1400">
                <a:latin typeface="Architects Daughter"/>
                <a:ea typeface="Architects Daughter"/>
                <a:cs typeface="Architects Daughter"/>
                <a:sym typeface="Architects Daughter"/>
              </a:rPr>
              <a:t>: create, </a:t>
            </a:r>
            <a:r>
              <a:rPr lang="en" sz="1400">
                <a:latin typeface="Architects Daughter"/>
                <a:ea typeface="Architects Daughter"/>
                <a:cs typeface="Architects Daughter"/>
                <a:sym typeface="Architects Daughter"/>
              </a:rPr>
              <a:t>come up with, build an idea</a:t>
            </a:r>
            <a:endParaRPr sz="14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*Block entrance to meet after 5 minute grace period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*lose points for lateness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*stop having google meets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Architects Daughter"/>
                <a:ea typeface="Architects Daughter"/>
                <a:cs typeface="Architects Daughter"/>
                <a:sym typeface="Architects Daughter"/>
              </a:rPr>
              <a:t>*not repeat important announcements, directions, activities etc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