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5143500" cx="9144000"/>
  <p:notesSz cx="6858000" cy="9144000"/>
  <p:embeddedFontLst>
    <p:embeddedFont>
      <p:font typeface="Patrick Hand"/>
      <p:regular r:id="rId17"/>
    </p:embeddedFont>
    <p:embeddedFont>
      <p:font typeface="Coming Soon"/>
      <p:regular r:id="rId1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3EE046A-C565-4A91-8F33-359AFCBDB74B}">
  <a:tblStyle styleId="{23EE046A-C565-4A91-8F33-359AFCBDB74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font" Target="fonts/PatrickHand-regular.fntdata"/><Relationship Id="rId16" Type="http://schemas.openxmlformats.org/officeDocument/2006/relationships/slide" Target="slides/slide10.xml"/><Relationship Id="rId5" Type="http://schemas.openxmlformats.org/officeDocument/2006/relationships/slideMaster" Target="slideMasters/slideMaster1.xml"/><Relationship Id="rId6" Type="http://schemas.openxmlformats.org/officeDocument/2006/relationships/notesMaster" Target="notesMasters/notesMaster1.xml"/><Relationship Id="rId18" Type="http://schemas.openxmlformats.org/officeDocument/2006/relationships/font" Target="fonts/ComingSoon-regular.fntdata"/><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b99d1b732b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b99d1b732b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b99d1b732b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b99d1b732b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b99d1b732b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b99d1b732b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gb99d1b732b_0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b99d1b732b_0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b99d1b732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 name="Google Shape;83;gb99d1b732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c0487a1319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c0487a1319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b99d1b732b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b99d1b732b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b99d1b732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 name="Google Shape;120;gb99d1b732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bffb7762f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bffb7762f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b99d1b732b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b99d1b732b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image" Target="../media/image10.png"/><Relationship Id="rId5" Type="http://schemas.openxmlformats.org/officeDocument/2006/relationships/image" Target="../media/image8.png"/><Relationship Id="rId6" Type="http://schemas.openxmlformats.org/officeDocument/2006/relationships/image" Target="../media/image12.png"/><Relationship Id="rId7" Type="http://schemas.openxmlformats.org/officeDocument/2006/relationships/image" Target="../media/image2.png"/><Relationship Id="rId8"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p:nvPr/>
        </p:nvSpPr>
        <p:spPr>
          <a:xfrm>
            <a:off x="926749" y="325500"/>
            <a:ext cx="4760797" cy="2922099"/>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Love Ya Like A Sister"/>
              </a:rPr>
              <a:t>Unhealthy </a:t>
            </a:r>
            <a:br>
              <a:rPr b="0" i="0">
                <a:ln cap="flat" cmpd="sng" w="9525">
                  <a:solidFill>
                    <a:srgbClr val="D9D9D9"/>
                  </a:solidFill>
                  <a:prstDash val="solid"/>
                  <a:round/>
                  <a:headEnd len="sm" w="sm" type="none"/>
                  <a:tailEnd len="sm" w="sm" type="none"/>
                </a:ln>
                <a:solidFill>
                  <a:srgbClr val="9900FF"/>
                </a:solidFill>
                <a:latin typeface="Love Ya Like A Sister"/>
              </a:rPr>
            </a:br>
            <a:r>
              <a:rPr b="0" i="0">
                <a:ln cap="flat" cmpd="sng" w="9525">
                  <a:solidFill>
                    <a:srgbClr val="D9D9D9"/>
                  </a:solidFill>
                  <a:prstDash val="solid"/>
                  <a:round/>
                  <a:headEnd len="sm" w="sm" type="none"/>
                  <a:tailEnd len="sm" w="sm" type="none"/>
                </a:ln>
                <a:solidFill>
                  <a:srgbClr val="9900FF"/>
                </a:solidFill>
                <a:latin typeface="Love Ya Like A Sister"/>
              </a:rPr>
              <a:t>Eating </a:t>
            </a:r>
            <a:br>
              <a:rPr b="0" i="0">
                <a:ln cap="flat" cmpd="sng" w="9525">
                  <a:solidFill>
                    <a:srgbClr val="D9D9D9"/>
                  </a:solidFill>
                  <a:prstDash val="solid"/>
                  <a:round/>
                  <a:headEnd len="sm" w="sm" type="none"/>
                  <a:tailEnd len="sm" w="sm" type="none"/>
                </a:ln>
                <a:solidFill>
                  <a:srgbClr val="9900FF"/>
                </a:solidFill>
                <a:latin typeface="Love Ya Like A Sister"/>
              </a:rPr>
            </a:br>
            <a:r>
              <a:rPr b="0" i="0">
                <a:ln cap="flat" cmpd="sng" w="9525">
                  <a:solidFill>
                    <a:srgbClr val="D9D9D9"/>
                  </a:solidFill>
                  <a:prstDash val="solid"/>
                  <a:round/>
                  <a:headEnd len="sm" w="sm" type="none"/>
                  <a:tailEnd len="sm" w="sm" type="none"/>
                </a:ln>
                <a:solidFill>
                  <a:srgbClr val="9900FF"/>
                </a:solidFill>
                <a:latin typeface="Love Ya Like A Sister"/>
              </a:rPr>
              <a:t>Habits</a:t>
            </a:r>
          </a:p>
        </p:txBody>
      </p:sp>
      <p:sp>
        <p:nvSpPr>
          <p:cNvPr id="56" name="Google Shape;56;p13"/>
          <p:cNvSpPr txBox="1"/>
          <p:nvPr>
            <p:ph idx="4294967295" type="subTitle"/>
          </p:nvPr>
        </p:nvSpPr>
        <p:spPr>
          <a:xfrm>
            <a:off x="844600" y="3882650"/>
            <a:ext cx="41250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latin typeface="Coming Soon"/>
                <a:ea typeface="Coming Soon"/>
                <a:cs typeface="Coming Soon"/>
                <a:sym typeface="Coming Soon"/>
              </a:rPr>
              <a:t>Sophia Natsis</a:t>
            </a:r>
            <a:endParaRPr sz="2000">
              <a:latin typeface="Coming Soon"/>
              <a:ea typeface="Coming Soon"/>
              <a:cs typeface="Coming Soon"/>
              <a:sym typeface="Coming Soon"/>
            </a:endParaRPr>
          </a:p>
          <a:p>
            <a:pPr indent="0" lvl="0" marL="0" rtl="0" algn="ctr">
              <a:spcBef>
                <a:spcPts val="1600"/>
              </a:spcBef>
              <a:spcAft>
                <a:spcPts val="1600"/>
              </a:spcAft>
              <a:buNone/>
            </a:pPr>
            <a:r>
              <a:rPr lang="en" sz="2000">
                <a:latin typeface="Coming Soon"/>
                <a:ea typeface="Coming Soon"/>
                <a:cs typeface="Coming Soon"/>
                <a:sym typeface="Coming Soon"/>
              </a:rPr>
              <a:t>PS 398Q </a:t>
            </a:r>
            <a:endParaRPr sz="2000">
              <a:latin typeface="Coming Soon"/>
              <a:ea typeface="Coming Soon"/>
              <a:cs typeface="Coming Soon"/>
              <a:sym typeface="Coming Soon"/>
            </a:endParaRPr>
          </a:p>
        </p:txBody>
      </p:sp>
      <p:pic>
        <p:nvPicPr>
          <p:cNvPr descr="snack attack" id="57" name="Google Shape;57;p13"/>
          <p:cNvPicPr preferRelativeResize="0"/>
          <p:nvPr/>
        </p:nvPicPr>
        <p:blipFill rotWithShape="1">
          <a:blip r:embed="rId3">
            <a:alphaModFix/>
          </a:blip>
          <a:srcRect b="23225" l="0" r="0" t="24825"/>
          <a:stretch/>
        </p:blipFill>
        <p:spPr>
          <a:xfrm>
            <a:off x="4785925" y="2636600"/>
            <a:ext cx="3998000" cy="20769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2"/>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2"/>
          <p:cNvSpPr/>
          <p:nvPr/>
        </p:nvSpPr>
        <p:spPr>
          <a:xfrm>
            <a:off x="688900" y="431525"/>
            <a:ext cx="7058265" cy="886637"/>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6: Select the Best Solutions</a:t>
            </a:r>
          </a:p>
        </p:txBody>
      </p:sp>
      <p:graphicFrame>
        <p:nvGraphicFramePr>
          <p:cNvPr id="148" name="Google Shape;148;p22"/>
          <p:cNvGraphicFramePr/>
          <p:nvPr/>
        </p:nvGraphicFramePr>
        <p:xfrm>
          <a:off x="1182600" y="1656625"/>
          <a:ext cx="3000000" cy="3000000"/>
        </p:xfrm>
        <a:graphic>
          <a:graphicData uri="http://schemas.openxmlformats.org/drawingml/2006/table">
            <a:tbl>
              <a:tblPr>
                <a:noFill/>
                <a:tableStyleId>{23EE046A-C565-4A91-8F33-359AFCBDB74B}</a:tableStyleId>
              </a:tblPr>
              <a:tblGrid>
                <a:gridCol w="1434700"/>
                <a:gridCol w="2361450"/>
                <a:gridCol w="1898075"/>
                <a:gridCol w="1898075"/>
              </a:tblGrid>
              <a:tr h="530875">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rPr b="1" lang="en" sz="2400">
                          <a:latin typeface="Coming Soon"/>
                          <a:ea typeface="Coming Soon"/>
                          <a:cs typeface="Coming Soon"/>
                          <a:sym typeface="Coming Soon"/>
                        </a:rPr>
                        <a:t>High</a:t>
                      </a:r>
                      <a:endParaRPr b="1" sz="2400">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rPr b="1" lang="en" sz="2400">
                          <a:latin typeface="Coming Soon"/>
                          <a:ea typeface="Coming Soon"/>
                          <a:cs typeface="Coming Soon"/>
                          <a:sym typeface="Coming Soon"/>
                        </a:rPr>
                        <a:t>Medium</a:t>
                      </a:r>
                      <a:endParaRPr b="1" sz="2400">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rPr b="1" lang="en" sz="2400">
                          <a:latin typeface="Coming Soon"/>
                          <a:ea typeface="Coming Soon"/>
                          <a:cs typeface="Coming Soon"/>
                          <a:sym typeface="Coming Soon"/>
                        </a:rPr>
                        <a:t>Low</a:t>
                      </a:r>
                      <a:endParaRPr b="1" sz="2400">
                        <a:latin typeface="Coming Soon"/>
                        <a:ea typeface="Coming Soon"/>
                        <a:cs typeface="Coming Soon"/>
                        <a:sym typeface="Coming Soon"/>
                      </a:endParaRPr>
                    </a:p>
                  </a:txBody>
                  <a:tcPr marT="91425" marB="91425" marR="91425" marL="91425"/>
                </a:tc>
              </a:tr>
              <a:tr h="797325">
                <a:tc>
                  <a:txBody>
                    <a:bodyPr/>
                    <a:lstStyle/>
                    <a:p>
                      <a:pPr indent="0" lvl="0" marL="0" rtl="0" algn="ctr">
                        <a:spcBef>
                          <a:spcPts val="0"/>
                        </a:spcBef>
                        <a:spcAft>
                          <a:spcPts val="0"/>
                        </a:spcAft>
                        <a:buNone/>
                      </a:pPr>
                      <a:r>
                        <a:rPr b="1" lang="en" sz="2400">
                          <a:latin typeface="Coming Soon"/>
                          <a:ea typeface="Coming Soon"/>
                          <a:cs typeface="Coming Soon"/>
                          <a:sym typeface="Coming Soon"/>
                        </a:rPr>
                        <a:t>High</a:t>
                      </a:r>
                      <a:endParaRPr b="1" sz="2400">
                        <a:latin typeface="Coming Soon"/>
                        <a:ea typeface="Coming Soon"/>
                        <a:cs typeface="Coming Soon"/>
                        <a:sym typeface="Coming Soon"/>
                      </a:endParaRPr>
                    </a:p>
                  </a:txBody>
                  <a:tcPr marT="91425" marB="91425" marR="91425" marL="91425"/>
                </a:tc>
                <a:tc>
                  <a:txBody>
                    <a:bodyPr/>
                    <a:lstStyle/>
                    <a:p>
                      <a:pPr indent="0" lvl="0" marL="0" rtl="0" algn="l">
                        <a:spcBef>
                          <a:spcPts val="0"/>
                        </a:spcBef>
                        <a:spcAft>
                          <a:spcPts val="0"/>
                        </a:spcAft>
                        <a:buNone/>
                      </a:pPr>
                      <a:r>
                        <a:rPr b="1" lang="en" sz="1200">
                          <a:latin typeface="Coming Soon"/>
                          <a:ea typeface="Coming Soon"/>
                          <a:cs typeface="Coming Soon"/>
                          <a:sym typeface="Coming Soon"/>
                        </a:rPr>
                        <a:t>Try to eat a school lunch</a:t>
                      </a:r>
                      <a:endParaRPr b="1" sz="1200">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r>
              <a:tr h="797325">
                <a:tc>
                  <a:txBody>
                    <a:bodyPr/>
                    <a:lstStyle/>
                    <a:p>
                      <a:pPr indent="0" lvl="0" marL="0" rtl="0" algn="ctr">
                        <a:spcBef>
                          <a:spcPts val="0"/>
                        </a:spcBef>
                        <a:spcAft>
                          <a:spcPts val="0"/>
                        </a:spcAft>
                        <a:buNone/>
                      </a:pPr>
                      <a:r>
                        <a:rPr b="1" lang="en" sz="2400">
                          <a:latin typeface="Coming Soon"/>
                          <a:ea typeface="Coming Soon"/>
                          <a:cs typeface="Coming Soon"/>
                          <a:sym typeface="Coming Soon"/>
                        </a:rPr>
                        <a:t>Medium</a:t>
                      </a:r>
                      <a:endParaRPr b="1" sz="2400">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c>
                  <a:txBody>
                    <a:bodyPr/>
                    <a:lstStyle/>
                    <a:p>
                      <a:pPr indent="0" lvl="0" marL="0" rtl="0" algn="l">
                        <a:spcBef>
                          <a:spcPts val="0"/>
                        </a:spcBef>
                        <a:spcAft>
                          <a:spcPts val="0"/>
                        </a:spcAft>
                        <a:buNone/>
                      </a:pPr>
                      <a:r>
                        <a:rPr b="1" lang="en" sz="1200">
                          <a:solidFill>
                            <a:schemeClr val="dk1"/>
                          </a:solidFill>
                          <a:latin typeface="Coming Soon"/>
                          <a:ea typeface="Coming Soon"/>
                          <a:cs typeface="Coming Soon"/>
                          <a:sym typeface="Coming Soon"/>
                        </a:rPr>
                        <a:t>If you bring lunch from home, make sure that it includes: milk or water, fruit, vegetables, whole grains. </a:t>
                      </a:r>
                      <a:endParaRPr b="1" sz="1200">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r>
              <a:tr h="797325">
                <a:tc>
                  <a:txBody>
                    <a:bodyPr/>
                    <a:lstStyle/>
                    <a:p>
                      <a:pPr indent="0" lvl="0" marL="0" rtl="0" algn="ctr">
                        <a:spcBef>
                          <a:spcPts val="0"/>
                        </a:spcBef>
                        <a:spcAft>
                          <a:spcPts val="0"/>
                        </a:spcAft>
                        <a:buNone/>
                      </a:pPr>
                      <a:r>
                        <a:rPr b="1" lang="en" sz="2400">
                          <a:latin typeface="Coming Soon"/>
                          <a:ea typeface="Coming Soon"/>
                          <a:cs typeface="Coming Soon"/>
                          <a:sym typeface="Coming Soon"/>
                        </a:rPr>
                        <a:t>Low</a:t>
                      </a:r>
                      <a:endParaRPr b="1" sz="2400">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c>
                  <a:txBody>
                    <a:bodyPr/>
                    <a:lstStyle/>
                    <a:p>
                      <a:pPr indent="0" lvl="0" marL="0" rtl="0" algn="ctr">
                        <a:spcBef>
                          <a:spcPts val="0"/>
                        </a:spcBef>
                        <a:spcAft>
                          <a:spcPts val="0"/>
                        </a:spcAft>
                        <a:buNone/>
                      </a:pPr>
                      <a:r>
                        <a:t/>
                      </a:r>
                      <a:endParaRPr b="1">
                        <a:latin typeface="Coming Soon"/>
                        <a:ea typeface="Coming Soon"/>
                        <a:cs typeface="Coming Soon"/>
                        <a:sym typeface="Coming Soon"/>
                      </a:endParaRPr>
                    </a:p>
                  </a:txBody>
                  <a:tcPr marT="91425" marB="91425" marR="91425" marL="91425"/>
                </a:tc>
              </a:tr>
            </a:tbl>
          </a:graphicData>
        </a:graphic>
      </p:graphicFrame>
      <p:sp>
        <p:nvSpPr>
          <p:cNvPr id="149" name="Google Shape;149;p22"/>
          <p:cNvSpPr txBox="1"/>
          <p:nvPr/>
        </p:nvSpPr>
        <p:spPr>
          <a:xfrm rot="-5400000">
            <a:off x="-694800" y="2872225"/>
            <a:ext cx="30930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latin typeface="Patrick Hand"/>
                <a:ea typeface="Patrick Hand"/>
                <a:cs typeface="Patrick Hand"/>
                <a:sym typeface="Patrick Hand"/>
              </a:rPr>
              <a:t>Effectiveness</a:t>
            </a:r>
            <a:endParaRPr sz="3100">
              <a:latin typeface="Patrick Hand"/>
              <a:ea typeface="Patrick Hand"/>
              <a:cs typeface="Patrick Hand"/>
              <a:sym typeface="Patrick Hand"/>
            </a:endParaRPr>
          </a:p>
        </p:txBody>
      </p:sp>
      <p:sp>
        <p:nvSpPr>
          <p:cNvPr id="150" name="Google Shape;150;p22"/>
          <p:cNvSpPr txBox="1"/>
          <p:nvPr/>
        </p:nvSpPr>
        <p:spPr>
          <a:xfrm>
            <a:off x="3349975" y="994825"/>
            <a:ext cx="30930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100">
                <a:latin typeface="Patrick Hand"/>
                <a:ea typeface="Patrick Hand"/>
                <a:cs typeface="Patrick Hand"/>
                <a:sym typeface="Patrick Hand"/>
              </a:rPr>
              <a:t>Feasibility</a:t>
            </a:r>
            <a:endParaRPr sz="3100">
              <a:latin typeface="Patrick Hand"/>
              <a:ea typeface="Patrick Hand"/>
              <a:cs typeface="Patrick Hand"/>
              <a:sym typeface="Patrick Han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4"/>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 name="Google Shape;63;p14"/>
          <p:cNvSpPr txBox="1"/>
          <p:nvPr/>
        </p:nvSpPr>
        <p:spPr>
          <a:xfrm>
            <a:off x="556050" y="393875"/>
            <a:ext cx="8201700" cy="162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64" name="Google Shape;64;p14"/>
          <p:cNvSpPr/>
          <p:nvPr/>
        </p:nvSpPr>
        <p:spPr>
          <a:xfrm>
            <a:off x="1405512" y="366950"/>
            <a:ext cx="6328456" cy="705513"/>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Love Ya Like A Sister"/>
              </a:rPr>
              <a:t>What is P.P.A?</a:t>
            </a:r>
          </a:p>
        </p:txBody>
      </p:sp>
      <p:sp>
        <p:nvSpPr>
          <p:cNvPr id="65" name="Google Shape;65;p14"/>
          <p:cNvSpPr txBox="1"/>
          <p:nvPr/>
        </p:nvSpPr>
        <p:spPr>
          <a:xfrm>
            <a:off x="544475" y="1193200"/>
            <a:ext cx="82017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latin typeface="Coming Soon"/>
                <a:ea typeface="Coming Soon"/>
                <a:cs typeface="Coming Soon"/>
                <a:sym typeface="Coming Soon"/>
              </a:rPr>
              <a:t>* </a:t>
            </a:r>
            <a:r>
              <a:rPr lang="en" sz="2000">
                <a:latin typeface="Coming Soon"/>
                <a:ea typeface="Coming Soon"/>
                <a:cs typeface="Coming Soon"/>
                <a:sym typeface="Coming Soon"/>
              </a:rPr>
              <a:t>P.P.A stands for Public Policy Analyst</a:t>
            </a:r>
            <a:endParaRPr sz="2000">
              <a:latin typeface="Coming Soon"/>
              <a:ea typeface="Coming Soon"/>
              <a:cs typeface="Coming Soon"/>
              <a:sym typeface="Coming Soon"/>
            </a:endParaRPr>
          </a:p>
          <a:p>
            <a:pPr indent="0" lvl="0" marL="0" rtl="0" algn="l">
              <a:spcBef>
                <a:spcPts val="0"/>
              </a:spcBef>
              <a:spcAft>
                <a:spcPts val="0"/>
              </a:spcAft>
              <a:buNone/>
            </a:pPr>
            <a:r>
              <a:rPr lang="en" sz="2000">
                <a:latin typeface="Coming Soon"/>
                <a:ea typeface="Coming Soon"/>
                <a:cs typeface="Coming Soon"/>
                <a:sym typeface="Coming Soon"/>
              </a:rPr>
              <a:t>* A P.P.A helps us to solve problems that are going on in the world. </a:t>
            </a:r>
            <a:endParaRPr sz="2000">
              <a:latin typeface="Coming Soon"/>
              <a:ea typeface="Coming Soon"/>
              <a:cs typeface="Coming Soon"/>
              <a:sym typeface="Coming Soon"/>
            </a:endParaRPr>
          </a:p>
          <a:p>
            <a:pPr indent="0" lvl="0" marL="0" rtl="0" algn="l">
              <a:spcBef>
                <a:spcPts val="0"/>
              </a:spcBef>
              <a:spcAft>
                <a:spcPts val="0"/>
              </a:spcAft>
              <a:buNone/>
            </a:pPr>
            <a:r>
              <a:t/>
            </a:r>
            <a:endParaRPr sz="2000">
              <a:latin typeface="Coming Soon"/>
              <a:ea typeface="Coming Soon"/>
              <a:cs typeface="Coming Soon"/>
              <a:sym typeface="Coming Soon"/>
            </a:endParaRPr>
          </a:p>
          <a:p>
            <a:pPr indent="0" lvl="0" marL="0" rtl="0" algn="l">
              <a:spcBef>
                <a:spcPts val="0"/>
              </a:spcBef>
              <a:spcAft>
                <a:spcPts val="0"/>
              </a:spcAft>
              <a:buNone/>
            </a:pPr>
            <a:r>
              <a:rPr lang="en" sz="2000">
                <a:latin typeface="Coming Soon"/>
                <a:ea typeface="Coming Soon"/>
                <a:cs typeface="Coming Soon"/>
                <a:sym typeface="Coming Soon"/>
              </a:rPr>
              <a:t>There are </a:t>
            </a:r>
            <a:r>
              <a:rPr lang="en" sz="2000" u="sng">
                <a:latin typeface="Coming Soon"/>
                <a:ea typeface="Coming Soon"/>
                <a:cs typeface="Coming Soon"/>
                <a:sym typeface="Coming Soon"/>
              </a:rPr>
              <a:t>six steps</a:t>
            </a:r>
            <a:r>
              <a:rPr lang="en" sz="2000">
                <a:latin typeface="Coming Soon"/>
                <a:ea typeface="Coming Soon"/>
                <a:cs typeface="Coming Soon"/>
                <a:sym typeface="Coming Soon"/>
              </a:rPr>
              <a:t> that we have to follow:</a:t>
            </a:r>
            <a:endParaRPr sz="2000">
              <a:latin typeface="Coming Soon"/>
              <a:ea typeface="Coming Soon"/>
              <a:cs typeface="Coming Soon"/>
              <a:sym typeface="Coming Soon"/>
            </a:endParaRPr>
          </a:p>
          <a:p>
            <a:pPr indent="0" lvl="0" marL="0" rtl="0" algn="l">
              <a:spcBef>
                <a:spcPts val="0"/>
              </a:spcBef>
              <a:spcAft>
                <a:spcPts val="0"/>
              </a:spcAft>
              <a:buNone/>
            </a:pPr>
            <a:r>
              <a:t/>
            </a:r>
            <a:endParaRPr sz="2000">
              <a:latin typeface="Coming Soon"/>
              <a:ea typeface="Coming Soon"/>
              <a:cs typeface="Coming Soon"/>
              <a:sym typeface="Coming Soon"/>
            </a:endParaRPr>
          </a:p>
        </p:txBody>
      </p:sp>
      <p:sp>
        <p:nvSpPr>
          <p:cNvPr id="66" name="Google Shape;66;p14"/>
          <p:cNvSpPr txBox="1"/>
          <p:nvPr/>
        </p:nvSpPr>
        <p:spPr>
          <a:xfrm>
            <a:off x="637150" y="2641250"/>
            <a:ext cx="49002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oming Soon"/>
                <a:ea typeface="Coming Soon"/>
                <a:cs typeface="Coming Soon"/>
                <a:sym typeface="Coming Soon"/>
              </a:rPr>
              <a:t>Step 1: Define the Problem</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t/>
            </a:r>
            <a:endParaRPr/>
          </a:p>
        </p:txBody>
      </p:sp>
      <p:sp>
        <p:nvSpPr>
          <p:cNvPr id="67" name="Google Shape;67;p14"/>
          <p:cNvSpPr txBox="1"/>
          <p:nvPr/>
        </p:nvSpPr>
        <p:spPr>
          <a:xfrm>
            <a:off x="637150" y="3058300"/>
            <a:ext cx="3830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oming Soon"/>
                <a:ea typeface="Coming Soon"/>
                <a:cs typeface="Coming Soon"/>
                <a:sym typeface="Coming Soon"/>
              </a:rPr>
              <a:t>Step 2: Gather the Evidence</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t/>
            </a:r>
            <a:endParaRPr/>
          </a:p>
        </p:txBody>
      </p:sp>
      <p:sp>
        <p:nvSpPr>
          <p:cNvPr id="68" name="Google Shape;68;p14"/>
          <p:cNvSpPr txBox="1"/>
          <p:nvPr/>
        </p:nvSpPr>
        <p:spPr>
          <a:xfrm>
            <a:off x="637150" y="3179025"/>
            <a:ext cx="3348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rPr lang="en" sz="2000">
                <a:solidFill>
                  <a:schemeClr val="dk1"/>
                </a:solidFill>
                <a:latin typeface="Coming Soon"/>
                <a:ea typeface="Coming Soon"/>
                <a:cs typeface="Coming Soon"/>
                <a:sym typeface="Coming Soon"/>
              </a:rPr>
              <a:t>Step 3: Identify the Cause</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t/>
            </a:r>
            <a:endParaRPr/>
          </a:p>
        </p:txBody>
      </p:sp>
      <p:sp>
        <p:nvSpPr>
          <p:cNvPr id="69" name="Google Shape;69;p14"/>
          <p:cNvSpPr txBox="1"/>
          <p:nvPr/>
        </p:nvSpPr>
        <p:spPr>
          <a:xfrm>
            <a:off x="4741175" y="2641250"/>
            <a:ext cx="42747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oming Soon"/>
                <a:ea typeface="Coming Soon"/>
                <a:cs typeface="Coming Soon"/>
                <a:sym typeface="Coming Soon"/>
              </a:rPr>
              <a:t>Step 4: Evaluate an Existing Policy</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t/>
            </a:r>
            <a:endParaRPr/>
          </a:p>
        </p:txBody>
      </p:sp>
      <p:sp>
        <p:nvSpPr>
          <p:cNvPr id="70" name="Google Shape;70;p14"/>
          <p:cNvSpPr txBox="1"/>
          <p:nvPr/>
        </p:nvSpPr>
        <p:spPr>
          <a:xfrm>
            <a:off x="4731350" y="2750500"/>
            <a:ext cx="3741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rPr lang="en" sz="2000">
                <a:solidFill>
                  <a:schemeClr val="dk1"/>
                </a:solidFill>
                <a:latin typeface="Coming Soon"/>
                <a:ea typeface="Coming Soon"/>
                <a:cs typeface="Coming Soon"/>
                <a:sym typeface="Coming Soon"/>
              </a:rPr>
              <a:t>Step 5: Develop Solutions</a:t>
            </a:r>
            <a:endParaRPr sz="20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t/>
            </a:r>
            <a:endParaRPr/>
          </a:p>
        </p:txBody>
      </p:sp>
      <p:sp>
        <p:nvSpPr>
          <p:cNvPr id="71" name="Google Shape;71;p14"/>
          <p:cNvSpPr txBox="1"/>
          <p:nvPr/>
        </p:nvSpPr>
        <p:spPr>
          <a:xfrm>
            <a:off x="4689900" y="3498500"/>
            <a:ext cx="42747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Coming Soon"/>
                <a:ea typeface="Coming Soon"/>
                <a:cs typeface="Coming Soon"/>
                <a:sym typeface="Coming Soon"/>
              </a:rPr>
              <a:t>Step 6: Select the Best Solutions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1000"/>
                                        <p:tgtEl>
                                          <p:spTgt spid="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1000"/>
                                        <p:tgtEl>
                                          <p:spTgt spid="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15"/>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5"/>
          <p:cNvSpPr/>
          <p:nvPr/>
        </p:nvSpPr>
        <p:spPr>
          <a:xfrm>
            <a:off x="518200" y="326175"/>
            <a:ext cx="6829603" cy="886637"/>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1: Define the Problem</a:t>
            </a:r>
          </a:p>
        </p:txBody>
      </p:sp>
      <p:sp>
        <p:nvSpPr>
          <p:cNvPr id="78" name="Google Shape;78;p15"/>
          <p:cNvSpPr txBox="1"/>
          <p:nvPr/>
        </p:nvSpPr>
        <p:spPr>
          <a:xfrm>
            <a:off x="2050450" y="2088825"/>
            <a:ext cx="48786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sz="2900">
              <a:latin typeface="Coming Soon"/>
              <a:ea typeface="Coming Soon"/>
              <a:cs typeface="Coming Soon"/>
              <a:sym typeface="Coming Soon"/>
            </a:endParaRPr>
          </a:p>
        </p:txBody>
      </p:sp>
      <p:pic>
        <p:nvPicPr>
          <p:cNvPr descr="Bitmoji Image" id="79" name="Google Shape;79;p15"/>
          <p:cNvPicPr preferRelativeResize="0"/>
          <p:nvPr/>
        </p:nvPicPr>
        <p:blipFill>
          <a:blip r:embed="rId3">
            <a:alphaModFix/>
          </a:blip>
          <a:stretch>
            <a:fillRect/>
          </a:stretch>
        </p:blipFill>
        <p:spPr>
          <a:xfrm>
            <a:off x="6671550" y="700875"/>
            <a:ext cx="2551425" cy="2551425"/>
          </a:xfrm>
          <a:prstGeom prst="rect">
            <a:avLst/>
          </a:prstGeom>
          <a:noFill/>
          <a:ln>
            <a:noFill/>
          </a:ln>
        </p:spPr>
      </p:pic>
      <p:sp>
        <p:nvSpPr>
          <p:cNvPr id="80" name="Google Shape;80;p15"/>
          <p:cNvSpPr txBox="1"/>
          <p:nvPr/>
        </p:nvSpPr>
        <p:spPr>
          <a:xfrm>
            <a:off x="476850" y="1136600"/>
            <a:ext cx="67185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2900" u="sng">
                <a:solidFill>
                  <a:schemeClr val="dk1"/>
                </a:solidFill>
                <a:latin typeface="Coming Soon"/>
                <a:ea typeface="Coming Soon"/>
                <a:cs typeface="Coming Soon"/>
                <a:sym typeface="Coming Soon"/>
              </a:rPr>
              <a:t>Problem</a:t>
            </a:r>
            <a:r>
              <a:rPr lang="en" sz="2900" u="sng">
                <a:solidFill>
                  <a:schemeClr val="dk1"/>
                </a:solidFill>
                <a:latin typeface="Coming Soon"/>
                <a:ea typeface="Coming Soon"/>
                <a:cs typeface="Coming Soon"/>
                <a:sym typeface="Coming Soon"/>
              </a:rPr>
              <a:t>:</a:t>
            </a:r>
            <a:r>
              <a:rPr lang="en" sz="2900">
                <a:solidFill>
                  <a:schemeClr val="dk1"/>
                </a:solidFill>
                <a:latin typeface="Coming Soon"/>
                <a:ea typeface="Coming Soon"/>
                <a:cs typeface="Coming Soon"/>
                <a:sym typeface="Coming Soon"/>
              </a:rPr>
              <a:t> </a:t>
            </a:r>
            <a:endParaRPr sz="2900">
              <a:solidFill>
                <a:schemeClr val="dk1"/>
              </a:solidFill>
              <a:latin typeface="Coming Soon"/>
              <a:ea typeface="Coming Soon"/>
              <a:cs typeface="Coming Soon"/>
              <a:sym typeface="Coming Soon"/>
            </a:endParaRPr>
          </a:p>
          <a:p>
            <a:pPr indent="0" lvl="0" marL="0" rtl="0" algn="l">
              <a:spcBef>
                <a:spcPts val="0"/>
              </a:spcBef>
              <a:spcAft>
                <a:spcPts val="0"/>
              </a:spcAft>
              <a:buClr>
                <a:schemeClr val="dk1"/>
              </a:buClr>
              <a:buSzPts val="1100"/>
              <a:buFont typeface="Arial"/>
              <a:buNone/>
            </a:pPr>
            <a:r>
              <a:t/>
            </a:r>
            <a:endParaRPr sz="2900">
              <a:solidFill>
                <a:schemeClr val="dk1"/>
              </a:solidFill>
              <a:latin typeface="Coming Soon"/>
              <a:ea typeface="Coming Soon"/>
              <a:cs typeface="Coming Soon"/>
              <a:sym typeface="Coming Soon"/>
            </a:endParaRPr>
          </a:p>
          <a:p>
            <a:pPr indent="0" lvl="0" marL="0" rtl="0" algn="l">
              <a:lnSpc>
                <a:spcPct val="100000"/>
              </a:lnSpc>
              <a:spcBef>
                <a:spcPts val="0"/>
              </a:spcBef>
              <a:spcAft>
                <a:spcPts val="0"/>
              </a:spcAft>
              <a:buClr>
                <a:schemeClr val="dk1"/>
              </a:buClr>
              <a:buSzPts val="1100"/>
              <a:buFont typeface="Arial"/>
              <a:buNone/>
            </a:pPr>
            <a:r>
              <a:rPr lang="en" sz="2900">
                <a:solidFill>
                  <a:schemeClr val="dk1"/>
                </a:solidFill>
                <a:latin typeface="Coming Soon"/>
                <a:ea typeface="Coming Soon"/>
                <a:cs typeface="Coming Soon"/>
                <a:sym typeface="Coming Soon"/>
              </a:rPr>
              <a:t>Students do not make healthy eating choices. </a:t>
            </a:r>
            <a:endParaRPr sz="2900">
              <a:solidFill>
                <a:schemeClr val="dk1"/>
              </a:solidFill>
              <a:latin typeface="Coming Soon"/>
              <a:ea typeface="Coming Soon"/>
              <a:cs typeface="Coming Soon"/>
              <a:sym typeface="Coming Soon"/>
            </a:endParaRPr>
          </a:p>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 name="Shape 84"/>
        <p:cNvGrpSpPr/>
        <p:nvPr/>
      </p:nvGrpSpPr>
      <p:grpSpPr>
        <a:xfrm>
          <a:off x="0" y="0"/>
          <a:ext cx="0" cy="0"/>
          <a:chOff x="0" y="0"/>
          <a:chExt cx="0" cy="0"/>
        </a:xfrm>
      </p:grpSpPr>
      <p:sp>
        <p:nvSpPr>
          <p:cNvPr id="85" name="Google Shape;85;p16"/>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6"/>
          <p:cNvSpPr/>
          <p:nvPr/>
        </p:nvSpPr>
        <p:spPr>
          <a:xfrm>
            <a:off x="531575" y="456525"/>
            <a:ext cx="6949006" cy="886637"/>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2: Gather the evidence</a:t>
            </a:r>
          </a:p>
        </p:txBody>
      </p:sp>
      <p:sp>
        <p:nvSpPr>
          <p:cNvPr id="87" name="Google Shape;87;p16"/>
          <p:cNvSpPr txBox="1"/>
          <p:nvPr/>
        </p:nvSpPr>
        <p:spPr>
          <a:xfrm>
            <a:off x="476850" y="831800"/>
            <a:ext cx="8072400" cy="340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b="1" sz="2900">
              <a:solidFill>
                <a:schemeClr val="dk1"/>
              </a:solidFill>
              <a:latin typeface="Coming Soon"/>
              <a:ea typeface="Coming Soon"/>
              <a:cs typeface="Coming Soon"/>
              <a:sym typeface="Coming Soon"/>
            </a:endParaRPr>
          </a:p>
          <a:p>
            <a:pPr indent="0" lvl="0" marL="0" rtl="0" algn="l">
              <a:lnSpc>
                <a:spcPct val="100000"/>
              </a:lnSpc>
              <a:spcBef>
                <a:spcPts val="0"/>
              </a:spcBef>
              <a:spcAft>
                <a:spcPts val="0"/>
              </a:spcAft>
              <a:buClr>
                <a:schemeClr val="dk1"/>
              </a:buClr>
              <a:buSzPts val="1100"/>
              <a:buFont typeface="Arial"/>
              <a:buNone/>
            </a:pPr>
            <a:r>
              <a:rPr b="1" lang="en" sz="3000">
                <a:solidFill>
                  <a:schemeClr val="dk1"/>
                </a:solidFill>
                <a:latin typeface="Coming Soon"/>
                <a:ea typeface="Coming Soon"/>
                <a:cs typeface="Coming Soon"/>
                <a:sym typeface="Coming Soon"/>
              </a:rPr>
              <a:t>Let us think about what we bring to school for lunch. Is part of your lunch, cookies, chips, or a juice??</a:t>
            </a:r>
            <a:endParaRPr b="1" sz="3000">
              <a:solidFill>
                <a:schemeClr val="dk1"/>
              </a:solidFill>
              <a:latin typeface="Coming Soon"/>
              <a:ea typeface="Coming Soon"/>
              <a:cs typeface="Coming Soon"/>
              <a:sym typeface="Coming Soon"/>
            </a:endParaRPr>
          </a:p>
          <a:p>
            <a:pPr indent="0" lvl="0" marL="0" rtl="0" algn="l">
              <a:lnSpc>
                <a:spcPct val="100000"/>
              </a:lnSpc>
              <a:spcBef>
                <a:spcPts val="0"/>
              </a:spcBef>
              <a:spcAft>
                <a:spcPts val="0"/>
              </a:spcAft>
              <a:buClr>
                <a:schemeClr val="dk1"/>
              </a:buClr>
              <a:buSzPts val="1100"/>
              <a:buFont typeface="Arial"/>
              <a:buNone/>
            </a:pPr>
            <a:r>
              <a:rPr b="1" lang="en" sz="3000">
                <a:solidFill>
                  <a:schemeClr val="dk1"/>
                </a:solidFill>
                <a:latin typeface="Coming Soon"/>
                <a:ea typeface="Coming Soon"/>
                <a:cs typeface="Coming Soon"/>
                <a:sym typeface="Coming Soon"/>
              </a:rPr>
              <a:t>Many of you bring cookies, chips and juices that have a lot of sugar in them as part of your lunch. </a:t>
            </a:r>
            <a:endParaRPr b="1" sz="3000">
              <a:solidFill>
                <a:schemeClr val="dk1"/>
              </a:solidFill>
              <a:latin typeface="Coming Soon"/>
              <a:ea typeface="Coming Soon"/>
              <a:cs typeface="Coming Soon"/>
              <a:sym typeface="Coming Soon"/>
            </a:endParaRPr>
          </a:p>
        </p:txBody>
      </p:sp>
      <p:pic>
        <p:nvPicPr>
          <p:cNvPr descr="snack attack" id="88" name="Google Shape;88;p16"/>
          <p:cNvPicPr preferRelativeResize="0"/>
          <p:nvPr/>
        </p:nvPicPr>
        <p:blipFill rotWithShape="1">
          <a:blip r:embed="rId3">
            <a:alphaModFix/>
          </a:blip>
          <a:srcRect b="23225" l="0" r="0" t="24825"/>
          <a:stretch/>
        </p:blipFill>
        <p:spPr>
          <a:xfrm>
            <a:off x="6065000" y="3599125"/>
            <a:ext cx="2727575" cy="1416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7"/>
          <p:cNvSpPr/>
          <p:nvPr/>
        </p:nvSpPr>
        <p:spPr>
          <a:xfrm>
            <a:off x="302475" y="231700"/>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7"/>
          <p:cNvSpPr/>
          <p:nvPr/>
        </p:nvSpPr>
        <p:spPr>
          <a:xfrm>
            <a:off x="531575" y="380325"/>
            <a:ext cx="2887403" cy="624441"/>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Game Time!</a:t>
            </a:r>
          </a:p>
        </p:txBody>
      </p:sp>
      <p:sp>
        <p:nvSpPr>
          <p:cNvPr id="95" name="Google Shape;95;p17"/>
          <p:cNvSpPr txBox="1"/>
          <p:nvPr/>
        </p:nvSpPr>
        <p:spPr>
          <a:xfrm>
            <a:off x="476850" y="1136600"/>
            <a:ext cx="807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t/>
            </a:r>
            <a:endParaRPr/>
          </a:p>
        </p:txBody>
      </p:sp>
      <p:sp>
        <p:nvSpPr>
          <p:cNvPr id="96" name="Google Shape;96;p17"/>
          <p:cNvSpPr txBox="1"/>
          <p:nvPr/>
        </p:nvSpPr>
        <p:spPr>
          <a:xfrm>
            <a:off x="3614250" y="380325"/>
            <a:ext cx="5143500" cy="7080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lang="en" sz="1700" u="sng">
                <a:latin typeface="Coming Soon"/>
                <a:ea typeface="Coming Soon"/>
                <a:cs typeface="Coming Soon"/>
                <a:sym typeface="Coming Soon"/>
              </a:rPr>
              <a:t>Directions:</a:t>
            </a:r>
            <a:r>
              <a:rPr lang="en" sz="1700">
                <a:latin typeface="Coming Soon"/>
                <a:ea typeface="Coming Soon"/>
                <a:cs typeface="Coming Soon"/>
                <a:sym typeface="Coming Soon"/>
              </a:rPr>
              <a:t> Look at the foods that are being compared below. Circle the healthier food choice. </a:t>
            </a:r>
            <a:endParaRPr sz="1700">
              <a:latin typeface="Coming Soon"/>
              <a:ea typeface="Coming Soon"/>
              <a:cs typeface="Coming Soon"/>
              <a:sym typeface="Coming Soon"/>
            </a:endParaRPr>
          </a:p>
        </p:txBody>
      </p:sp>
      <p:pic>
        <p:nvPicPr>
          <p:cNvPr descr="final answer" id="97" name="Google Shape;97;p17"/>
          <p:cNvPicPr preferRelativeResize="0"/>
          <p:nvPr/>
        </p:nvPicPr>
        <p:blipFill>
          <a:blip r:embed="rId3">
            <a:alphaModFix/>
          </a:blip>
          <a:stretch>
            <a:fillRect/>
          </a:stretch>
        </p:blipFill>
        <p:spPr>
          <a:xfrm>
            <a:off x="7425625" y="3371975"/>
            <a:ext cx="1484025" cy="1484025"/>
          </a:xfrm>
          <a:prstGeom prst="rect">
            <a:avLst/>
          </a:prstGeom>
          <a:noFill/>
          <a:ln>
            <a:noFill/>
          </a:ln>
        </p:spPr>
      </p:pic>
      <p:pic>
        <p:nvPicPr>
          <p:cNvPr id="98" name="Google Shape;98;p17"/>
          <p:cNvPicPr preferRelativeResize="0"/>
          <p:nvPr/>
        </p:nvPicPr>
        <p:blipFill>
          <a:blip r:embed="rId4">
            <a:alphaModFix/>
          </a:blip>
          <a:stretch>
            <a:fillRect/>
          </a:stretch>
        </p:blipFill>
        <p:spPr>
          <a:xfrm>
            <a:off x="531075" y="1136598"/>
            <a:ext cx="1585800" cy="1189200"/>
          </a:xfrm>
          <a:prstGeom prst="ellipse">
            <a:avLst/>
          </a:prstGeom>
          <a:noFill/>
          <a:ln>
            <a:noFill/>
          </a:ln>
        </p:spPr>
      </p:pic>
      <p:pic>
        <p:nvPicPr>
          <p:cNvPr id="99" name="Google Shape;99;p17"/>
          <p:cNvPicPr preferRelativeResize="0"/>
          <p:nvPr/>
        </p:nvPicPr>
        <p:blipFill rotWithShape="1">
          <a:blip r:embed="rId5">
            <a:alphaModFix/>
          </a:blip>
          <a:srcRect b="7434" l="12149" r="12149" t="7790"/>
          <a:stretch/>
        </p:blipFill>
        <p:spPr>
          <a:xfrm>
            <a:off x="6359275" y="1136600"/>
            <a:ext cx="975600" cy="1435200"/>
          </a:xfrm>
          <a:prstGeom prst="flowChartConnector">
            <a:avLst/>
          </a:prstGeom>
          <a:noFill/>
          <a:ln>
            <a:noFill/>
          </a:ln>
        </p:spPr>
      </p:pic>
      <p:pic>
        <p:nvPicPr>
          <p:cNvPr id="100" name="Google Shape;100;p17"/>
          <p:cNvPicPr preferRelativeResize="0"/>
          <p:nvPr/>
        </p:nvPicPr>
        <p:blipFill rotWithShape="1">
          <a:blip r:embed="rId6">
            <a:alphaModFix/>
          </a:blip>
          <a:srcRect b="0" l="21321" r="-292" t="0"/>
          <a:stretch/>
        </p:blipFill>
        <p:spPr>
          <a:xfrm>
            <a:off x="555675" y="2571750"/>
            <a:ext cx="1087500" cy="1189200"/>
          </a:xfrm>
          <a:prstGeom prst="ellipse">
            <a:avLst/>
          </a:prstGeom>
          <a:noFill/>
          <a:ln>
            <a:noFill/>
          </a:ln>
        </p:spPr>
      </p:pic>
      <p:sp>
        <p:nvSpPr>
          <p:cNvPr id="101" name="Google Shape;101;p17"/>
          <p:cNvSpPr txBox="1"/>
          <p:nvPr/>
        </p:nvSpPr>
        <p:spPr>
          <a:xfrm>
            <a:off x="2726475" y="1497225"/>
            <a:ext cx="3154200" cy="446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1"/>
              </a:buClr>
              <a:buSzPts val="1100"/>
              <a:buFont typeface="Arial"/>
              <a:buNone/>
            </a:pPr>
            <a:r>
              <a:rPr lang="en" sz="1700">
                <a:latin typeface="Coming Soon"/>
                <a:ea typeface="Coming Soon"/>
                <a:cs typeface="Coming Soon"/>
                <a:sym typeface="Coming Soon"/>
              </a:rPr>
              <a:t>Carrot sticks or veggie sticks</a:t>
            </a:r>
            <a:endParaRPr sz="1700">
              <a:latin typeface="Coming Soon"/>
              <a:ea typeface="Coming Soon"/>
              <a:cs typeface="Coming Soon"/>
              <a:sym typeface="Coming Soon"/>
            </a:endParaRPr>
          </a:p>
        </p:txBody>
      </p:sp>
      <p:sp>
        <p:nvSpPr>
          <p:cNvPr id="102" name="Google Shape;102;p17"/>
          <p:cNvSpPr txBox="1"/>
          <p:nvPr/>
        </p:nvSpPr>
        <p:spPr>
          <a:xfrm>
            <a:off x="1643175" y="2925575"/>
            <a:ext cx="4855800" cy="446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1"/>
              </a:buClr>
              <a:buSzPts val="1100"/>
              <a:buFont typeface="Arial"/>
              <a:buNone/>
            </a:pPr>
            <a:r>
              <a:rPr lang="en" sz="1700">
                <a:latin typeface="Coming Soon"/>
                <a:ea typeface="Coming Soon"/>
                <a:cs typeface="Coming Soon"/>
                <a:sym typeface="Coming Soon"/>
              </a:rPr>
              <a:t>Yogurt with fruit and granola or a fruit roll up</a:t>
            </a:r>
            <a:endParaRPr sz="1700">
              <a:latin typeface="Coming Soon"/>
              <a:ea typeface="Coming Soon"/>
              <a:cs typeface="Coming Soon"/>
              <a:sym typeface="Coming Soon"/>
            </a:endParaRPr>
          </a:p>
        </p:txBody>
      </p:sp>
      <p:pic>
        <p:nvPicPr>
          <p:cNvPr id="103" name="Google Shape;103;p17"/>
          <p:cNvPicPr preferRelativeResize="0"/>
          <p:nvPr/>
        </p:nvPicPr>
        <p:blipFill rotWithShape="1">
          <a:blip r:embed="rId7">
            <a:alphaModFix/>
          </a:blip>
          <a:srcRect b="17410" l="21651" r="20269" t="17721"/>
          <a:stretch/>
        </p:blipFill>
        <p:spPr>
          <a:xfrm>
            <a:off x="6359275" y="2804125"/>
            <a:ext cx="975600" cy="1089900"/>
          </a:xfrm>
          <a:prstGeom prst="ellipse">
            <a:avLst/>
          </a:prstGeom>
          <a:noFill/>
          <a:ln>
            <a:noFill/>
          </a:ln>
        </p:spPr>
      </p:pic>
      <p:pic>
        <p:nvPicPr>
          <p:cNvPr id="104" name="Google Shape;104;p17"/>
          <p:cNvPicPr preferRelativeResize="0"/>
          <p:nvPr/>
        </p:nvPicPr>
        <p:blipFill>
          <a:blip r:embed="rId8">
            <a:alphaModFix/>
          </a:blip>
          <a:stretch>
            <a:fillRect/>
          </a:stretch>
        </p:blipFill>
        <p:spPr>
          <a:xfrm>
            <a:off x="555672" y="4006900"/>
            <a:ext cx="1236000" cy="882300"/>
          </a:xfrm>
          <a:prstGeom prst="ellipse">
            <a:avLst/>
          </a:prstGeom>
          <a:noFill/>
          <a:ln>
            <a:noFill/>
          </a:ln>
        </p:spPr>
      </p:pic>
      <p:pic>
        <p:nvPicPr>
          <p:cNvPr id="105" name="Google Shape;105;p17"/>
          <p:cNvPicPr preferRelativeResize="0"/>
          <p:nvPr/>
        </p:nvPicPr>
        <p:blipFill>
          <a:blip r:embed="rId9">
            <a:alphaModFix/>
          </a:blip>
          <a:stretch>
            <a:fillRect/>
          </a:stretch>
        </p:blipFill>
        <p:spPr>
          <a:xfrm>
            <a:off x="5406075" y="3653200"/>
            <a:ext cx="1236000" cy="1236000"/>
          </a:xfrm>
          <a:prstGeom prst="ellipse">
            <a:avLst/>
          </a:prstGeom>
          <a:noFill/>
          <a:ln>
            <a:noFill/>
          </a:ln>
        </p:spPr>
      </p:pic>
      <p:sp>
        <p:nvSpPr>
          <p:cNvPr id="106" name="Google Shape;106;p17"/>
          <p:cNvSpPr txBox="1"/>
          <p:nvPr/>
        </p:nvSpPr>
        <p:spPr>
          <a:xfrm>
            <a:off x="1853525" y="4224850"/>
            <a:ext cx="3552600" cy="446400"/>
          </a:xfrm>
          <a:prstGeom prst="rect">
            <a:avLst/>
          </a:prstGeom>
          <a:noFill/>
          <a:ln>
            <a:noFill/>
          </a:ln>
        </p:spPr>
        <p:txBody>
          <a:bodyPr anchorCtr="0" anchor="t" bIns="91425" lIns="91425" spcFirstLastPara="1" rIns="91425" wrap="square" tIns="91425">
            <a:spAutoFit/>
          </a:bodyPr>
          <a:lstStyle/>
          <a:p>
            <a:pPr indent="0" lvl="0" marL="0" rtl="0" algn="ctr">
              <a:lnSpc>
                <a:spcPct val="100000"/>
              </a:lnSpc>
              <a:spcBef>
                <a:spcPts val="0"/>
              </a:spcBef>
              <a:spcAft>
                <a:spcPts val="0"/>
              </a:spcAft>
              <a:buClr>
                <a:schemeClr val="dk1"/>
              </a:buClr>
              <a:buSzPts val="1100"/>
              <a:buFont typeface="Arial"/>
              <a:buNone/>
            </a:pPr>
            <a:r>
              <a:rPr lang="en" sz="1700">
                <a:latin typeface="Coming Soon"/>
                <a:ea typeface="Coming Soon"/>
                <a:cs typeface="Coming Soon"/>
                <a:sym typeface="Coming Soon"/>
              </a:rPr>
              <a:t>Pizza or broccoli with chicken</a:t>
            </a:r>
            <a:endParaRPr sz="1700">
              <a:latin typeface="Coming Soon"/>
              <a:ea typeface="Coming Soon"/>
              <a:cs typeface="Coming Soon"/>
              <a:sym typeface="Coming Soon"/>
            </a:endParaRPr>
          </a:p>
        </p:txBody>
      </p:sp>
      <p:sp>
        <p:nvSpPr>
          <p:cNvPr id="107" name="Google Shape;107;p17"/>
          <p:cNvSpPr/>
          <p:nvPr/>
        </p:nvSpPr>
        <p:spPr>
          <a:xfrm>
            <a:off x="7992150" y="1536800"/>
            <a:ext cx="841800" cy="8823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p:nvPr/>
        </p:nvSpPr>
        <p:spPr>
          <a:xfrm>
            <a:off x="7992150" y="2130600"/>
            <a:ext cx="841800" cy="8823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7"/>
          <p:cNvSpPr/>
          <p:nvPr/>
        </p:nvSpPr>
        <p:spPr>
          <a:xfrm>
            <a:off x="7992150" y="1004775"/>
            <a:ext cx="841800" cy="882300"/>
          </a:xfrm>
          <a:prstGeom prst="ellipse">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18"/>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p:nvPr/>
        </p:nvSpPr>
        <p:spPr>
          <a:xfrm>
            <a:off x="518175" y="373625"/>
            <a:ext cx="6930291" cy="886637"/>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3: Identify the causes</a:t>
            </a:r>
          </a:p>
        </p:txBody>
      </p:sp>
      <p:sp>
        <p:nvSpPr>
          <p:cNvPr id="116" name="Google Shape;116;p18"/>
          <p:cNvSpPr txBox="1"/>
          <p:nvPr/>
        </p:nvSpPr>
        <p:spPr>
          <a:xfrm>
            <a:off x="476850" y="1289000"/>
            <a:ext cx="8072400" cy="2493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3000">
                <a:solidFill>
                  <a:schemeClr val="dk1"/>
                </a:solidFill>
                <a:latin typeface="Coming Soon"/>
                <a:ea typeface="Coming Soon"/>
                <a:cs typeface="Coming Soon"/>
                <a:sym typeface="Coming Soon"/>
              </a:rPr>
              <a:t>There is a lot of sugar and salt in junk food. When walking into the supermarket, healthier food choices are higher up on the shelves. The unhealthy choices are more at eye level for you to see first!  </a:t>
            </a:r>
            <a:endParaRPr sz="1500"/>
          </a:p>
        </p:txBody>
      </p:sp>
      <p:pic>
        <p:nvPicPr>
          <p:cNvPr descr="eye emoji" id="117" name="Google Shape;117;p18"/>
          <p:cNvPicPr preferRelativeResize="0"/>
          <p:nvPr/>
        </p:nvPicPr>
        <p:blipFill>
          <a:blip r:embed="rId3">
            <a:alphaModFix/>
          </a:blip>
          <a:stretch>
            <a:fillRect/>
          </a:stretch>
        </p:blipFill>
        <p:spPr>
          <a:xfrm>
            <a:off x="6950575" y="2968325"/>
            <a:ext cx="1923125" cy="19231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 name="Shape 121"/>
        <p:cNvGrpSpPr/>
        <p:nvPr/>
      </p:nvGrpSpPr>
      <p:grpSpPr>
        <a:xfrm>
          <a:off x="0" y="0"/>
          <a:ext cx="0" cy="0"/>
          <a:chOff x="0" y="0"/>
          <a:chExt cx="0" cy="0"/>
        </a:xfrm>
      </p:grpSpPr>
      <p:sp>
        <p:nvSpPr>
          <p:cNvPr id="122" name="Google Shape;122;p19"/>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9"/>
          <p:cNvSpPr/>
          <p:nvPr/>
        </p:nvSpPr>
        <p:spPr>
          <a:xfrm>
            <a:off x="529800" y="426650"/>
            <a:ext cx="6738891" cy="884050"/>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4: Evaluate an Existing Policy</a:t>
            </a:r>
          </a:p>
        </p:txBody>
      </p:sp>
      <p:pic>
        <p:nvPicPr>
          <p:cNvPr descr="Clientmoji" id="124" name="Google Shape;124;p19"/>
          <p:cNvPicPr preferRelativeResize="0"/>
          <p:nvPr/>
        </p:nvPicPr>
        <p:blipFill>
          <a:blip r:embed="rId3">
            <a:alphaModFix/>
          </a:blip>
          <a:stretch>
            <a:fillRect/>
          </a:stretch>
        </p:blipFill>
        <p:spPr>
          <a:xfrm>
            <a:off x="6449550" y="2230275"/>
            <a:ext cx="2679875" cy="2679875"/>
          </a:xfrm>
          <a:prstGeom prst="rect">
            <a:avLst/>
          </a:prstGeom>
          <a:noFill/>
          <a:ln>
            <a:noFill/>
          </a:ln>
        </p:spPr>
      </p:pic>
      <p:sp>
        <p:nvSpPr>
          <p:cNvPr id="125" name="Google Shape;125;p19"/>
          <p:cNvSpPr txBox="1"/>
          <p:nvPr/>
        </p:nvSpPr>
        <p:spPr>
          <a:xfrm>
            <a:off x="476850" y="1289000"/>
            <a:ext cx="6669600" cy="24936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3000">
                <a:solidFill>
                  <a:schemeClr val="dk1"/>
                </a:solidFill>
                <a:latin typeface="Coming Soon"/>
                <a:ea typeface="Coming Soon"/>
                <a:cs typeface="Coming Soon"/>
                <a:sym typeface="Coming Soon"/>
              </a:rPr>
              <a:t>Now that we know what the problem is, we are going to look at policies that we have in place that might help with unhealthy eating habits.</a:t>
            </a:r>
            <a:endParaRPr sz="15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p20"/>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p:nvPr/>
        </p:nvSpPr>
        <p:spPr>
          <a:xfrm>
            <a:off x="529800" y="426650"/>
            <a:ext cx="6738891" cy="884050"/>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4: Evaluate an Existing Policy</a:t>
            </a:r>
          </a:p>
        </p:txBody>
      </p:sp>
      <p:pic>
        <p:nvPicPr>
          <p:cNvPr descr="Clientmoji" id="132" name="Google Shape;132;p20"/>
          <p:cNvPicPr preferRelativeResize="0"/>
          <p:nvPr/>
        </p:nvPicPr>
        <p:blipFill>
          <a:blip r:embed="rId3">
            <a:alphaModFix/>
          </a:blip>
          <a:stretch>
            <a:fillRect/>
          </a:stretch>
        </p:blipFill>
        <p:spPr>
          <a:xfrm>
            <a:off x="6449550" y="2230275"/>
            <a:ext cx="2679875" cy="2679875"/>
          </a:xfrm>
          <a:prstGeom prst="rect">
            <a:avLst/>
          </a:prstGeom>
          <a:noFill/>
          <a:ln>
            <a:noFill/>
          </a:ln>
        </p:spPr>
      </p:pic>
      <p:sp>
        <p:nvSpPr>
          <p:cNvPr id="133" name="Google Shape;133;p20"/>
          <p:cNvSpPr txBox="1"/>
          <p:nvPr/>
        </p:nvSpPr>
        <p:spPr>
          <a:xfrm>
            <a:off x="476850" y="1289000"/>
            <a:ext cx="6669600" cy="20319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Clr>
                <a:schemeClr val="dk1"/>
              </a:buClr>
              <a:buSzPts val="1100"/>
              <a:buFont typeface="Arial"/>
              <a:buNone/>
            </a:pPr>
            <a:r>
              <a:rPr b="1" lang="en" sz="3000">
                <a:solidFill>
                  <a:schemeClr val="dk1"/>
                </a:solidFill>
                <a:latin typeface="Coming Soon"/>
                <a:ea typeface="Coming Soon"/>
                <a:cs typeface="Coming Soon"/>
                <a:sym typeface="Coming Soon"/>
              </a:rPr>
              <a:t>Schools play an important role in helping with healthy eating habits. School meals include: milk, fruit, vegetables, whole grains.   </a:t>
            </a:r>
            <a:endParaRPr b="1" sz="3000">
              <a:solidFill>
                <a:schemeClr val="dk1"/>
              </a:solidFill>
              <a:latin typeface="Coming Soon"/>
              <a:ea typeface="Coming Soon"/>
              <a:cs typeface="Coming Soon"/>
              <a:sym typeface="Coming Soo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1"/>
          <p:cNvSpPr/>
          <p:nvPr/>
        </p:nvSpPr>
        <p:spPr>
          <a:xfrm>
            <a:off x="231700" y="173775"/>
            <a:ext cx="8746200" cy="4842300"/>
          </a:xfrm>
          <a:prstGeom prst="rect">
            <a:avLst/>
          </a:prstGeom>
          <a:noFill/>
          <a:ln cap="flat" cmpd="sng" w="38100">
            <a:solidFill>
              <a:srgbClr val="FFD966"/>
            </a:solidFill>
            <a:prstDash val="lgDash"/>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1"/>
          <p:cNvSpPr/>
          <p:nvPr/>
        </p:nvSpPr>
        <p:spPr>
          <a:xfrm>
            <a:off x="606000" y="426650"/>
            <a:ext cx="6874884" cy="884050"/>
          </a:xfrm>
          <a:prstGeom prst="rect">
            <a:avLst/>
          </a:prstGeom>
        </p:spPr>
        <p:txBody>
          <a:bodyPr>
            <a:prstTxWarp prst="textPlain"/>
          </a:bodyPr>
          <a:lstStyle/>
          <a:p>
            <a:pPr lvl="0" algn="ctr"/>
            <a:r>
              <a:rPr b="0" i="0">
                <a:ln cap="flat" cmpd="sng" w="9525">
                  <a:solidFill>
                    <a:srgbClr val="D9D9D9"/>
                  </a:solidFill>
                  <a:prstDash val="solid"/>
                  <a:round/>
                  <a:headEnd len="sm" w="sm" type="none"/>
                  <a:tailEnd len="sm" w="sm" type="none"/>
                </a:ln>
                <a:solidFill>
                  <a:srgbClr val="9900FF"/>
                </a:solidFill>
                <a:latin typeface="Patrick Hand"/>
              </a:rPr>
              <a:t>Step 5: Develop Solutions</a:t>
            </a:r>
          </a:p>
        </p:txBody>
      </p:sp>
      <p:sp>
        <p:nvSpPr>
          <p:cNvPr id="140" name="Google Shape;140;p21"/>
          <p:cNvSpPr txBox="1"/>
          <p:nvPr/>
        </p:nvSpPr>
        <p:spPr>
          <a:xfrm>
            <a:off x="476850" y="1289000"/>
            <a:ext cx="6669600" cy="2955300"/>
          </a:xfrm>
          <a:prstGeom prst="rect">
            <a:avLst/>
          </a:prstGeom>
          <a:noFill/>
          <a:ln>
            <a:noFill/>
          </a:ln>
        </p:spPr>
        <p:txBody>
          <a:bodyPr anchorCtr="0" anchor="t" bIns="91425" lIns="91425" spcFirstLastPara="1" rIns="91425" wrap="square" tIns="91425">
            <a:spAutoFit/>
          </a:bodyPr>
          <a:lstStyle/>
          <a:p>
            <a:pPr indent="-419100" lvl="0" marL="457200" rtl="0" algn="l">
              <a:lnSpc>
                <a:spcPct val="100000"/>
              </a:lnSpc>
              <a:spcBef>
                <a:spcPts val="0"/>
              </a:spcBef>
              <a:spcAft>
                <a:spcPts val="0"/>
              </a:spcAft>
              <a:buClr>
                <a:schemeClr val="dk1"/>
              </a:buClr>
              <a:buSzPts val="3000"/>
              <a:buFont typeface="Coming Soon"/>
              <a:buAutoNum type="arabicPeriod"/>
            </a:pPr>
            <a:r>
              <a:rPr b="1" lang="en" sz="3000">
                <a:solidFill>
                  <a:schemeClr val="dk1"/>
                </a:solidFill>
                <a:latin typeface="Coming Soon"/>
                <a:ea typeface="Coming Soon"/>
                <a:cs typeface="Coming Soon"/>
                <a:sym typeface="Coming Soon"/>
              </a:rPr>
              <a:t>Try to eat a school lunch</a:t>
            </a:r>
            <a:endParaRPr b="1" sz="3000">
              <a:solidFill>
                <a:schemeClr val="dk1"/>
              </a:solidFill>
              <a:latin typeface="Coming Soon"/>
              <a:ea typeface="Coming Soon"/>
              <a:cs typeface="Coming Soon"/>
              <a:sym typeface="Coming Soon"/>
            </a:endParaRPr>
          </a:p>
          <a:p>
            <a:pPr indent="0" lvl="0" marL="0" rtl="0" algn="l">
              <a:lnSpc>
                <a:spcPct val="100000"/>
              </a:lnSpc>
              <a:spcBef>
                <a:spcPts val="0"/>
              </a:spcBef>
              <a:spcAft>
                <a:spcPts val="0"/>
              </a:spcAft>
              <a:buNone/>
            </a:pPr>
            <a:r>
              <a:t/>
            </a:r>
            <a:endParaRPr b="1" sz="3000">
              <a:solidFill>
                <a:schemeClr val="dk1"/>
              </a:solidFill>
              <a:latin typeface="Coming Soon"/>
              <a:ea typeface="Coming Soon"/>
              <a:cs typeface="Coming Soon"/>
              <a:sym typeface="Coming Soon"/>
            </a:endParaRPr>
          </a:p>
          <a:p>
            <a:pPr indent="-419100" lvl="0" marL="457200" rtl="0" algn="l">
              <a:lnSpc>
                <a:spcPct val="100000"/>
              </a:lnSpc>
              <a:spcBef>
                <a:spcPts val="0"/>
              </a:spcBef>
              <a:spcAft>
                <a:spcPts val="0"/>
              </a:spcAft>
              <a:buClr>
                <a:schemeClr val="dk1"/>
              </a:buClr>
              <a:buSzPts val="3000"/>
              <a:buFont typeface="Coming Soon"/>
              <a:buAutoNum type="arabicPeriod"/>
            </a:pPr>
            <a:r>
              <a:rPr b="1" lang="en" sz="3000">
                <a:solidFill>
                  <a:schemeClr val="dk1"/>
                </a:solidFill>
                <a:latin typeface="Coming Soon"/>
                <a:ea typeface="Coming Soon"/>
                <a:cs typeface="Coming Soon"/>
                <a:sym typeface="Coming Soon"/>
              </a:rPr>
              <a:t>If you bring lunch from home, make sure that it includes: </a:t>
            </a:r>
            <a:r>
              <a:rPr b="1" lang="en" sz="3000">
                <a:solidFill>
                  <a:schemeClr val="dk1"/>
                </a:solidFill>
                <a:latin typeface="Coming Soon"/>
                <a:ea typeface="Coming Soon"/>
                <a:cs typeface="Coming Soon"/>
                <a:sym typeface="Coming Soon"/>
              </a:rPr>
              <a:t>milk or water, fruit, vegetables, whole grains.   </a:t>
            </a:r>
            <a:endParaRPr b="1" sz="3000">
              <a:solidFill>
                <a:schemeClr val="dk1"/>
              </a:solidFill>
              <a:latin typeface="Coming Soon"/>
              <a:ea typeface="Coming Soon"/>
              <a:cs typeface="Coming Soon"/>
              <a:sym typeface="Coming Soon"/>
            </a:endParaRPr>
          </a:p>
        </p:txBody>
      </p:sp>
      <p:pic>
        <p:nvPicPr>
          <p:cNvPr id="141" name="Google Shape;141;p21"/>
          <p:cNvPicPr preferRelativeResize="0"/>
          <p:nvPr/>
        </p:nvPicPr>
        <p:blipFill>
          <a:blip r:embed="rId3">
            <a:alphaModFix/>
          </a:blip>
          <a:stretch>
            <a:fillRect/>
          </a:stretch>
        </p:blipFill>
        <p:spPr>
          <a:xfrm>
            <a:off x="7024125" y="3205150"/>
            <a:ext cx="1811250" cy="1700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