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Fredoka One" panose="020B0604020202020204" charset="0"/>
      <p:regular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EE1C74-08B3-4A5B-86E6-10A06BD95070}">
  <a:tblStyle styleId="{94EE1C74-08B3-4A5B-86E6-10A06BD950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92"/>
  </p:normalViewPr>
  <p:slideViewPr>
    <p:cSldViewPr snapToGrid="0">
      <p:cViewPr varScale="1">
        <p:scale>
          <a:sx n="107" d="100"/>
          <a:sy n="107" d="100"/>
        </p:scale>
        <p:origin x="114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fulschools.org/about-mindfulness/research-on-mindfulnes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fulschools.org/about-mindfulness/research-on-mindfulnes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788b165f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788b165f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fd60fb37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fd60fb37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788b165f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788b165f7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788b165f7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788b165f7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9200e9d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9200e9d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788b165f7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788b165f7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fd60fb37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fd60fb37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788b165f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788b165f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788b165f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788b165f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Resource: </a:t>
            </a:r>
            <a:r>
              <a:rPr lang="en" u="sng">
                <a:solidFill>
                  <a:srgbClr val="00968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https://www.mindfulschools.org/about-mindfulness/research-on-mindfulness/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fd60fb37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fd60fb37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https://www.mindfulschools.org/about-mindfulness/research-on-mindfulness/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8lpDMY_CT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MqQquQ6jvu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t="-2657" b="10389"/>
          <a:stretch/>
        </p:blipFill>
        <p:spPr>
          <a:xfrm>
            <a:off x="7018375" y="3193374"/>
            <a:ext cx="1971675" cy="18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57488"/>
            <a:ext cx="20002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2479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8425" y="1073525"/>
            <a:ext cx="4304725" cy="29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3700" y="-1"/>
            <a:ext cx="2390300" cy="15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913200" y="4290650"/>
            <a:ext cx="540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redoka One"/>
                <a:ea typeface="Fredoka One"/>
                <a:cs typeface="Fredoka One"/>
                <a:sym typeface="Fredoka One"/>
              </a:rPr>
              <a:t>Tracey Marchesini P.S. 69 Q February 2021</a:t>
            </a:r>
            <a:endParaRPr sz="1800"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/>
        </p:nvSpPr>
        <p:spPr>
          <a:xfrm>
            <a:off x="0" y="2512850"/>
            <a:ext cx="3602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Brain Power Wellness </a:t>
            </a:r>
            <a:r>
              <a:rPr lang="en" sz="1600">
                <a:solidFill>
                  <a:srgbClr val="3654A5"/>
                </a:solidFill>
                <a:latin typeface="Fredoka One"/>
                <a:ea typeface="Fredoka One"/>
                <a:cs typeface="Fredoka One"/>
                <a:sym typeface="Fredoka One"/>
              </a:rPr>
              <a:t>teaches physical and mental brain breaks, mindfulness practices, and social emotional wellness strategies that support a positive classroom atmosphere. </a:t>
            </a:r>
            <a:endParaRPr sz="1500"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50" y="-83175"/>
            <a:ext cx="3340439" cy="24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4986450" y="2287100"/>
            <a:ext cx="3543600" cy="26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654A5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Research-based Activities: </a:t>
            </a:r>
            <a:r>
              <a:rPr lang="en">
                <a:solidFill>
                  <a:srgbClr val="3654A5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Using exercise science and cutting-edge research, we’ve designed all of </a:t>
            </a:r>
            <a:r>
              <a:rPr lang="en">
                <a:solidFill>
                  <a:srgbClr val="FF0000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GoNoodle’s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">
                <a:solidFill>
                  <a:srgbClr val="3654A5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activities to be healthy for the body, engaging for the attention, and beneficial to the brain in specific ways.</a:t>
            </a:r>
            <a:endParaRPr>
              <a:solidFill>
                <a:srgbClr val="3654A5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410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275" y="178975"/>
            <a:ext cx="3602400" cy="190029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316900" y="4351250"/>
            <a:ext cx="8458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Ways to Implement Mindfulness In The Classroom</a:t>
            </a:r>
            <a:endParaRPr sz="2300">
              <a:solidFill>
                <a:srgbClr val="FF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/>
        </p:nvSpPr>
        <p:spPr>
          <a:xfrm>
            <a:off x="197100" y="146250"/>
            <a:ext cx="87498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Step 6: What’s the best solution? </a:t>
            </a:r>
            <a:endParaRPr sz="3200" b="1">
              <a:solidFill>
                <a:srgbClr val="FF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aphicFrame>
        <p:nvGraphicFramePr>
          <p:cNvPr id="143" name="Google Shape;143;p23"/>
          <p:cNvGraphicFramePr/>
          <p:nvPr/>
        </p:nvGraphicFramePr>
        <p:xfrm>
          <a:off x="952500" y="1159545"/>
          <a:ext cx="7239000" cy="3639400"/>
        </p:xfrm>
        <a:graphic>
          <a:graphicData uri="http://schemas.openxmlformats.org/drawingml/2006/table">
            <a:tbl>
              <a:tblPr>
                <a:noFill/>
                <a:tableStyleId>{94EE1C74-08B3-4A5B-86E6-10A06BD95070}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High</a:t>
                      </a: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Medium</a:t>
                      </a: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Low</a:t>
                      </a: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High</a:t>
                      </a: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Removal from class.</a:t>
                      </a:r>
                      <a:endParaRPr sz="33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Medium</a:t>
                      </a: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Able to remain in class and participate in activity with class.</a:t>
                      </a:r>
                      <a:endParaRPr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Low</a:t>
                      </a: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Able to remain in class and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NOT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 participate in activity with class.</a:t>
                      </a:r>
                      <a:endParaRPr sz="2900" b="1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4" name="Google Shape;144;p23"/>
          <p:cNvSpPr txBox="1"/>
          <p:nvPr/>
        </p:nvSpPr>
        <p:spPr>
          <a:xfrm>
            <a:off x="4107475" y="682550"/>
            <a:ext cx="1401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Fredoka One"/>
                <a:ea typeface="Fredoka One"/>
                <a:cs typeface="Fredoka One"/>
                <a:sym typeface="Fredoka One"/>
              </a:rPr>
              <a:t>Feasibility</a:t>
            </a:r>
            <a:endParaRPr sz="1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 rot="-5400000" flipH="1">
            <a:off x="-787000" y="2601450"/>
            <a:ext cx="2535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rPr>
              <a:t>Effectiveness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0375" y="2875"/>
            <a:ext cx="922950" cy="10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1050" y="4043375"/>
            <a:ext cx="922950" cy="103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0" y="893375"/>
            <a:ext cx="8933700" cy="4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400"/>
              <a:buFont typeface="Fredoka One"/>
              <a:buAutoNum type="arabicPeriod"/>
            </a:pPr>
            <a:r>
              <a:rPr lang="en" sz="2400" b="1" dirty="0">
                <a:solidFill>
                  <a:srgbClr val="695D46"/>
                </a:solidFill>
                <a:latin typeface="Fredoka One"/>
                <a:ea typeface="Fredoka One"/>
                <a:cs typeface="Fredoka One"/>
                <a:sym typeface="Fredoka One"/>
              </a:rPr>
              <a:t>Define the Problem</a:t>
            </a:r>
            <a:endParaRPr sz="2400" b="1" dirty="0">
              <a:solidFill>
                <a:srgbClr val="695D46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95D46"/>
                </a:solidFill>
                <a:latin typeface="Fredoka One"/>
                <a:ea typeface="Fredoka One"/>
                <a:cs typeface="Fredoka One"/>
                <a:sym typeface="Fredoka One"/>
              </a:rPr>
              <a:t>2.  Gather the Evidence</a:t>
            </a:r>
            <a:endParaRPr sz="2400" b="1" dirty="0">
              <a:solidFill>
                <a:srgbClr val="695D46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95D46"/>
                </a:solidFill>
                <a:latin typeface="Fredoka One"/>
                <a:ea typeface="Fredoka One"/>
                <a:cs typeface="Fredoka One"/>
                <a:sym typeface="Fredoka One"/>
              </a:rPr>
              <a:t>3.  Identify the Causes</a:t>
            </a:r>
            <a:endParaRPr sz="2400" b="1" dirty="0">
              <a:solidFill>
                <a:srgbClr val="695D46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95D46"/>
                </a:solidFill>
                <a:latin typeface="Fredoka One"/>
                <a:ea typeface="Fredoka One"/>
                <a:cs typeface="Fredoka One"/>
                <a:sym typeface="Fredoka One"/>
              </a:rPr>
              <a:t>4.  Evaluate the Existing Policy</a:t>
            </a:r>
            <a:endParaRPr sz="2400" b="1" dirty="0">
              <a:solidFill>
                <a:srgbClr val="695D46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95D46"/>
                </a:solidFill>
                <a:latin typeface="Fredoka One"/>
                <a:ea typeface="Fredoka One"/>
                <a:cs typeface="Fredoka One"/>
                <a:sym typeface="Fredoka One"/>
              </a:rPr>
              <a:t>5. Develop solutions</a:t>
            </a:r>
            <a:endParaRPr sz="2400" b="1" dirty="0">
              <a:solidFill>
                <a:srgbClr val="695D46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rgbClr val="695D46"/>
                </a:solidFill>
                <a:latin typeface="Fredoka One"/>
                <a:ea typeface="Fredoka One"/>
                <a:cs typeface="Fredoka One"/>
                <a:sym typeface="Fredoka One"/>
              </a:rPr>
              <a:t>6. Select the Best Solution </a:t>
            </a:r>
            <a:endParaRPr sz="2400" b="1" dirty="0">
              <a:solidFill>
                <a:srgbClr val="695D46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41575" y="0"/>
            <a:ext cx="8802300" cy="89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EF6C00"/>
                </a:solidFill>
                <a:latin typeface="Fredoka One"/>
                <a:ea typeface="Fredoka One"/>
                <a:cs typeface="Fredoka One"/>
                <a:sym typeface="Fredoka One"/>
              </a:rPr>
              <a:t>The 6 steps of the Public Policy Analyst</a:t>
            </a:r>
            <a:endParaRPr sz="1000"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l="9836"/>
          <a:stretch/>
        </p:blipFill>
        <p:spPr>
          <a:xfrm>
            <a:off x="4701775" y="1842275"/>
            <a:ext cx="4363375" cy="30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0" y="197075"/>
            <a:ext cx="90783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Step 1: </a:t>
            </a:r>
            <a:r>
              <a:rPr lang="en" sz="3200" b="1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Defining</a:t>
            </a:r>
            <a:r>
              <a:rPr lang="en" sz="3600" b="1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 the Problem </a:t>
            </a:r>
            <a:endParaRPr>
              <a:solidFill>
                <a:srgbClr val="FF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65025" y="844150"/>
            <a:ext cx="4515300" cy="3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rPr>
              <a:t>Some students have trouble managing their emotions which inhibit them from learning.</a:t>
            </a:r>
            <a:endParaRPr sz="3000">
              <a:solidFill>
                <a:schemeClr val="dk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t="208" b="5031"/>
          <a:stretch/>
        </p:blipFill>
        <p:spPr>
          <a:xfrm>
            <a:off x="4896750" y="844150"/>
            <a:ext cx="4181550" cy="32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621600" y="0"/>
            <a:ext cx="8422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Step 2: Gathering Evidence</a:t>
            </a:r>
            <a:endParaRPr sz="3000">
              <a:solidFill>
                <a:srgbClr val="FF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07525"/>
            <a:ext cx="2171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750" y="55400"/>
            <a:ext cx="238125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1600" y="3022725"/>
            <a:ext cx="2362200" cy="19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536300" y="1109150"/>
            <a:ext cx="6886500" cy="24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Char char="●"/>
            </a:pPr>
            <a:r>
              <a:rPr lang="en" sz="2400">
                <a:latin typeface="Fredoka One"/>
                <a:ea typeface="Fredoka One"/>
                <a:cs typeface="Fredoka One"/>
                <a:sym typeface="Fredoka One"/>
              </a:rPr>
              <a:t>Teacher Observations of Student</a:t>
            </a:r>
            <a:endParaRPr sz="2400">
              <a:latin typeface="Fredoka One"/>
              <a:ea typeface="Fredoka One"/>
              <a:cs typeface="Fredoka One"/>
              <a:sym typeface="Fredoka O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Char char="●"/>
            </a:pPr>
            <a:r>
              <a:rPr lang="en" sz="2400">
                <a:latin typeface="Fredoka One"/>
                <a:ea typeface="Fredoka One"/>
                <a:cs typeface="Fredoka One"/>
                <a:sym typeface="Fredoka One"/>
              </a:rPr>
              <a:t>Meeting with Colleagues</a:t>
            </a:r>
            <a:endParaRPr sz="2400">
              <a:latin typeface="Fredoka One"/>
              <a:ea typeface="Fredoka One"/>
              <a:cs typeface="Fredoka One"/>
              <a:sym typeface="Fredoka O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Char char="●"/>
            </a:pPr>
            <a:r>
              <a:rPr lang="en" sz="2400">
                <a:latin typeface="Fredoka One"/>
                <a:ea typeface="Fredoka One"/>
                <a:cs typeface="Fredoka One"/>
                <a:sym typeface="Fredoka One"/>
              </a:rPr>
              <a:t>Meeting with School Based Support Team</a:t>
            </a:r>
            <a:endParaRPr sz="2400">
              <a:latin typeface="Fredoka One"/>
              <a:ea typeface="Fredoka One"/>
              <a:cs typeface="Fredoka One"/>
              <a:sym typeface="Fredoka O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Char char="●"/>
            </a:pPr>
            <a:r>
              <a:rPr lang="en" sz="2400">
                <a:latin typeface="Fredoka One"/>
                <a:ea typeface="Fredoka One"/>
                <a:cs typeface="Fredoka One"/>
                <a:sym typeface="Fredoka One"/>
              </a:rPr>
              <a:t>Meeting with Parents</a:t>
            </a:r>
            <a:endParaRPr sz="2400">
              <a:latin typeface="Fredoka One"/>
              <a:ea typeface="Fredoka One"/>
              <a:cs typeface="Fredoka One"/>
              <a:sym typeface="Fredoka O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Char char="●"/>
            </a:pPr>
            <a:r>
              <a:rPr lang="en" sz="2400">
                <a:latin typeface="Fredoka One"/>
                <a:ea typeface="Fredoka One"/>
                <a:cs typeface="Fredoka One"/>
                <a:sym typeface="Fredoka One"/>
              </a:rPr>
              <a:t>Meeting with Parents and Student </a:t>
            </a:r>
            <a:endParaRPr sz="2400"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0" y="262750"/>
            <a:ext cx="79878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Step 3: Identify the Causes </a:t>
            </a:r>
            <a:endParaRPr sz="1300">
              <a:solidFill>
                <a:srgbClr val="FF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95425" y="1012425"/>
            <a:ext cx="84267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Fredoka One"/>
                <a:ea typeface="Fredoka One"/>
                <a:cs typeface="Fredoka One"/>
                <a:sym typeface="Fredoka One"/>
              </a:rPr>
              <a:t>What causes people to feel different emotions?  Let’s watch the following video to learn about emotions.</a:t>
            </a:r>
            <a:endParaRPr sz="2800"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93" name="Google Shape;93;p17" descr="Learn all about emotions and feelings. We identify different emotions and how we can appropriately express and regulate these emotions. &#10;&#10;&#10;Music: www.bensound.com" title="Emotions and Feelings for Ki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4700" y="2363325"/>
            <a:ext cx="4864750" cy="256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5934" y="0"/>
            <a:ext cx="1549967" cy="10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48000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307950" y="152400"/>
            <a:ext cx="5653800" cy="2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Fredoka One"/>
                <a:ea typeface="Fredoka One"/>
                <a:cs typeface="Fredoka One"/>
                <a:sym typeface="Fredoka One"/>
              </a:rPr>
              <a:t>Let’s learn about thoughts and feelings that can fill your mind by reading </a:t>
            </a:r>
            <a:r>
              <a:rPr lang="en" sz="3300" u="sng">
                <a:latin typeface="Fredoka One"/>
                <a:ea typeface="Fredoka One"/>
                <a:cs typeface="Fredoka One"/>
                <a:sym typeface="Fredoka One"/>
              </a:rPr>
              <a:t>Mind Bubbles.</a:t>
            </a:r>
            <a:endParaRPr sz="3300" u="sng"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latin typeface="Fredoka One"/>
                <a:ea typeface="Fredoka One"/>
                <a:cs typeface="Fredoka One"/>
                <a:sym typeface="Fredoka One"/>
                <a:hlinkClick r:id="rId4"/>
              </a:rPr>
              <a:t>https:/www.youtube.com/watch?v=MqQquQ6jvuA</a:t>
            </a:r>
            <a:endParaRPr sz="17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660175" y="245112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225" y="1999500"/>
            <a:ext cx="2430500" cy="294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8"/>
          <p:cNvCxnSpPr>
            <a:stCxn id="102" idx="3"/>
            <a:endCxn id="102" idx="3"/>
          </p:cNvCxnSpPr>
          <p:nvPr/>
        </p:nvCxnSpPr>
        <p:spPr>
          <a:xfrm>
            <a:off x="2679725" y="34705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18"/>
          <p:cNvSpPr/>
          <p:nvPr/>
        </p:nvSpPr>
        <p:spPr>
          <a:xfrm>
            <a:off x="2620825" y="2777875"/>
            <a:ext cx="1030500" cy="638100"/>
          </a:xfrm>
          <a:prstGeom prst="rightArrow">
            <a:avLst>
              <a:gd name="adj1" fmla="val 50000"/>
              <a:gd name="adj2" fmla="val 47821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Click to read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0" y="272875"/>
            <a:ext cx="89469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Step 4: Evaluating Existing Public Policies</a:t>
            </a:r>
            <a:endParaRPr sz="600">
              <a:solidFill>
                <a:srgbClr val="FF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66875" y="843050"/>
            <a:ext cx="87801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5156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The </a:t>
            </a:r>
            <a:r>
              <a:rPr lang="en" b="1">
                <a:solidFill>
                  <a:srgbClr val="FF0000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mood meter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 is a concrete tool that can shift conversations about </a:t>
            </a:r>
            <a:r>
              <a:rPr lang="en" b="1">
                <a:solidFill>
                  <a:srgbClr val="5F6368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feelings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 from rote responses like good to more nuanced responses like curious, excited, or worried. </a:t>
            </a:r>
            <a:endParaRPr>
              <a:solidFill>
                <a:srgbClr val="4D5156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D5156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5156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Accurately labeling and discussing </a:t>
            </a:r>
            <a:r>
              <a:rPr lang="en" b="1">
                <a:solidFill>
                  <a:srgbClr val="5F6368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feelings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 helps adults and children acknowledge the role that </a:t>
            </a:r>
            <a:r>
              <a:rPr lang="en" b="1">
                <a:solidFill>
                  <a:srgbClr val="5F6368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emotions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 play throughout the day.</a:t>
            </a:r>
            <a:endParaRPr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025" y="2090749"/>
            <a:ext cx="3667125" cy="11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05500"/>
            <a:ext cx="3724850" cy="19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4220800" y="3003650"/>
            <a:ext cx="46626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0000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RULER</a:t>
            </a:r>
            <a:r>
              <a:rPr lang="en" sz="1300">
                <a:solidFill>
                  <a:srgbClr val="202124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 is a systemic approach to SEL developed at the Center for Emotional Intelligence.</a:t>
            </a:r>
            <a:endParaRPr sz="1300">
              <a:solidFill>
                <a:srgbClr val="202124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02124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02124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" sz="1300" b="1">
                <a:solidFill>
                  <a:srgbClr val="FF0000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RULER</a:t>
            </a:r>
            <a:r>
              <a:rPr lang="en" sz="1300">
                <a:solidFill>
                  <a:srgbClr val="202124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 aims to infuse the principles of emotional intelligence into the immune system of pre-K to 12 schools, informing how leaders lead, teachers teach, students learn, and families support students.</a:t>
            </a:r>
            <a:endParaRPr sz="1500"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/>
        </p:nvSpPr>
        <p:spPr>
          <a:xfrm>
            <a:off x="289025" y="210225"/>
            <a:ext cx="8658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FF0000"/>
                </a:solidFill>
                <a:latin typeface="Fredoka One"/>
                <a:ea typeface="Fredoka One"/>
                <a:cs typeface="Fredoka One"/>
                <a:sym typeface="Fredoka One"/>
              </a:rPr>
              <a:t>Step 5: Developing Solutions</a:t>
            </a:r>
            <a:endParaRPr>
              <a:solidFill>
                <a:srgbClr val="FF0000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243000" y="1619625"/>
            <a:ext cx="8658000" cy="3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00FF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Research finds that practicing mindfulness:</a:t>
            </a:r>
            <a:endParaRPr sz="2900">
              <a:solidFill>
                <a:srgbClr val="0000FF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FF"/>
              </a:buClr>
              <a:buSzPts val="2900"/>
              <a:buFont typeface="Fredoka One"/>
              <a:buChar char="●"/>
            </a:pPr>
            <a:r>
              <a:rPr lang="en" sz="2900">
                <a:solidFill>
                  <a:srgbClr val="0000FF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decreases stress and anxiety</a:t>
            </a:r>
            <a:endParaRPr sz="2900">
              <a:solidFill>
                <a:srgbClr val="0000FF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00"/>
              <a:buFont typeface="Fredoka One"/>
              <a:buChar char="●"/>
            </a:pPr>
            <a:r>
              <a:rPr lang="en" sz="2900">
                <a:solidFill>
                  <a:srgbClr val="0000FF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increases attention</a:t>
            </a:r>
            <a:endParaRPr sz="2900">
              <a:solidFill>
                <a:srgbClr val="0000FF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00"/>
              <a:buFont typeface="Fredoka One"/>
              <a:buChar char="●"/>
            </a:pPr>
            <a:r>
              <a:rPr lang="en" sz="2900">
                <a:solidFill>
                  <a:srgbClr val="0000FF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improves interpersonal relationships </a:t>
            </a:r>
            <a:endParaRPr sz="2900">
              <a:solidFill>
                <a:srgbClr val="0000FF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00"/>
              <a:buFont typeface="Fredoka One"/>
              <a:buChar char="●"/>
            </a:pPr>
            <a:r>
              <a:rPr lang="en" sz="2900">
                <a:solidFill>
                  <a:srgbClr val="0000FF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strengthens compassion felt for others</a:t>
            </a:r>
            <a:endParaRPr sz="2900">
              <a:solidFill>
                <a:srgbClr val="0000FF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431900" y="795075"/>
            <a:ext cx="8029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The Benefits of Mindfulness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5274" y="210224"/>
            <a:ext cx="1061750" cy="106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5274" y="3955224"/>
            <a:ext cx="1061750" cy="10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353375" y="196325"/>
            <a:ext cx="84414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FF"/>
                </a:solidFill>
                <a:latin typeface="Fredoka One"/>
                <a:ea typeface="Fredoka One"/>
                <a:cs typeface="Fredoka One"/>
                <a:sym typeface="Fredoka One"/>
              </a:rPr>
              <a:t>What  Are Benefits of Mindfulness?</a:t>
            </a:r>
            <a:endParaRPr sz="3000">
              <a:solidFill>
                <a:srgbClr val="0000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235575" y="804900"/>
            <a:ext cx="8745900" cy="4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0800" marR="508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007A83"/>
                </a:highlight>
                <a:latin typeface="Fredoka One"/>
                <a:ea typeface="Fredoka One"/>
                <a:cs typeface="Fredoka One"/>
                <a:sym typeface="Fredoka One"/>
              </a:rPr>
              <a:t>Improved</a:t>
            </a:r>
            <a:r>
              <a:rPr lang="en" sz="1800">
                <a:solidFill>
                  <a:srgbClr val="FFFFFF"/>
                </a:solidFill>
                <a:highlight>
                  <a:srgbClr val="007A83"/>
                </a:highlight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007A83"/>
                </a:highlight>
                <a:latin typeface="Fredoka One"/>
                <a:ea typeface="Fredoka One"/>
                <a:cs typeface="Fredoka One"/>
                <a:sym typeface="Fredoka One"/>
              </a:rPr>
              <a:t>Attention</a:t>
            </a:r>
            <a:endParaRPr sz="2000">
              <a:solidFill>
                <a:srgbClr val="FFFFFF"/>
              </a:solidFill>
              <a:highlight>
                <a:srgbClr val="007A83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330200" marR="1397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chemeClr val="dk2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Improved attention helps students perform better on tasks that require an extensive concentration span.</a:t>
            </a:r>
            <a:endParaRPr sz="1550">
              <a:solidFill>
                <a:schemeClr val="dk2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50800" marR="508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highlight>
                  <a:srgbClr val="75D3D6"/>
                </a:highlight>
                <a:latin typeface="Fredoka One"/>
                <a:ea typeface="Fredoka One"/>
                <a:cs typeface="Fredoka One"/>
                <a:sym typeface="Fredoka One"/>
              </a:rPr>
              <a:t>Emotional Regulation</a:t>
            </a:r>
            <a:endParaRPr sz="1800">
              <a:solidFill>
                <a:srgbClr val="FFFFFF"/>
              </a:solidFill>
              <a:highlight>
                <a:srgbClr val="75D3D6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330200" marR="1397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chemeClr val="dk2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Mindfulness creates changes in the brain that help students focus and engage in tasks even when emotions are activated.</a:t>
            </a:r>
            <a:endParaRPr sz="1550">
              <a:solidFill>
                <a:schemeClr val="dk2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50800" marR="508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highlight>
                  <a:srgbClr val="0066AF"/>
                </a:highlight>
                <a:latin typeface="Fredoka One"/>
                <a:ea typeface="Fredoka One"/>
                <a:cs typeface="Fredoka One"/>
                <a:sym typeface="Fredoka One"/>
              </a:rPr>
              <a:t>Greater Compassion</a:t>
            </a:r>
            <a:endParaRPr sz="1800">
              <a:solidFill>
                <a:srgbClr val="FFFFFF"/>
              </a:solidFill>
              <a:highlight>
                <a:srgbClr val="0066A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330200" marR="1397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chemeClr val="dk2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Mindfulness training helps students to more likely to help someone in need and have greater self-compassion.</a:t>
            </a:r>
            <a:endParaRPr sz="1200">
              <a:solidFill>
                <a:srgbClr val="007A83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50800" marR="508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highlight>
                  <a:srgbClr val="00A232"/>
                </a:highlight>
                <a:latin typeface="Fredoka One"/>
                <a:ea typeface="Fredoka One"/>
                <a:cs typeface="Fredoka One"/>
                <a:sym typeface="Fredoka One"/>
              </a:rPr>
              <a:t>Reduction of Stress and Anxiety</a:t>
            </a:r>
            <a:endParaRPr sz="1800">
              <a:solidFill>
                <a:srgbClr val="FFFFFF"/>
              </a:solidFill>
              <a:highlight>
                <a:srgbClr val="00A232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330200" marR="1397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chemeClr val="dk2"/>
                </a:solidFill>
                <a:highlight>
                  <a:srgbClr val="FFFFFF"/>
                </a:highlight>
                <a:latin typeface="Fredoka One"/>
                <a:ea typeface="Fredoka One"/>
                <a:cs typeface="Fredoka One"/>
                <a:sym typeface="Fredoka One"/>
              </a:rPr>
              <a:t>Mindfulness reduces feelings of stress which improves anxiety and helps students distress when placed in a stressful social situation.</a:t>
            </a:r>
            <a:endParaRPr sz="1200">
              <a:solidFill>
                <a:srgbClr val="007A83"/>
              </a:solidFill>
              <a:highlight>
                <a:srgbClr val="FFFFFF"/>
              </a:highlight>
              <a:latin typeface="Fredoka One"/>
              <a:ea typeface="Fredoka One"/>
              <a:cs typeface="Fredoka One"/>
              <a:sym typeface="Fredoka One"/>
            </a:endParaRPr>
          </a:p>
          <a:p>
            <a:pPr marL="330200" marR="1397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7A83"/>
              </a:solidFill>
              <a:highlight>
                <a:srgbClr val="FFFFFF"/>
              </a:highlight>
            </a:endParaRPr>
          </a:p>
          <a:p>
            <a:pPr marL="330200" marR="1397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35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515</Words>
  <Application>Microsoft Office PowerPoint</Application>
  <PresentationFormat>On-screen Show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Source Sans Pro</vt:lpstr>
      <vt:lpstr>Fredoka One</vt:lpstr>
      <vt:lpstr>Arial</vt:lpstr>
      <vt:lpstr>Raleway</vt:lpstr>
      <vt:lpstr>Plum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Montecalvo</dc:creator>
  <cp:lastModifiedBy>Joseph Montecalvo</cp:lastModifiedBy>
  <cp:revision>1</cp:revision>
  <dcterms:modified xsi:type="dcterms:W3CDTF">2021-01-28T15:39:55Z</dcterms:modified>
</cp:coreProperties>
</file>