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Fredoka One"/>
      <p:regular r:id="rId17"/>
    </p:embeddedFont>
    <p:embeddedFont>
      <p:font typeface="Source Code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8A9AE3-563D-4204-AD76-7AC5948190A3}">
  <a:tblStyle styleId="{C08A9AE3-563D-4204-AD76-7AC5948190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SourceCodePr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FredokaOne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SourceCodePr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962221cd0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b962221cd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962221cd0_0_9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b962221cd0_0_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962221cd0_0_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b962221cd0_0_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962221cd0_0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b962221cd0_0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962221cd0_0_9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b962221cd0_0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962221cd0_0_10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b962221cd0_0_1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962221cd0_0_9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b962221cd0_0_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962221cd0_0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b962221cd0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962221cd0_0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b962221cd0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962221cd0_0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b962221cd0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hyperlink" Target="https://www.stopbullying.gov/cyberbullying/what-is-it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4.jpg"/><Relationship Id="rId7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24.png"/><Relationship Id="rId7" Type="http://schemas.openxmlformats.org/officeDocument/2006/relationships/image" Target="../media/image29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hyperlink" Target="https://www.schools.nyc.gov/school-life/school-environment/respect-for-all" TargetMode="External"/><Relationship Id="rId11" Type="http://schemas.openxmlformats.org/officeDocument/2006/relationships/image" Target="../media/image31.png"/><Relationship Id="rId10" Type="http://schemas.openxmlformats.org/officeDocument/2006/relationships/image" Target="../media/image26.png"/><Relationship Id="rId12" Type="http://schemas.openxmlformats.org/officeDocument/2006/relationships/image" Target="../media/image32.png"/><Relationship Id="rId9" Type="http://schemas.openxmlformats.org/officeDocument/2006/relationships/image" Target="../media/image25.png"/><Relationship Id="rId5" Type="http://schemas.openxmlformats.org/officeDocument/2006/relationships/hyperlink" Target="https://www.145innovators.com/apps/pages/index.jsp?uREC_ID=2005933&amp;type=d&amp;pREC_ID=2095510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hyperlink" Target="https://stopcyberbullyingday.org/" TargetMode="External"/><Relationship Id="rId5" Type="http://schemas.openxmlformats.org/officeDocument/2006/relationships/image" Target="../media/image35.png"/><Relationship Id="rId6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885615" y="0"/>
            <a:ext cx="531287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870125"/>
            <a:ext cx="9144000" cy="18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70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Cyberbullying</a:t>
            </a:r>
            <a:endParaRPr sz="70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0" y="3378400"/>
            <a:ext cx="91440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>
                <a:solidFill>
                  <a:srgbClr val="5B0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Ms. Jayme Klapman</a:t>
            </a:r>
            <a:endParaRPr sz="2000">
              <a:solidFill>
                <a:srgbClr val="5B0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>
                <a:solidFill>
                  <a:srgbClr val="5B0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I.S. 145Q </a:t>
            </a:r>
            <a:endParaRPr sz="2000">
              <a:solidFill>
                <a:srgbClr val="5B0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>
                <a:solidFill>
                  <a:srgbClr val="5B0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School of Innovation &amp; Applied Learning</a:t>
            </a:r>
            <a:endParaRPr sz="2000">
              <a:solidFill>
                <a:srgbClr val="5B0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1625" y="2409025"/>
            <a:ext cx="2657451" cy="149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750" y="2409025"/>
            <a:ext cx="2868460" cy="149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885615" y="0"/>
            <a:ext cx="531287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-125" y="0"/>
            <a:ext cx="9144000" cy="893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Step 6: What’s the best solution?</a:t>
            </a:r>
            <a:endParaRPr b="0" i="0" sz="1000" u="none" cap="none" strike="noStrike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aphicFrame>
        <p:nvGraphicFramePr>
          <p:cNvPr id="149" name="Google Shape;149;p22"/>
          <p:cNvGraphicFramePr/>
          <p:nvPr/>
        </p:nvGraphicFramePr>
        <p:xfrm>
          <a:off x="1246975" y="148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{C08A9AE3-563D-4204-AD76-7AC5948190A3}</a:tableStyleId>
              </a:tblPr>
              <a:tblGrid>
                <a:gridCol w="1662450"/>
                <a:gridCol w="1269650"/>
                <a:gridCol w="2055250"/>
                <a:gridCol w="1662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High</a:t>
                      </a:r>
                      <a:endParaRPr sz="2000"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Medium</a:t>
                      </a:r>
                      <a:endParaRPr sz="2000"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Low</a:t>
                      </a:r>
                      <a:endParaRPr sz="2000"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High</a:t>
                      </a:r>
                      <a:endParaRPr sz="2000"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-2476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F00"/>
                        </a:buClr>
                        <a:buSzPts val="1200"/>
                        <a:buFont typeface="Fredoka One"/>
                        <a:buChar char="➔"/>
                      </a:pPr>
                      <a:r>
                        <a:rPr lang="en" sz="12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Awareness Day</a:t>
                      </a:r>
                      <a:endParaRPr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-2476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F00"/>
                        </a:buClr>
                        <a:buSzPts val="1200"/>
                        <a:buFont typeface="Fredoka One"/>
                        <a:buChar char="➔"/>
                      </a:pPr>
                      <a:r>
                        <a:rPr lang="en" sz="12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Advisory Period within Schedule</a:t>
                      </a:r>
                      <a:endParaRPr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Medium</a:t>
                      </a:r>
                      <a:endParaRPr sz="2000"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-2476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F00"/>
                        </a:buClr>
                        <a:buSzPts val="1200"/>
                        <a:buFont typeface="Fredoka One"/>
                        <a:buChar char="➔"/>
                      </a:pPr>
                      <a:r>
                        <a:rPr lang="en" sz="12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Guest Speaker</a:t>
                      </a:r>
                      <a:endParaRPr sz="1200"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  <a:p>
                      <a:pPr indent="-2476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F00"/>
                        </a:buClr>
                        <a:buSzPts val="1200"/>
                        <a:buFont typeface="Fredoka One"/>
                        <a:buChar char="➔"/>
                      </a:pPr>
                      <a:r>
                        <a:rPr lang="en" sz="12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Assemblies</a:t>
                      </a:r>
                      <a:endParaRPr sz="1200"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  <a:p>
                      <a:pPr indent="-2476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F00"/>
                        </a:buClr>
                        <a:buSzPts val="1200"/>
                        <a:buFont typeface="Fredoka One"/>
                        <a:buChar char="➔"/>
                      </a:pPr>
                      <a:r>
                        <a:rPr lang="en" sz="12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Guidance Counselor</a:t>
                      </a:r>
                      <a:endParaRPr sz="1200"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-2476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F00"/>
                        </a:buClr>
                        <a:buSzPts val="1200"/>
                        <a:buFont typeface="Fredoka One"/>
                        <a:buChar char="➔"/>
                      </a:pPr>
                      <a:r>
                        <a:rPr lang="en" sz="12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Stricter Punishment</a:t>
                      </a:r>
                      <a:endParaRPr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Low</a:t>
                      </a:r>
                      <a:endParaRPr sz="2000"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-2476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0F00"/>
                        </a:buClr>
                        <a:buSzPts val="1200"/>
                        <a:buFont typeface="Fredoka One"/>
                        <a:buChar char="➔"/>
                      </a:pPr>
                      <a:r>
                        <a:rPr lang="en" sz="1200">
                          <a:solidFill>
                            <a:srgbClr val="5B0F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Posters</a:t>
                      </a:r>
                      <a:endParaRPr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B0F00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0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</a:tbl>
          </a:graphicData>
        </a:graphic>
      </p:graphicFrame>
      <p:sp>
        <p:nvSpPr>
          <p:cNvPr id="150" name="Google Shape;150;p22"/>
          <p:cNvSpPr txBox="1"/>
          <p:nvPr/>
        </p:nvSpPr>
        <p:spPr>
          <a:xfrm>
            <a:off x="3089450" y="914850"/>
            <a:ext cx="290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30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Feasibility</a:t>
            </a:r>
            <a:endParaRPr sz="30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 rot="-5400000">
            <a:off x="-530625" y="2255325"/>
            <a:ext cx="290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Effectiveness </a:t>
            </a:r>
            <a:endParaRPr sz="30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7754">
            <a:off x="7202820" y="3253784"/>
            <a:ext cx="1609433" cy="164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463" y="3851625"/>
            <a:ext cx="1481025" cy="123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885615" y="0"/>
            <a:ext cx="531287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247600" y="857550"/>
            <a:ext cx="5009400" cy="4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2500"/>
              <a:buFont typeface="Fredoka One"/>
              <a:buAutoNum type="arabicPeriod"/>
            </a:pPr>
            <a:r>
              <a:rPr b="1" i="0" lang="en" sz="2500" u="none" cap="none" strike="noStrike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Define the Problem</a:t>
            </a:r>
            <a:endParaRPr b="1" sz="2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2500"/>
              <a:buFont typeface="Fredoka One"/>
              <a:buAutoNum type="arabicPeriod"/>
            </a:pPr>
            <a:r>
              <a:rPr b="1" i="0" lang="en" sz="2500" u="none" cap="none" strike="noStrike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Gather the Evidence</a:t>
            </a:r>
            <a:endParaRPr b="1" sz="2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2500"/>
              <a:buFont typeface="Fredoka One"/>
              <a:buAutoNum type="arabicPeriod"/>
            </a:pPr>
            <a:r>
              <a:rPr b="1" i="0" lang="en" sz="2500" u="none" cap="none" strike="noStrike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Identify the Causes</a:t>
            </a:r>
            <a:endParaRPr b="1" sz="2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2500"/>
              <a:buFont typeface="Fredoka One"/>
              <a:buAutoNum type="arabicPeriod"/>
            </a:pPr>
            <a:r>
              <a:rPr b="1" i="0" lang="en" sz="2500" u="none" cap="none" strike="noStrike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Evaluate the Existing Policy</a:t>
            </a:r>
            <a:endParaRPr b="1" sz="2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2500"/>
              <a:buFont typeface="Fredoka One"/>
              <a:buAutoNum type="arabicPeriod"/>
            </a:pPr>
            <a:r>
              <a:rPr b="1" i="0" lang="en" sz="2500" u="none" cap="none" strike="noStrike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Develop solutions</a:t>
            </a:r>
            <a:endParaRPr b="1" sz="2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810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B0F00"/>
              </a:buClr>
              <a:buSzPts val="2400"/>
              <a:buFont typeface="Fredoka One"/>
              <a:buAutoNum type="arabicPeriod"/>
            </a:pPr>
            <a:r>
              <a:rPr b="1" i="0" lang="en" sz="2500" u="none" cap="none" strike="noStrike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Select the Best Solution</a:t>
            </a:r>
            <a:r>
              <a:rPr b="1" i="0" lang="en" sz="2400" u="none" cap="none" strike="noStrike">
                <a:solidFill>
                  <a:srgbClr val="695D46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endParaRPr b="1" i="0" sz="2400" u="none" cap="none" strike="noStrike">
              <a:solidFill>
                <a:srgbClr val="695D46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-125" y="0"/>
            <a:ext cx="9144000" cy="893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The 6 steps of the Public Policy Analyst</a:t>
            </a:r>
            <a:endParaRPr b="0" i="0" sz="1000" u="none" cap="none" strike="noStrike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72" y="1275000"/>
            <a:ext cx="1958075" cy="14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945" y="1086020"/>
            <a:ext cx="1317050" cy="10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75" y="3210313"/>
            <a:ext cx="2133675" cy="12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0325" y="2205822"/>
            <a:ext cx="1958075" cy="110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93775" y="3584225"/>
            <a:ext cx="1832975" cy="13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885615" y="0"/>
            <a:ext cx="531287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-125" y="0"/>
            <a:ext cx="9144000" cy="893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Step 1: Define the Problem</a:t>
            </a:r>
            <a:endParaRPr b="0" i="0" sz="1000" u="none" cap="none" strike="noStrike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40230">
            <a:off x="6685199" y="2593802"/>
            <a:ext cx="2033075" cy="22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4294967295" type="body"/>
          </p:nvPr>
        </p:nvSpPr>
        <p:spPr>
          <a:xfrm>
            <a:off x="132350" y="1026800"/>
            <a:ext cx="88194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2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Cyberbullying is t</a:t>
            </a:r>
            <a:r>
              <a:rPr lang="en" sz="2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he use of electronic communication to bully a person, typically by sending messages of an intimidating or threatening nature via social media.</a:t>
            </a:r>
            <a:endParaRPr sz="2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-613096">
            <a:off x="248902" y="2679933"/>
            <a:ext cx="3062548" cy="198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7263" y="2652219"/>
            <a:ext cx="2684775" cy="2040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885615" y="0"/>
            <a:ext cx="531287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-125" y="0"/>
            <a:ext cx="9144000" cy="893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Step 2: Gather the Evidence</a:t>
            </a:r>
            <a:endParaRPr b="0" i="0" sz="1000" u="none" cap="none" strike="noStrike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911600" y="1059825"/>
            <a:ext cx="74856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Research the signs of Cyberbullying </a:t>
            </a:r>
            <a:r>
              <a:rPr lang="en" sz="800">
                <a:solidFill>
                  <a:srgbClr val="0000FF"/>
                </a:solidFill>
                <a:latin typeface="Fredoka One"/>
                <a:ea typeface="Fredoka One"/>
                <a:cs typeface="Fredoka One"/>
                <a:sym typeface="Fredoka One"/>
              </a:rPr>
              <a:t>(</a:t>
            </a:r>
            <a:r>
              <a:rPr lang="en" sz="800" u="sng">
                <a:solidFill>
                  <a:srgbClr val="0000FF"/>
                </a:solidFill>
                <a:latin typeface="Fredoka One"/>
                <a:ea typeface="Fredoka One"/>
                <a:cs typeface="Fredoka One"/>
                <a:sym typeface="Fredoka O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StopBullying.org</a:t>
            </a:r>
            <a:r>
              <a:rPr lang="en" sz="800">
                <a:solidFill>
                  <a:srgbClr val="0000FF"/>
                </a:solidFill>
                <a:latin typeface="Fredoka One"/>
                <a:ea typeface="Fredoka One"/>
                <a:cs typeface="Fredoka One"/>
                <a:sym typeface="Fredoka One"/>
              </a:rPr>
              <a:t>)</a:t>
            </a:r>
            <a:endParaRPr sz="800">
              <a:solidFill>
                <a:srgbClr val="0000FF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Students attendance </a:t>
            </a:r>
            <a:r>
              <a:rPr lang="en" sz="8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(</a:t>
            </a:r>
            <a:r>
              <a:rPr lang="en" sz="8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don’t want to attend school or try to leave early during the school day)</a:t>
            </a:r>
            <a:endParaRPr sz="8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Teacher Observations of Student </a:t>
            </a:r>
            <a:r>
              <a:rPr lang="en" sz="8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(looking for confidence level)</a:t>
            </a:r>
            <a:endParaRPr sz="8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Meeting with Teacher Team of Student </a:t>
            </a:r>
            <a:r>
              <a:rPr lang="en" sz="8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(look at interest level of </a:t>
            </a:r>
            <a:r>
              <a:rPr lang="en" sz="8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activities that they once participated in.)</a:t>
            </a:r>
            <a:endParaRPr sz="8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Meeting with School Based Support Team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Meeting with Parents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Meeting with Parents and Student 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9275" y="1059825"/>
            <a:ext cx="14954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6218" y="2660693"/>
            <a:ext cx="2440976" cy="22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1326" y="3905951"/>
            <a:ext cx="2100650" cy="11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885615" y="0"/>
            <a:ext cx="531287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-125" y="0"/>
            <a:ext cx="9144000" cy="893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Step 3: Identify the Causes</a:t>
            </a:r>
            <a:endParaRPr sz="10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669900" y="1059825"/>
            <a:ext cx="7917300" cy="20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Internet and Smartphones are apart of everyday life 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Students have access to electronic devices at school and home </a:t>
            </a:r>
            <a:r>
              <a:rPr lang="en" sz="8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(phones, laptops, IPads, etc.).</a:t>
            </a:r>
            <a:endParaRPr sz="8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Lack of parental supervision.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Students don’t know the </a:t>
            </a: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extent</a:t>
            </a: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 of how harmful bullying can be.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Prior to internet/social media students were able to escape their bully when they go home, now they are bullied 24/7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1900" y="3105970"/>
            <a:ext cx="4644526" cy="18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885615" y="0"/>
            <a:ext cx="531287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-125" y="0"/>
            <a:ext cx="9144000" cy="893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Step 3: Identify the Causes</a:t>
            </a:r>
            <a:endParaRPr b="0" i="0" sz="1000" u="none" cap="none" strike="noStrike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2967">
            <a:off x="6138476" y="1691862"/>
            <a:ext cx="2879173" cy="315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01782">
            <a:off x="140936" y="1165920"/>
            <a:ext cx="3156603" cy="1713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berbullying by Gender - 2016" id="107" name="Google Shape;10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8174" y="3142425"/>
            <a:ext cx="3512699" cy="191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8800" y="1267774"/>
            <a:ext cx="2600225" cy="16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885615" y="0"/>
            <a:ext cx="531287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0" y="0"/>
            <a:ext cx="9144000" cy="893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Step 3: Identify the Causes</a:t>
            </a:r>
            <a:endParaRPr b="0" i="0" sz="1000" u="none" cap="none" strike="noStrike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2361">
            <a:off x="192691" y="1141622"/>
            <a:ext cx="2099944" cy="266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8850">
            <a:off x="2615723" y="2269058"/>
            <a:ext cx="2033305" cy="25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72990">
            <a:off x="4847156" y="1166760"/>
            <a:ext cx="1975063" cy="208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69533">
            <a:off x="6940265" y="1128306"/>
            <a:ext cx="2013521" cy="233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78900" y="3700611"/>
            <a:ext cx="2242226" cy="1052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885615" y="0"/>
            <a:ext cx="531287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-125" y="0"/>
            <a:ext cx="9144000" cy="893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Step 4: </a:t>
            </a:r>
            <a:r>
              <a:rPr b="1" lang="en" sz="32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Evaluating</a:t>
            </a:r>
            <a:r>
              <a:rPr b="1" lang="en" sz="32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 Existing Public Policies</a:t>
            </a:r>
            <a:endParaRPr b="0" i="0" sz="1000" u="none" cap="none" strike="noStrike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780300" y="1038563"/>
            <a:ext cx="5652000" cy="13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New York City Department of Education/District 30 Policy</a:t>
            </a:r>
            <a:r>
              <a:rPr lang="en" sz="1500"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n" sz="800" u="sng">
                <a:solidFill>
                  <a:srgbClr val="0000FF"/>
                </a:solidFill>
                <a:latin typeface="Fredoka One"/>
                <a:ea typeface="Fredoka One"/>
                <a:cs typeface="Fredoka One"/>
                <a:sym typeface="Fredoka O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(NYC DOE)</a:t>
            </a:r>
            <a:endParaRPr sz="800">
              <a:solidFill>
                <a:srgbClr val="0000FF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School Policy </a:t>
            </a:r>
            <a:r>
              <a:rPr lang="en" sz="800" u="sng">
                <a:solidFill>
                  <a:srgbClr val="0000FF"/>
                </a:solidFill>
                <a:latin typeface="Fredoka One"/>
                <a:ea typeface="Fredoka One"/>
                <a:cs typeface="Fredoka One"/>
                <a:sym typeface="Fredoka On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(Respect for all)</a:t>
            </a:r>
            <a:endParaRPr sz="800">
              <a:solidFill>
                <a:srgbClr val="0000FF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Classroom Set of Rules </a:t>
            </a:r>
            <a:r>
              <a:rPr lang="en" sz="8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(as per each teacher)</a:t>
            </a:r>
            <a:endParaRPr sz="8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586" y="2594975"/>
            <a:ext cx="1640715" cy="24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5636" y="2594975"/>
            <a:ext cx="1640715" cy="24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7411" y="2594975"/>
            <a:ext cx="1640715" cy="24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90636" y="2624625"/>
            <a:ext cx="1640715" cy="24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03811" y="2624625"/>
            <a:ext cx="1640715" cy="24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96902">
            <a:off x="7326834" y="593070"/>
            <a:ext cx="1330382" cy="187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414839">
            <a:off x="251912" y="697450"/>
            <a:ext cx="1428750" cy="17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885615" y="0"/>
            <a:ext cx="531287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-125" y="0"/>
            <a:ext cx="9144000" cy="893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Step 5: Developing Solutions</a:t>
            </a:r>
            <a:endParaRPr b="0" i="0" sz="1000" u="none" cap="none" strike="noStrike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452100" y="1048125"/>
            <a:ext cx="7322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Have a Advisory period built within school schedule </a:t>
            </a:r>
            <a:r>
              <a:rPr lang="en" sz="8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(they can talk about a types of topics)</a:t>
            </a: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Bring more awareness of the effects cyberbullying has on children 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Guest Speakers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Assemblies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Create Posters to hang around the school/community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Create a </a:t>
            </a:r>
            <a:r>
              <a:rPr lang="en" sz="1500" u="sng">
                <a:solidFill>
                  <a:srgbClr val="0000FF"/>
                </a:solidFill>
                <a:latin typeface="Fredoka One"/>
                <a:ea typeface="Fredoka One"/>
                <a:cs typeface="Fredoka One"/>
                <a:sym typeface="Fredoka O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Stop Cyberbullying Day</a:t>
            </a: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n" sz="8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(include T-shirt w/ school logo)</a:t>
            </a:r>
            <a:endParaRPr sz="8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Call to action days in the school </a:t>
            </a:r>
            <a:r>
              <a:rPr lang="en" sz="8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(Anti-Bullying Day)</a:t>
            </a:r>
            <a:endParaRPr sz="8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Stricter punishments for cyberbullying.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B0F00"/>
              </a:buClr>
              <a:buSzPts val="1500"/>
              <a:buFont typeface="Fredoka One"/>
              <a:buChar char="❏"/>
            </a:pPr>
            <a:r>
              <a:rPr lang="en" sz="1500">
                <a:solidFill>
                  <a:srgbClr val="5B0F00"/>
                </a:solidFill>
                <a:latin typeface="Fredoka One"/>
                <a:ea typeface="Fredoka One"/>
                <a:cs typeface="Fredoka One"/>
                <a:sym typeface="Fredoka One"/>
              </a:rPr>
              <a:t>More support from school counselors and social worker.</a:t>
            </a:r>
            <a:endParaRPr sz="1500">
              <a:solidFill>
                <a:srgbClr val="5B0F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025" y="3695625"/>
            <a:ext cx="2517900" cy="13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9700" y="2019150"/>
            <a:ext cx="2693225" cy="26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