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matic SC" panose="020B0604020202020204" charset="-79"/>
      <p:regular r:id="rId18"/>
      <p:bold r:id="rId19"/>
    </p:embeddedFont>
    <p:embeddedFont>
      <p:font typeface="Architects Daughter" panose="020B0604020202020204" charset="0"/>
      <p:regular r:id="rId20"/>
    </p:embeddedFont>
    <p:embeddedFont>
      <p:font typeface="Calibri" panose="020F0502020204030204" pitchFamily="34" charset="0"/>
      <p:regular r:id="rId21"/>
      <p:bold r:id="rId22"/>
      <p:italic r:id="rId23"/>
      <p:boldItalic r:id="rId24"/>
    </p:embeddedFont>
    <p:embeddedFont>
      <p:font typeface="Caveat" panose="020B0604020202020204" charset="0"/>
      <p:regular r:id="rId25"/>
      <p:bold r:id="rId26"/>
    </p:embeddedFont>
    <p:embeddedFont>
      <p:font typeface="Comic Sans MS" panose="030F0702030302020204" pitchFamily="66"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Josefin Sans Thin" panose="020B0604020202020204" charset="0"/>
      <p:regular r:id="rId35"/>
      <p:bold r:id="rId36"/>
      <p:italic r:id="rId37"/>
      <p:boldItalic r:id="rId38"/>
    </p:embeddedFont>
    <p:embeddedFont>
      <p:font typeface="Source Code Pro" panose="020B060402020202020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E. O'Har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2-26T19:26:14.793" idx="2">
    <p:pos x="196" y="773"/>
    <p:text>Good engagement strategy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0f4f0282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0f4f0282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0f4f0282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0f4f0282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08d36d4c0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08d36d4c0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08d36d4c0_3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08d36d4c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08d36d4c0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08d36d4c0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08e143196_0_1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08e143196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08e14319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08e1431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8e14319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8e14319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08e14319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08e14319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08d36d4c0_3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08d36d4c0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08d36d4c0_3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08d36d4c0_3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08e14319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08e1431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10156c24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10156c2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0f4f0282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0f4f0282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www.youtube.com/watch?v=ygcy9tfu-Z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qns.com/2020/11/astoria-resident-launches-meal-kit-delivery-service-to-help-feed-food-insecure-famili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yQUYbnHaa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labor.ny.gov/stats/PressReleases/county_rate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s://nycfuture.org/research/under-threat-and-left-ou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Food Insecurity</a:t>
            </a:r>
            <a:endParaRPr/>
          </a:p>
          <a:p>
            <a:pPr marL="0" lvl="0" indent="0" algn="ctr" rtl="0">
              <a:spcBef>
                <a:spcPts val="0"/>
              </a:spcBef>
              <a:spcAft>
                <a:spcPts val="0"/>
              </a:spcAft>
              <a:buNone/>
            </a:pPr>
            <a:r>
              <a:rPr lang="en"/>
              <a:t>Queens, New York</a:t>
            </a:r>
            <a:endParaRPr/>
          </a:p>
        </p:txBody>
      </p:sp>
      <p:sp>
        <p:nvSpPr>
          <p:cNvPr id="57" name="Google Shape;57;p13"/>
          <p:cNvSpPr txBox="1">
            <a:spLocks noGrp="1"/>
          </p:cNvSpPr>
          <p:nvPr>
            <p:ph type="subTitle" idx="1"/>
          </p:nvPr>
        </p:nvSpPr>
        <p:spPr>
          <a:xfrm>
            <a:off x="119275" y="3735000"/>
            <a:ext cx="8520600" cy="1186500"/>
          </a:xfrm>
          <a:prstGeom prst="rect">
            <a:avLst/>
          </a:prstGeom>
        </p:spPr>
        <p:txBody>
          <a:bodyPr spcFirstLastPara="1" wrap="square" lIns="91425" tIns="91425" rIns="91425" bIns="91425" anchor="ctr" anchorCtr="0">
            <a:normAutofit/>
          </a:bodyPr>
          <a:lstStyle/>
          <a:p>
            <a:pPr marL="457200" lvl="0" indent="0" algn="ctr" rtl="0">
              <a:spcBef>
                <a:spcPts val="0"/>
              </a:spcBef>
              <a:spcAft>
                <a:spcPts val="0"/>
              </a:spcAft>
              <a:buNone/>
            </a:pPr>
            <a:r>
              <a:rPr lang="en"/>
              <a:t>A. Cheng</a:t>
            </a:r>
            <a:endParaRPr/>
          </a:p>
          <a:p>
            <a:pPr marL="457200" lvl="0" indent="0" algn="ctr" rtl="0">
              <a:spcBef>
                <a:spcPts val="0"/>
              </a:spcBef>
              <a:spcAft>
                <a:spcPts val="0"/>
              </a:spcAft>
              <a:buNone/>
            </a:pPr>
            <a:r>
              <a:rPr lang="en" sz="1900"/>
              <a:t>PS 84Q</a:t>
            </a:r>
            <a:endParaRPr sz="1900"/>
          </a:p>
          <a:p>
            <a:pPr marL="457200" lvl="0" indent="0" algn="ctr" rtl="0">
              <a:spcBef>
                <a:spcPts val="0"/>
              </a:spcBef>
              <a:spcAft>
                <a:spcPts val="0"/>
              </a:spcAft>
              <a:buNone/>
            </a:pPr>
            <a:r>
              <a:rPr lang="en" sz="1800"/>
              <a:t>The Steinway School</a:t>
            </a:r>
            <a:endParaRPr sz="1800"/>
          </a:p>
        </p:txBody>
      </p:sp>
      <p:pic>
        <p:nvPicPr>
          <p:cNvPr id="58" name="Google Shape;58;p13"/>
          <p:cNvPicPr preferRelativeResize="0"/>
          <p:nvPr/>
        </p:nvPicPr>
        <p:blipFill>
          <a:blip r:embed="rId3">
            <a:alphaModFix/>
          </a:blip>
          <a:stretch>
            <a:fillRect/>
          </a:stretch>
        </p:blipFill>
        <p:spPr>
          <a:xfrm>
            <a:off x="0" y="3433925"/>
            <a:ext cx="2005602" cy="1713425"/>
          </a:xfrm>
          <a:prstGeom prst="rect">
            <a:avLst/>
          </a:prstGeom>
          <a:noFill/>
          <a:ln>
            <a:noFill/>
          </a:ln>
        </p:spPr>
      </p:pic>
      <p:pic>
        <p:nvPicPr>
          <p:cNvPr id="59" name="Google Shape;59;p13"/>
          <p:cNvPicPr preferRelativeResize="0"/>
          <p:nvPr/>
        </p:nvPicPr>
        <p:blipFill>
          <a:blip r:embed="rId4">
            <a:alphaModFix/>
          </a:blip>
          <a:stretch>
            <a:fillRect/>
          </a:stretch>
        </p:blipFill>
        <p:spPr>
          <a:xfrm>
            <a:off x="7138400" y="3433925"/>
            <a:ext cx="2005602" cy="1713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6225" y="95025"/>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200"/>
              <a:t>Evaluate Existing Policy, continued</a:t>
            </a:r>
            <a:endParaRPr/>
          </a:p>
        </p:txBody>
      </p:sp>
      <p:sp>
        <p:nvSpPr>
          <p:cNvPr id="138" name="Google Shape;138;p22"/>
          <p:cNvSpPr/>
          <p:nvPr/>
        </p:nvSpPr>
        <p:spPr>
          <a:xfrm>
            <a:off x="1564475" y="843225"/>
            <a:ext cx="6225900" cy="42039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100">
              <a:solidFill>
                <a:srgbClr val="6AA84F"/>
              </a:solidFill>
              <a:highlight>
                <a:schemeClr val="lt1"/>
              </a:highlight>
              <a:latin typeface="Comic Sans MS"/>
              <a:ea typeface="Comic Sans MS"/>
              <a:cs typeface="Comic Sans MS"/>
              <a:sym typeface="Comic Sans MS"/>
            </a:endParaRPr>
          </a:p>
          <a:p>
            <a:pPr marL="0" lvl="0" indent="0" algn="l" rtl="0">
              <a:lnSpc>
                <a:spcPct val="105000"/>
              </a:lnSpc>
              <a:spcBef>
                <a:spcPts val="800"/>
              </a:spcBef>
              <a:spcAft>
                <a:spcPts val="0"/>
              </a:spcAft>
              <a:buNone/>
            </a:pPr>
            <a:endParaRPr sz="1700" b="1">
              <a:solidFill>
                <a:srgbClr val="6AA84F"/>
              </a:solidFill>
              <a:highlight>
                <a:schemeClr val="lt1"/>
              </a:highlight>
              <a:latin typeface="Architects Daughter"/>
              <a:ea typeface="Architects Daughter"/>
              <a:cs typeface="Architects Daughter"/>
              <a:sym typeface="Architects Daughter"/>
            </a:endParaRPr>
          </a:p>
          <a:p>
            <a:pPr marL="0" lvl="0" indent="0" algn="l" rtl="0">
              <a:lnSpc>
                <a:spcPct val="105000"/>
              </a:lnSpc>
              <a:spcBef>
                <a:spcPts val="1600"/>
              </a:spcBef>
              <a:spcAft>
                <a:spcPts val="0"/>
              </a:spcAft>
              <a:buNone/>
            </a:pPr>
            <a:r>
              <a:rPr lang="en" sz="2200" b="1">
                <a:solidFill>
                  <a:srgbClr val="6AA84F"/>
                </a:solidFill>
                <a:highlight>
                  <a:schemeClr val="lt1"/>
                </a:highlight>
                <a:latin typeface="Architects Daughter"/>
                <a:ea typeface="Architects Daughter"/>
                <a:cs typeface="Architects Daughter"/>
                <a:sym typeface="Architects Daughter"/>
              </a:rPr>
              <a:t>New York City has also expanded the number of its school Meal Hubs, which are open Monday to Friday, from 7:30 a.m. to 11:30 a.m. There are approximately 475 Meal Hubs operating across the five boroughs which have served approximately 11 million plus meals, averaging about 485,000 a day.</a:t>
            </a:r>
            <a:endParaRPr sz="2200" b="1">
              <a:solidFill>
                <a:srgbClr val="6AA84F"/>
              </a:solidFill>
              <a:highlight>
                <a:schemeClr val="lt1"/>
              </a:highlight>
              <a:latin typeface="Architects Daughter"/>
              <a:ea typeface="Architects Daughter"/>
              <a:cs typeface="Architects Daughter"/>
              <a:sym typeface="Architects Daughter"/>
            </a:endParaRPr>
          </a:p>
          <a:p>
            <a:pPr marL="0" lvl="0" indent="0" algn="l" rtl="0">
              <a:lnSpc>
                <a:spcPct val="105000"/>
              </a:lnSpc>
              <a:spcBef>
                <a:spcPts val="1600"/>
              </a:spcBef>
              <a:spcAft>
                <a:spcPts val="1600"/>
              </a:spcAft>
              <a:buNone/>
            </a:pPr>
            <a:endParaRPr sz="1700" b="1">
              <a:solidFill>
                <a:srgbClr val="6AA84F"/>
              </a:solidFill>
              <a:highlight>
                <a:schemeClr val="lt1"/>
              </a:highlight>
              <a:latin typeface="Architects Daughter"/>
              <a:ea typeface="Architects Daughter"/>
              <a:cs typeface="Architects Daughter"/>
              <a:sym typeface="Architects Daughter"/>
            </a:endParaRPr>
          </a:p>
        </p:txBody>
      </p:sp>
      <p:sp>
        <p:nvSpPr>
          <p:cNvPr id="139" name="Google Shape;139;p22"/>
          <p:cNvSpPr txBox="1"/>
          <p:nvPr/>
        </p:nvSpPr>
        <p:spPr>
          <a:xfrm>
            <a:off x="2693225" y="843225"/>
            <a:ext cx="32148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800" b="1">
                <a:solidFill>
                  <a:schemeClr val="accent1"/>
                </a:solidFill>
                <a:latin typeface="Amatic SC"/>
                <a:ea typeface="Amatic SC"/>
                <a:cs typeface="Amatic SC"/>
                <a:sym typeface="Amatic SC"/>
              </a:rPr>
              <a:t>Existing Policy:</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03150" y="137900"/>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200"/>
              <a:t>Evaluate Existing Policy, continued</a:t>
            </a:r>
            <a:endParaRPr/>
          </a:p>
        </p:txBody>
      </p:sp>
      <p:sp>
        <p:nvSpPr>
          <p:cNvPr id="145" name="Google Shape;145;p23"/>
          <p:cNvSpPr/>
          <p:nvPr/>
        </p:nvSpPr>
        <p:spPr>
          <a:xfrm>
            <a:off x="171450" y="886100"/>
            <a:ext cx="8829600" cy="411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00" b="1">
              <a:solidFill>
                <a:schemeClr val="accent1"/>
              </a:solidFill>
              <a:latin typeface="Amatic SC"/>
              <a:ea typeface="Amatic SC"/>
              <a:cs typeface="Amatic SC"/>
              <a:sym typeface="Amatic SC"/>
            </a:endParaRPr>
          </a:p>
          <a:p>
            <a:pPr marL="0" lvl="0" indent="0" algn="l" rtl="0">
              <a:spcBef>
                <a:spcPts val="0"/>
              </a:spcBef>
              <a:spcAft>
                <a:spcPts val="0"/>
              </a:spcAft>
              <a:buNone/>
            </a:pPr>
            <a:endParaRPr sz="2600" b="1">
              <a:solidFill>
                <a:schemeClr val="accent1"/>
              </a:solidFill>
              <a:latin typeface="Amatic SC"/>
              <a:ea typeface="Amatic SC"/>
              <a:cs typeface="Amatic SC"/>
              <a:sym typeface="Amatic SC"/>
            </a:endParaRPr>
          </a:p>
          <a:p>
            <a:pPr marL="0" lvl="0" indent="0" algn="l" rtl="0">
              <a:spcBef>
                <a:spcPts val="0"/>
              </a:spcBef>
              <a:spcAft>
                <a:spcPts val="0"/>
              </a:spcAft>
              <a:buNone/>
            </a:pPr>
            <a:r>
              <a:rPr lang="en" sz="2600" b="1">
                <a:solidFill>
                  <a:schemeClr val="accent1"/>
                </a:solidFill>
                <a:latin typeface="Amatic SC"/>
                <a:ea typeface="Amatic SC"/>
                <a:cs typeface="Amatic SC"/>
                <a:sym typeface="Amatic SC"/>
              </a:rPr>
              <a:t>Problem:</a:t>
            </a:r>
            <a:r>
              <a:rPr lang="en" sz="1398" b="1" i="1">
                <a:solidFill>
                  <a:srgbClr val="980000"/>
                </a:solidFill>
                <a:highlight>
                  <a:schemeClr val="lt1"/>
                </a:highlight>
                <a:latin typeface="Architects Daughter"/>
                <a:ea typeface="Architects Daughter"/>
                <a:cs typeface="Architects Daughter"/>
                <a:sym typeface="Architects Daughter"/>
              </a:rPr>
              <a:t>C</a:t>
            </a:r>
            <a:r>
              <a:rPr lang="en" sz="1498" b="1" i="1">
                <a:solidFill>
                  <a:srgbClr val="980000"/>
                </a:solidFill>
                <a:highlight>
                  <a:schemeClr val="lt1"/>
                </a:highlight>
                <a:latin typeface="Architects Daughter"/>
                <a:ea typeface="Architects Daughter"/>
                <a:cs typeface="Architects Daughter"/>
                <a:sym typeface="Architects Daughter"/>
              </a:rPr>
              <a:t>ity Limits</a:t>
            </a:r>
            <a:r>
              <a:rPr lang="en" sz="1498" b="1">
                <a:solidFill>
                  <a:srgbClr val="980000"/>
                </a:solidFill>
                <a:highlight>
                  <a:schemeClr val="lt1"/>
                </a:highlight>
                <a:latin typeface="Architects Daughter"/>
                <a:ea typeface="Architects Daughter"/>
                <a:cs typeface="Architects Daughter"/>
                <a:sym typeface="Architects Daughter"/>
              </a:rPr>
              <a:t> exposed that Meal Hubs do not greet or post signs to help families find them.</a:t>
            </a:r>
            <a:endParaRPr sz="1498" b="1">
              <a:solidFill>
                <a:srgbClr val="980000"/>
              </a:solidFill>
              <a:highlight>
                <a:schemeClr val="lt1"/>
              </a:highlight>
              <a:latin typeface="Architects Daughter"/>
              <a:ea typeface="Architects Daughter"/>
              <a:cs typeface="Architects Daughter"/>
              <a:sym typeface="Architects Daughter"/>
            </a:endParaRPr>
          </a:p>
          <a:p>
            <a:pPr marL="0" lvl="0" indent="0" algn="l" rtl="0">
              <a:spcBef>
                <a:spcPts val="0"/>
              </a:spcBef>
              <a:spcAft>
                <a:spcPts val="0"/>
              </a:spcAft>
              <a:buNone/>
            </a:pPr>
            <a:r>
              <a:rPr lang="en" sz="1498" b="1">
                <a:solidFill>
                  <a:srgbClr val="980000"/>
                </a:solidFill>
                <a:highlight>
                  <a:schemeClr val="lt1"/>
                </a:highlight>
                <a:latin typeface="Architects Daughter"/>
                <a:ea typeface="Architects Daughter"/>
                <a:cs typeface="Architects Daughter"/>
                <a:sym typeface="Architects Daughter"/>
              </a:rPr>
              <a:t> </a:t>
            </a:r>
            <a:endParaRPr sz="1498" b="1">
              <a:solidFill>
                <a:srgbClr val="980000"/>
              </a:solidFill>
              <a:highlight>
                <a:schemeClr val="lt1"/>
              </a:highlight>
              <a:latin typeface="Architects Daughter"/>
              <a:ea typeface="Architects Daughter"/>
              <a:cs typeface="Architects Daughter"/>
              <a:sym typeface="Architects Daughter"/>
            </a:endParaRPr>
          </a:p>
          <a:p>
            <a:pPr marL="0" lvl="0" indent="0" algn="l" rtl="0">
              <a:lnSpc>
                <a:spcPct val="155555"/>
              </a:lnSpc>
              <a:spcBef>
                <a:spcPts val="0"/>
              </a:spcBef>
              <a:spcAft>
                <a:spcPts val="0"/>
              </a:spcAft>
              <a:buNone/>
            </a:pPr>
            <a:r>
              <a:rPr lang="en" sz="1465" b="1">
                <a:solidFill>
                  <a:srgbClr val="980000"/>
                </a:solidFill>
                <a:highlight>
                  <a:schemeClr val="lt1"/>
                </a:highlight>
                <a:latin typeface="Architects Daughter"/>
                <a:ea typeface="Architects Daughter"/>
                <a:cs typeface="Architects Daughter"/>
                <a:sym typeface="Architects Daughter"/>
              </a:rPr>
              <a:t>“On a recent weekday, the grab-and-go offerings at two different Meal Hub sites in Astoria — P.S. 234 on 29th Street and I.S. 126 on 21st Street — included items like peanut butter and jelly, cheese and turkey sandwiches...and assorted pieces of fruit.  Aside from a front door propped open, there weren’t many signs of activity outside P.S. 234. Inside, take-out meals were set up on tables for visitors to grab. The school food workers and security guards who staff the building stood inside behind another set of doors, but were visible through windows so that visitors wouldn’t have to interact with them face-to-face. Around 8:30 a.m., a handful of visitors had lined up at the site...”</a:t>
            </a:r>
            <a:endParaRPr sz="1465" b="1">
              <a:solidFill>
                <a:srgbClr val="980000"/>
              </a:solidFill>
              <a:highlight>
                <a:schemeClr val="lt1"/>
              </a:highlight>
              <a:latin typeface="Architects Daughter"/>
              <a:ea typeface="Architects Daughter"/>
              <a:cs typeface="Architects Daughter"/>
              <a:sym typeface="Architects Daughter"/>
            </a:endParaRPr>
          </a:p>
          <a:p>
            <a:pPr marL="0" lvl="0" indent="0" algn="l" rtl="0">
              <a:lnSpc>
                <a:spcPct val="155555"/>
              </a:lnSpc>
              <a:spcBef>
                <a:spcPts val="0"/>
              </a:spcBef>
              <a:spcAft>
                <a:spcPts val="1800"/>
              </a:spcAft>
              <a:buNone/>
            </a:pPr>
            <a:r>
              <a:rPr lang="en" sz="1165" b="1">
                <a:solidFill>
                  <a:srgbClr val="980000"/>
                </a:solidFill>
                <a:highlight>
                  <a:schemeClr val="lt1"/>
                </a:highlight>
                <a:latin typeface="Comic Sans MS"/>
                <a:ea typeface="Comic Sans MS"/>
                <a:cs typeface="Comic Sans MS"/>
                <a:sym typeface="Comic Sans MS"/>
              </a:rPr>
              <a:t> </a:t>
            </a:r>
            <a:r>
              <a:rPr lang="en" sz="500">
                <a:solidFill>
                  <a:srgbClr val="B7B7B7"/>
                </a:solidFill>
                <a:highlight>
                  <a:schemeClr val="lt1"/>
                </a:highlight>
                <a:latin typeface="Comic Sans MS"/>
                <a:ea typeface="Comic Sans MS"/>
                <a:cs typeface="Comic Sans MS"/>
                <a:sym typeface="Comic Sans MS"/>
              </a:rPr>
              <a:t>Source: https://citylimits.org/2020/05/18/citys-efforts-to-meet-food-crisis-evolve-questions-about-long-term/</a:t>
            </a:r>
            <a:endParaRPr sz="1165" b="1">
              <a:solidFill>
                <a:srgbClr val="980000"/>
              </a:solidFill>
              <a:highlight>
                <a:schemeClr val="lt1"/>
              </a:highlight>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Developing Solutions</a:t>
            </a:r>
            <a:endParaRPr/>
          </a:p>
        </p:txBody>
      </p:sp>
      <p:sp>
        <p:nvSpPr>
          <p:cNvPr id="151" name="Google Shape;151;p24"/>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a:t>What can I/WE do to help?</a:t>
            </a:r>
            <a:endParaRPr sz="1800"/>
          </a:p>
        </p:txBody>
      </p:sp>
      <p:sp>
        <p:nvSpPr>
          <p:cNvPr id="152" name="Google Shape;152;p24"/>
          <p:cNvSpPr txBox="1">
            <a:spLocks noGrp="1"/>
          </p:cNvSpPr>
          <p:nvPr>
            <p:ph type="body" idx="2"/>
          </p:nvPr>
        </p:nvSpPr>
        <p:spPr>
          <a:xfrm>
            <a:off x="4203600" y="910825"/>
            <a:ext cx="4628700" cy="365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Let’s watch how one 8-year-old decided she could help with food insecurity in her community:</a:t>
            </a:r>
            <a:endParaRPr/>
          </a:p>
          <a:p>
            <a:pPr marL="0" lvl="0" indent="0" algn="l" rtl="0">
              <a:spcBef>
                <a:spcPts val="1200"/>
              </a:spcBef>
              <a:spcAft>
                <a:spcPts val="1200"/>
              </a:spcAft>
              <a:buNone/>
            </a:pPr>
            <a:endParaRPr/>
          </a:p>
        </p:txBody>
      </p:sp>
      <p:pic>
        <p:nvPicPr>
          <p:cNvPr id="153" name="Google Shape;153;p24"/>
          <p:cNvPicPr preferRelativeResize="0"/>
          <p:nvPr/>
        </p:nvPicPr>
        <p:blipFill>
          <a:blip r:embed="rId3">
            <a:alphaModFix/>
          </a:blip>
          <a:stretch>
            <a:fillRect/>
          </a:stretch>
        </p:blipFill>
        <p:spPr>
          <a:xfrm>
            <a:off x="377425" y="1591150"/>
            <a:ext cx="3396950" cy="3340200"/>
          </a:xfrm>
          <a:prstGeom prst="rect">
            <a:avLst/>
          </a:prstGeom>
          <a:noFill/>
          <a:ln>
            <a:noFill/>
          </a:ln>
        </p:spPr>
      </p:pic>
      <p:pic>
        <p:nvPicPr>
          <p:cNvPr id="154" name="Google Shape;154;p24" descr="Inspired by the food shortage resulting from the coronavirus pandemic, 8-year-old Morgan Marsh McGlone of Madison, Wisconsin, started a virtual lemonade stand to raise money for a local food charity that lets people pay what they can. Meg Oliver shares her story.&#10;&#10;Subscribe to the &quot;CBS Evening News&quot; Channel HERE: http://bit.ly/1S7Dhik&#10;Watch Full Episodes of the &quot;CBS Evening News&quot; HERE: http://cbsn.ws/23XekKA&#10;Watch the latest installment of &quot;On the Road,&quot; only on the &quot;CBS Evening News,&quot; HERE: http://cbsn.ws/23XwqMH&#10;Follow &quot;CBS Evening News&quot; on Instagram: http://bit.ly/1T8icTO&#10;Like &quot;CBS Evening News&quot; on Facebook HERE: http://on.fb.me/1KxYobb&#10;Follow the &quot;CBS Evening News&quot; on Twitter HERE: http://bit.ly/1O3dTTe&#10;Follow the &quot;CBS Evening News&quot; on Google+ HERE: http://bit.ly/1Qs0aam&#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The &quot;CBS Evening News&quot; premiered as a half-hour broadcast on Sept. 2, 1963. Check local listings for CBS Evening News broadcast times." title="Wisconsin girl starts online lemonade stand to raise money for charity">
            <a:hlinkClick r:id="rId4"/>
          </p:cNvPr>
          <p:cNvPicPr preferRelativeResize="0"/>
          <p:nvPr/>
        </p:nvPicPr>
        <p:blipFill>
          <a:blip r:embed="rId5">
            <a:alphaModFix/>
          </a:blip>
          <a:stretch>
            <a:fillRect/>
          </a:stretch>
        </p:blipFill>
        <p:spPr>
          <a:xfrm>
            <a:off x="4301475" y="1887025"/>
            <a:ext cx="4432950" cy="296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Developing Solutions Continued</a:t>
            </a:r>
            <a:endParaRPr/>
          </a:p>
        </p:txBody>
      </p:sp>
      <p:sp>
        <p:nvSpPr>
          <p:cNvPr id="160" name="Google Shape;160;p25">
            <a:hlinkClick r:id="rId3"/>
          </p:cNvPr>
          <p:cNvSpPr txBox="1">
            <a:spLocks noGrp="1"/>
          </p:cNvSpPr>
          <p:nvPr>
            <p:ph type="body" idx="1"/>
          </p:nvPr>
        </p:nvSpPr>
        <p:spPr>
          <a:xfrm>
            <a:off x="311700" y="1228675"/>
            <a:ext cx="4121400" cy="3784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sz="1500">
                <a:solidFill>
                  <a:srgbClr val="434343"/>
                </a:solidFill>
                <a:latin typeface="Architects Daughter"/>
                <a:ea typeface="Architects Daughter"/>
                <a:cs typeface="Architects Daughter"/>
                <a:sym typeface="Architects Daughter"/>
              </a:rPr>
              <a:t>Look how, Daniel Calder, a resident of Astoria decided to help students and their families.</a:t>
            </a:r>
            <a:endParaRPr sz="1500">
              <a:solidFill>
                <a:srgbClr val="434343"/>
              </a:solidFill>
              <a:latin typeface="Architects Daughter"/>
              <a:ea typeface="Architects Daughter"/>
              <a:cs typeface="Architects Daughter"/>
              <a:sym typeface="Architects Daughter"/>
            </a:endParaRPr>
          </a:p>
        </p:txBody>
      </p:sp>
      <p:sp>
        <p:nvSpPr>
          <p:cNvPr id="161" name="Google Shape;161;p25"/>
          <p:cNvSpPr txBox="1">
            <a:spLocks noGrp="1"/>
          </p:cNvSpPr>
          <p:nvPr>
            <p:ph type="body" idx="2"/>
          </p:nvPr>
        </p:nvSpPr>
        <p:spPr>
          <a:xfrm>
            <a:off x="4832400" y="1228675"/>
            <a:ext cx="3999900" cy="3784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34343"/>
                </a:solidFill>
                <a:latin typeface="Architects Daughter"/>
                <a:ea typeface="Architects Daughter"/>
                <a:cs typeface="Architects Daughter"/>
                <a:sym typeface="Architects Daughter"/>
              </a:rPr>
              <a:t>Calder decided to pack and deliver these small and large meal kits to students and their families when NYC schools closed last spring.</a:t>
            </a:r>
            <a:endParaRPr sz="1700">
              <a:solidFill>
                <a:srgbClr val="434343"/>
              </a:solidFill>
              <a:latin typeface="Architects Daughter"/>
              <a:ea typeface="Architects Daughter"/>
              <a:cs typeface="Architects Daughter"/>
              <a:sym typeface="Architects Daughte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62" name="Google Shape;162;p25"/>
          <p:cNvPicPr preferRelativeResize="0"/>
          <p:nvPr/>
        </p:nvPicPr>
        <p:blipFill>
          <a:blip r:embed="rId4">
            <a:alphaModFix/>
          </a:blip>
          <a:stretch>
            <a:fillRect/>
          </a:stretch>
        </p:blipFill>
        <p:spPr>
          <a:xfrm>
            <a:off x="347825" y="2111850"/>
            <a:ext cx="4085274" cy="2669025"/>
          </a:xfrm>
          <a:prstGeom prst="rect">
            <a:avLst/>
          </a:prstGeom>
          <a:noFill/>
          <a:ln w="9525" cap="flat" cmpd="sng">
            <a:solidFill>
              <a:schemeClr val="dk2"/>
            </a:solidFill>
            <a:prstDash val="solid"/>
            <a:round/>
            <a:headEnd type="none" w="sm" len="sm"/>
            <a:tailEnd type="none" w="sm" len="sm"/>
          </a:ln>
        </p:spPr>
      </p:pic>
      <p:pic>
        <p:nvPicPr>
          <p:cNvPr id="163" name="Google Shape;163;p25"/>
          <p:cNvPicPr preferRelativeResize="0"/>
          <p:nvPr/>
        </p:nvPicPr>
        <p:blipFill>
          <a:blip r:embed="rId5">
            <a:alphaModFix/>
          </a:blip>
          <a:stretch>
            <a:fillRect/>
          </a:stretch>
        </p:blipFill>
        <p:spPr>
          <a:xfrm>
            <a:off x="4832400" y="2137750"/>
            <a:ext cx="1996651" cy="2849275"/>
          </a:xfrm>
          <a:prstGeom prst="rect">
            <a:avLst/>
          </a:prstGeom>
          <a:noFill/>
          <a:ln w="19050" cap="flat" cmpd="sng">
            <a:solidFill>
              <a:schemeClr val="dk2"/>
            </a:solidFill>
            <a:prstDash val="solid"/>
            <a:round/>
            <a:headEnd type="none" w="sm" len="sm"/>
            <a:tailEnd type="none" w="sm" len="sm"/>
          </a:ln>
        </p:spPr>
      </p:pic>
      <p:pic>
        <p:nvPicPr>
          <p:cNvPr id="164" name="Google Shape;164;p25"/>
          <p:cNvPicPr preferRelativeResize="0"/>
          <p:nvPr/>
        </p:nvPicPr>
        <p:blipFill>
          <a:blip r:embed="rId6">
            <a:alphaModFix/>
          </a:blip>
          <a:stretch>
            <a:fillRect/>
          </a:stretch>
        </p:blipFill>
        <p:spPr>
          <a:xfrm>
            <a:off x="6860475" y="2137750"/>
            <a:ext cx="1928226" cy="2849276"/>
          </a:xfrm>
          <a:prstGeom prst="rect">
            <a:avLst/>
          </a:prstGeom>
          <a:noFill/>
          <a:ln w="19050" cap="flat" cmpd="sng">
            <a:solidFill>
              <a:schemeClr val="dk2"/>
            </a:solidFill>
            <a:prstDash val="solid"/>
            <a:round/>
            <a:headEnd type="none" w="sm" len="sm"/>
            <a:tailEnd type="none" w="sm" len="sm"/>
          </a:ln>
        </p:spPr>
      </p:pic>
      <p:sp>
        <p:nvSpPr>
          <p:cNvPr id="165" name="Google Shape;165;p25"/>
          <p:cNvSpPr txBox="1"/>
          <p:nvPr/>
        </p:nvSpPr>
        <p:spPr>
          <a:xfrm>
            <a:off x="6231400" y="2767875"/>
            <a:ext cx="4262700" cy="49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66" name="Google Shape;166;p25"/>
          <p:cNvSpPr txBox="1"/>
          <p:nvPr/>
        </p:nvSpPr>
        <p:spPr>
          <a:xfrm>
            <a:off x="311700" y="4817200"/>
            <a:ext cx="4395300" cy="19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u="sng">
                <a:solidFill>
                  <a:schemeClr val="hlink"/>
                </a:solidFill>
                <a:hlinkClick r:id="rId3"/>
              </a:rPr>
              <a:t>Click here to read more about Daniel Calder's work to end hunger in Astoria.</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Brainstorming solutions</a:t>
            </a:r>
            <a:endParaRPr/>
          </a:p>
        </p:txBody>
      </p:sp>
      <p:sp>
        <p:nvSpPr>
          <p:cNvPr id="172" name="Google Shape;172;p26"/>
          <p:cNvSpPr txBox="1">
            <a:spLocks noGrp="1"/>
          </p:cNvSpPr>
          <p:nvPr>
            <p:ph type="body" idx="1"/>
          </p:nvPr>
        </p:nvSpPr>
        <p:spPr>
          <a:xfrm>
            <a:off x="311700" y="1228675"/>
            <a:ext cx="8520600" cy="3340200"/>
          </a:xfrm>
          <a:prstGeom prst="rect">
            <a:avLst/>
          </a:prstGeom>
          <a:solidFill>
            <a:srgbClr val="93C47D"/>
          </a:solidFill>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3000">
                <a:latin typeface="Amatic SC"/>
                <a:ea typeface="Amatic SC"/>
                <a:cs typeface="Amatic SC"/>
                <a:sym typeface="Amatic SC"/>
              </a:rPr>
              <a:t>●</a:t>
            </a:r>
            <a:r>
              <a:rPr lang="en" sz="3000" b="1">
                <a:latin typeface="Amatic SC"/>
                <a:ea typeface="Amatic SC"/>
                <a:cs typeface="Amatic SC"/>
                <a:sym typeface="Amatic SC"/>
              </a:rPr>
              <a:t>How can we stop Food Insecurity?</a:t>
            </a:r>
            <a:endParaRPr sz="3000" b="1">
              <a:latin typeface="Amatic SC"/>
              <a:ea typeface="Amatic SC"/>
              <a:cs typeface="Amatic SC"/>
              <a:sym typeface="Amatic SC"/>
            </a:endParaRPr>
          </a:p>
          <a:p>
            <a:pPr marL="0" lvl="0" indent="0" algn="l" rtl="0">
              <a:lnSpc>
                <a:spcPct val="115000"/>
              </a:lnSpc>
              <a:spcBef>
                <a:spcPts val="0"/>
              </a:spcBef>
              <a:spcAft>
                <a:spcPts val="0"/>
              </a:spcAft>
              <a:buNone/>
            </a:pPr>
            <a:r>
              <a:rPr lang="en" sz="3000" b="1">
                <a:latin typeface="Amatic SC"/>
                <a:ea typeface="Amatic SC"/>
                <a:cs typeface="Amatic SC"/>
                <a:sym typeface="Amatic SC"/>
              </a:rPr>
              <a:t>●What are some things we could do, as a school, to help prevent Food Insecurity?</a:t>
            </a:r>
            <a:endParaRPr sz="3000" b="1">
              <a:latin typeface="Amatic SC"/>
              <a:ea typeface="Amatic SC"/>
              <a:cs typeface="Amatic SC"/>
              <a:sym typeface="Amatic SC"/>
            </a:endParaRPr>
          </a:p>
          <a:p>
            <a:pPr marL="1371600" lvl="0" indent="0" algn="l" rtl="0">
              <a:lnSpc>
                <a:spcPct val="115000"/>
              </a:lnSpc>
              <a:spcBef>
                <a:spcPts val="1600"/>
              </a:spcBef>
              <a:spcAft>
                <a:spcPts val="0"/>
              </a:spcAft>
              <a:buNone/>
            </a:pPr>
            <a:r>
              <a:rPr lang="en" sz="3000" b="1">
                <a:latin typeface="Amatic SC"/>
                <a:ea typeface="Amatic SC"/>
                <a:cs typeface="Amatic SC"/>
                <a:sym typeface="Amatic SC"/>
              </a:rPr>
              <a:t>With your group, think of some ideas!</a:t>
            </a:r>
            <a:endParaRPr sz="3000" b="1">
              <a:latin typeface="Amatic SC"/>
              <a:ea typeface="Amatic SC"/>
              <a:cs typeface="Amatic SC"/>
              <a:sym typeface="Amatic SC"/>
            </a:endParaRPr>
          </a:p>
          <a:p>
            <a:pPr marL="0" lvl="0" indent="0" algn="l" rtl="0">
              <a:spcBef>
                <a:spcPts val="1600"/>
              </a:spcBef>
              <a:spcAft>
                <a:spcPts val="1200"/>
              </a:spcAft>
              <a:buNone/>
            </a:pPr>
            <a:endParaRPr/>
          </a:p>
        </p:txBody>
      </p:sp>
      <p:pic>
        <p:nvPicPr>
          <p:cNvPr id="173" name="Google Shape;173;p26"/>
          <p:cNvPicPr preferRelativeResize="0"/>
          <p:nvPr/>
        </p:nvPicPr>
        <p:blipFill>
          <a:blip r:embed="rId3">
            <a:alphaModFix/>
          </a:blip>
          <a:stretch>
            <a:fillRect/>
          </a:stretch>
        </p:blipFill>
        <p:spPr>
          <a:xfrm>
            <a:off x="4260900" y="0"/>
            <a:ext cx="4883101" cy="1907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Selecting the Best Policy solution</a:t>
            </a:r>
            <a:endParaRPr/>
          </a:p>
        </p:txBody>
      </p:sp>
      <p:pic>
        <p:nvPicPr>
          <p:cNvPr id="179" name="Google Shape;179;p27"/>
          <p:cNvPicPr preferRelativeResize="0"/>
          <p:nvPr/>
        </p:nvPicPr>
        <p:blipFill>
          <a:blip r:embed="rId3">
            <a:alphaModFix/>
          </a:blip>
          <a:stretch>
            <a:fillRect/>
          </a:stretch>
        </p:blipFill>
        <p:spPr>
          <a:xfrm>
            <a:off x="1178725" y="1393100"/>
            <a:ext cx="7538575" cy="3064500"/>
          </a:xfrm>
          <a:prstGeom prst="rect">
            <a:avLst/>
          </a:prstGeom>
          <a:noFill/>
          <a:ln>
            <a:noFill/>
          </a:ln>
        </p:spPr>
      </p:pic>
      <p:sp>
        <p:nvSpPr>
          <p:cNvPr id="180" name="Google Shape;180;p27"/>
          <p:cNvSpPr txBox="1"/>
          <p:nvPr/>
        </p:nvSpPr>
        <p:spPr>
          <a:xfrm rot="-5400000">
            <a:off x="-593075" y="2610900"/>
            <a:ext cx="2989500" cy="55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Architects Daughter"/>
                <a:ea typeface="Architects Daughter"/>
                <a:cs typeface="Architects Daughter"/>
                <a:sym typeface="Architects Daughter"/>
              </a:rPr>
              <a:t>Effectiveness</a:t>
            </a:r>
            <a:endParaRPr sz="2400" b="1">
              <a:latin typeface="Architects Daughter"/>
              <a:ea typeface="Architects Daughter"/>
              <a:cs typeface="Architects Daughter"/>
              <a:sym typeface="Architects Daughter"/>
            </a:endParaRPr>
          </a:p>
        </p:txBody>
      </p:sp>
      <p:sp>
        <p:nvSpPr>
          <p:cNvPr id="181" name="Google Shape;181;p27"/>
          <p:cNvSpPr txBox="1"/>
          <p:nvPr/>
        </p:nvSpPr>
        <p:spPr>
          <a:xfrm>
            <a:off x="4993475" y="2580150"/>
            <a:ext cx="1800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tects Daughter"/>
                <a:ea typeface="Architects Daughter"/>
                <a:cs typeface="Architects Daughter"/>
                <a:sym typeface="Architects Daughter"/>
              </a:rPr>
              <a:t>Organize school food drive w/ PTO</a:t>
            </a:r>
            <a:endParaRPr>
              <a:latin typeface="Architects Daughter"/>
              <a:ea typeface="Architects Daughter"/>
              <a:cs typeface="Architects Daughter"/>
              <a:sym typeface="Architects Daughter"/>
            </a:endParaRPr>
          </a:p>
        </p:txBody>
      </p:sp>
      <p:sp>
        <p:nvSpPr>
          <p:cNvPr id="182" name="Google Shape;182;p27"/>
          <p:cNvSpPr txBox="1"/>
          <p:nvPr/>
        </p:nvSpPr>
        <p:spPr>
          <a:xfrm>
            <a:off x="6847400" y="3686175"/>
            <a:ext cx="186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rchitects Daughter"/>
                <a:ea typeface="Architects Daughter"/>
                <a:cs typeface="Architects Daughter"/>
                <a:sym typeface="Architects Daughter"/>
              </a:rPr>
              <a:t>School Fundraiser </a:t>
            </a:r>
            <a:endParaRPr sz="1300">
              <a:latin typeface="Architects Daughter"/>
              <a:ea typeface="Architects Daughter"/>
              <a:cs typeface="Architects Daughter"/>
              <a:sym typeface="Architects Daughter"/>
            </a:endParaRPr>
          </a:p>
          <a:p>
            <a:pPr marL="0" lvl="0" indent="0" algn="l" rtl="0">
              <a:spcBef>
                <a:spcPts val="0"/>
              </a:spcBef>
              <a:spcAft>
                <a:spcPts val="0"/>
              </a:spcAft>
              <a:buNone/>
            </a:pPr>
            <a:r>
              <a:rPr lang="en" sz="1300">
                <a:latin typeface="Architects Daughter"/>
                <a:ea typeface="Architects Daughter"/>
                <a:cs typeface="Architects Daughter"/>
                <a:sym typeface="Architects Daughter"/>
              </a:rPr>
              <a:t>(i.e. bake sale) to support local pantries</a:t>
            </a:r>
            <a:endParaRPr sz="1300">
              <a:latin typeface="Architects Daughter"/>
              <a:ea typeface="Architects Daughter"/>
              <a:cs typeface="Architects Daughter"/>
              <a:sym typeface="Architects Daughter"/>
            </a:endParaRPr>
          </a:p>
        </p:txBody>
      </p:sp>
      <p:sp>
        <p:nvSpPr>
          <p:cNvPr id="183" name="Google Shape;183;p27"/>
          <p:cNvSpPr txBox="1"/>
          <p:nvPr/>
        </p:nvSpPr>
        <p:spPr>
          <a:xfrm>
            <a:off x="4923875" y="3129675"/>
            <a:ext cx="1939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Architects Daughter"/>
                <a:ea typeface="Architects Daughter"/>
                <a:cs typeface="Architects Daughter"/>
                <a:sym typeface="Architects Daughter"/>
              </a:rPr>
              <a:t>School’s Go Fund Me Page to support local pantries</a:t>
            </a:r>
            <a:endParaRPr sz="1200">
              <a:latin typeface="Architects Daughter"/>
              <a:ea typeface="Architects Daughter"/>
              <a:cs typeface="Architects Daughter"/>
              <a:sym typeface="Architects Daugh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Public policy Analyst Steps:</a:t>
            </a:r>
            <a:endParaRPr/>
          </a:p>
        </p:txBody>
      </p:sp>
      <p:sp>
        <p:nvSpPr>
          <p:cNvPr id="65" name="Google Shape;65;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40000" lnSpcReduction="20000"/>
          </a:bodyPr>
          <a:lstStyle/>
          <a:p>
            <a:pPr marL="0" lvl="0" indent="0" algn="l" rtl="0">
              <a:lnSpc>
                <a:spcPct val="115000"/>
              </a:lnSpc>
              <a:spcBef>
                <a:spcPts val="0"/>
              </a:spcBef>
              <a:spcAft>
                <a:spcPts val="0"/>
              </a:spcAft>
              <a:buClr>
                <a:schemeClr val="dk1"/>
              </a:buClr>
              <a:buSzPct val="91666"/>
              <a:buFont typeface="Arial"/>
              <a:buNone/>
            </a:pPr>
            <a:endParaRPr sz="1200">
              <a:solidFill>
                <a:schemeClr val="dk1"/>
              </a:solidFill>
              <a:latin typeface="Verdana"/>
              <a:ea typeface="Verdana"/>
              <a:cs typeface="Verdana"/>
              <a:sym typeface="Verdana"/>
            </a:endParaRPr>
          </a:p>
          <a:p>
            <a:pPr marL="914400" lvl="0" indent="0" algn="l" rtl="0">
              <a:lnSpc>
                <a:spcPct val="115000"/>
              </a:lnSpc>
              <a:spcBef>
                <a:spcPts val="1000"/>
              </a:spcBef>
              <a:spcAft>
                <a:spcPts val="0"/>
              </a:spcAft>
              <a:buClr>
                <a:schemeClr val="dk1"/>
              </a:buClr>
              <a:buSzPts val="440"/>
              <a:buFont typeface="Arial"/>
              <a:buNone/>
            </a:pPr>
            <a:r>
              <a:rPr lang="en" sz="5050">
                <a:solidFill>
                  <a:srgbClr val="434343"/>
                </a:solidFill>
                <a:latin typeface="Comic Sans MS"/>
                <a:ea typeface="Comic Sans MS"/>
                <a:cs typeface="Comic Sans MS"/>
                <a:sym typeface="Comic Sans MS"/>
              </a:rPr>
              <a:t>Step #1: Defining the Social Problem</a:t>
            </a:r>
            <a:endParaRPr sz="5050" u="sng">
              <a:solidFill>
                <a:srgbClr val="434343"/>
              </a:solidFill>
              <a:latin typeface="Comic Sans MS"/>
              <a:ea typeface="Comic Sans MS"/>
              <a:cs typeface="Comic Sans MS"/>
              <a:sym typeface="Comic Sans MS"/>
            </a:endParaRPr>
          </a:p>
          <a:p>
            <a:pPr marL="914400" lvl="0" indent="0" algn="l" rtl="0">
              <a:lnSpc>
                <a:spcPct val="115000"/>
              </a:lnSpc>
              <a:spcBef>
                <a:spcPts val="1000"/>
              </a:spcBef>
              <a:spcAft>
                <a:spcPts val="0"/>
              </a:spcAft>
              <a:buClr>
                <a:schemeClr val="dk1"/>
              </a:buClr>
              <a:buSzPts val="440"/>
              <a:buFont typeface="Arial"/>
              <a:buNone/>
            </a:pPr>
            <a:r>
              <a:rPr lang="en" sz="5050">
                <a:solidFill>
                  <a:srgbClr val="434343"/>
                </a:solidFill>
                <a:latin typeface="Comic Sans MS"/>
                <a:ea typeface="Comic Sans MS"/>
                <a:cs typeface="Comic Sans MS"/>
                <a:sym typeface="Comic Sans MS"/>
              </a:rPr>
              <a:t>Step #2: Gathering Evidence of the Problem</a:t>
            </a:r>
            <a:endParaRPr sz="5050" u="sng">
              <a:solidFill>
                <a:srgbClr val="434343"/>
              </a:solidFill>
              <a:latin typeface="Comic Sans MS"/>
              <a:ea typeface="Comic Sans MS"/>
              <a:cs typeface="Comic Sans MS"/>
              <a:sym typeface="Comic Sans MS"/>
            </a:endParaRPr>
          </a:p>
          <a:p>
            <a:pPr marL="914400" lvl="0" indent="0" algn="l" rtl="0">
              <a:lnSpc>
                <a:spcPct val="115000"/>
              </a:lnSpc>
              <a:spcBef>
                <a:spcPts val="1000"/>
              </a:spcBef>
              <a:spcAft>
                <a:spcPts val="0"/>
              </a:spcAft>
              <a:buClr>
                <a:schemeClr val="dk1"/>
              </a:buClr>
              <a:buSzPts val="440"/>
              <a:buFont typeface="Arial"/>
              <a:buNone/>
            </a:pPr>
            <a:r>
              <a:rPr lang="en" sz="5050">
                <a:solidFill>
                  <a:srgbClr val="434343"/>
                </a:solidFill>
                <a:latin typeface="Comic Sans MS"/>
                <a:ea typeface="Comic Sans MS"/>
                <a:cs typeface="Comic Sans MS"/>
                <a:sym typeface="Comic Sans MS"/>
              </a:rPr>
              <a:t>Step #3: Identifying the Causes of the Problem</a:t>
            </a:r>
            <a:endParaRPr sz="5050" u="sng">
              <a:solidFill>
                <a:srgbClr val="434343"/>
              </a:solidFill>
              <a:latin typeface="Comic Sans MS"/>
              <a:ea typeface="Comic Sans MS"/>
              <a:cs typeface="Comic Sans MS"/>
              <a:sym typeface="Comic Sans MS"/>
            </a:endParaRPr>
          </a:p>
          <a:p>
            <a:pPr marL="914400" lvl="0" indent="0" algn="l" rtl="0">
              <a:lnSpc>
                <a:spcPct val="115000"/>
              </a:lnSpc>
              <a:spcBef>
                <a:spcPts val="1000"/>
              </a:spcBef>
              <a:spcAft>
                <a:spcPts val="0"/>
              </a:spcAft>
              <a:buClr>
                <a:schemeClr val="dk1"/>
              </a:buClr>
              <a:buSzPts val="440"/>
              <a:buFont typeface="Arial"/>
              <a:buNone/>
            </a:pPr>
            <a:r>
              <a:rPr lang="en" sz="5050">
                <a:solidFill>
                  <a:srgbClr val="434343"/>
                </a:solidFill>
                <a:latin typeface="Comic Sans MS"/>
                <a:ea typeface="Comic Sans MS"/>
                <a:cs typeface="Comic Sans MS"/>
                <a:sym typeface="Comic Sans MS"/>
              </a:rPr>
              <a:t>Step #4: Evaluating Existing Public Policies</a:t>
            </a:r>
            <a:endParaRPr sz="5050" u="sng">
              <a:solidFill>
                <a:srgbClr val="434343"/>
              </a:solidFill>
              <a:latin typeface="Comic Sans MS"/>
              <a:ea typeface="Comic Sans MS"/>
              <a:cs typeface="Comic Sans MS"/>
              <a:sym typeface="Comic Sans MS"/>
            </a:endParaRPr>
          </a:p>
          <a:p>
            <a:pPr marL="914400" lvl="0" indent="0" algn="l" rtl="0">
              <a:lnSpc>
                <a:spcPct val="115000"/>
              </a:lnSpc>
              <a:spcBef>
                <a:spcPts val="1000"/>
              </a:spcBef>
              <a:spcAft>
                <a:spcPts val="0"/>
              </a:spcAft>
              <a:buClr>
                <a:schemeClr val="dk1"/>
              </a:buClr>
              <a:buSzPts val="440"/>
              <a:buFont typeface="Arial"/>
              <a:buNone/>
            </a:pPr>
            <a:r>
              <a:rPr lang="en" sz="5050">
                <a:solidFill>
                  <a:srgbClr val="434343"/>
                </a:solidFill>
                <a:latin typeface="Comic Sans MS"/>
                <a:ea typeface="Comic Sans MS"/>
                <a:cs typeface="Comic Sans MS"/>
                <a:sym typeface="Comic Sans MS"/>
              </a:rPr>
              <a:t>Step #5: Developing Public Policy Solutions</a:t>
            </a:r>
            <a:endParaRPr sz="5050" u="sng">
              <a:solidFill>
                <a:srgbClr val="434343"/>
              </a:solidFill>
              <a:latin typeface="Comic Sans MS"/>
              <a:ea typeface="Comic Sans MS"/>
              <a:cs typeface="Comic Sans MS"/>
              <a:sym typeface="Comic Sans MS"/>
            </a:endParaRPr>
          </a:p>
          <a:p>
            <a:pPr marL="914400" lvl="0" indent="0" algn="l" rtl="0">
              <a:lnSpc>
                <a:spcPct val="115000"/>
              </a:lnSpc>
              <a:spcBef>
                <a:spcPts val="1000"/>
              </a:spcBef>
              <a:spcAft>
                <a:spcPts val="0"/>
              </a:spcAft>
              <a:buClr>
                <a:schemeClr val="dk1"/>
              </a:buClr>
              <a:buSzPts val="440"/>
              <a:buFont typeface="Arial"/>
              <a:buNone/>
            </a:pPr>
            <a:r>
              <a:rPr lang="en" sz="5050">
                <a:solidFill>
                  <a:srgbClr val="434343"/>
                </a:solidFill>
                <a:latin typeface="Comic Sans MS"/>
                <a:ea typeface="Comic Sans MS"/>
                <a:cs typeface="Comic Sans MS"/>
                <a:sym typeface="Comic Sans MS"/>
              </a:rPr>
              <a:t>Step #6: Selecting the Best Public Policy Solution</a:t>
            </a:r>
            <a:endParaRPr sz="5050" u="sng">
              <a:solidFill>
                <a:srgbClr val="434343"/>
              </a:solidFill>
              <a:latin typeface="Comic Sans MS"/>
              <a:ea typeface="Comic Sans MS"/>
              <a:cs typeface="Comic Sans MS"/>
              <a:sym typeface="Comic Sans MS"/>
            </a:endParaRPr>
          </a:p>
          <a:p>
            <a:pPr marL="1371600" lvl="0" indent="0" algn="l" rtl="0">
              <a:lnSpc>
                <a:spcPct val="115000"/>
              </a:lnSpc>
              <a:spcBef>
                <a:spcPts val="1000"/>
              </a:spcBef>
              <a:spcAft>
                <a:spcPts val="0"/>
              </a:spcAft>
              <a:buClr>
                <a:schemeClr val="dk1"/>
              </a:buClr>
              <a:buSzPct val="91666"/>
              <a:buFont typeface="Arial"/>
              <a:buNone/>
            </a:pPr>
            <a:endParaRPr sz="1200" u="sng">
              <a:solidFill>
                <a:srgbClr val="0000FF"/>
              </a:solidFill>
              <a:latin typeface="Verdana"/>
              <a:ea typeface="Verdana"/>
              <a:cs typeface="Verdana"/>
              <a:sym typeface="Verdana"/>
            </a:endParaRPr>
          </a:p>
          <a:p>
            <a:pPr marL="0" lvl="0" indent="0" algn="l" rtl="0">
              <a:spcBef>
                <a:spcPts val="1000"/>
              </a:spcBef>
              <a:spcAft>
                <a:spcPts val="1200"/>
              </a:spcAft>
              <a:buNone/>
            </a:pPr>
            <a:endParaRPr/>
          </a:p>
        </p:txBody>
      </p:sp>
      <p:pic>
        <p:nvPicPr>
          <p:cNvPr id="66" name="Google Shape;66;p14"/>
          <p:cNvPicPr preferRelativeResize="0"/>
          <p:nvPr/>
        </p:nvPicPr>
        <p:blipFill>
          <a:blip r:embed="rId3">
            <a:alphaModFix/>
          </a:blip>
          <a:stretch>
            <a:fillRect/>
          </a:stretch>
        </p:blipFill>
        <p:spPr>
          <a:xfrm>
            <a:off x="6432000" y="0"/>
            <a:ext cx="2400300"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15225"/>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Define the Social Problem</a:t>
            </a:r>
            <a:endParaRPr/>
          </a:p>
        </p:txBody>
      </p:sp>
      <p:sp>
        <p:nvSpPr>
          <p:cNvPr id="72" name="Google Shape;72;p15"/>
          <p:cNvSpPr txBox="1">
            <a:spLocks noGrp="1"/>
          </p:cNvSpPr>
          <p:nvPr>
            <p:ph type="body" idx="1"/>
          </p:nvPr>
        </p:nvSpPr>
        <p:spPr>
          <a:xfrm>
            <a:off x="267325" y="821475"/>
            <a:ext cx="8520600" cy="3870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3333"/>
              </a:lnSpc>
              <a:spcBef>
                <a:spcPts val="0"/>
              </a:spcBef>
              <a:spcAft>
                <a:spcPts val="0"/>
              </a:spcAft>
              <a:buNone/>
            </a:pPr>
            <a:r>
              <a:rPr lang="en" sz="2250" b="1">
                <a:solidFill>
                  <a:srgbClr val="333333"/>
                </a:solidFill>
                <a:latin typeface="Caveat"/>
                <a:ea typeface="Caveat"/>
                <a:cs typeface="Caveat"/>
                <a:sym typeface="Caveat"/>
              </a:rPr>
              <a:t>What is food insecurity?</a:t>
            </a:r>
            <a:endParaRPr sz="2250" b="1">
              <a:solidFill>
                <a:srgbClr val="333333"/>
              </a:solidFill>
              <a:latin typeface="Caveat"/>
              <a:ea typeface="Caveat"/>
              <a:cs typeface="Caveat"/>
              <a:sym typeface="Caveat"/>
            </a:endParaRPr>
          </a:p>
          <a:p>
            <a:pPr marL="0" lvl="0" indent="0" algn="l" rtl="0">
              <a:lnSpc>
                <a:spcPct val="142857"/>
              </a:lnSpc>
              <a:spcBef>
                <a:spcPts val="1500"/>
              </a:spcBef>
              <a:spcAft>
                <a:spcPts val="0"/>
              </a:spcAft>
              <a:buNone/>
            </a:pPr>
            <a:r>
              <a:rPr lang="en" sz="1050">
                <a:solidFill>
                  <a:srgbClr val="333333"/>
                </a:solidFill>
                <a:latin typeface="Comic Sans MS"/>
                <a:ea typeface="Comic Sans MS"/>
                <a:cs typeface="Comic Sans MS"/>
                <a:sym typeface="Comic Sans MS"/>
              </a:rPr>
              <a:t>Feeding America defines food insecurity as “...a household’s inability to provide enough food for every person to live an active, healthy life. Food insecurity is one way we can measure and assess the risk of hunger.” </a:t>
            </a:r>
            <a:r>
              <a:rPr lang="en" sz="550">
                <a:solidFill>
                  <a:srgbClr val="B7B7B7"/>
                </a:solidFill>
                <a:latin typeface="Arial"/>
                <a:ea typeface="Arial"/>
                <a:cs typeface="Arial"/>
                <a:sym typeface="Arial"/>
              </a:rPr>
              <a:t>Source: https://www.feedingamerica.org/hunger-in-america/food-insecurity</a:t>
            </a:r>
            <a:endParaRPr sz="550">
              <a:solidFill>
                <a:srgbClr val="B7B7B7"/>
              </a:solidFill>
              <a:latin typeface="Arial"/>
              <a:ea typeface="Arial"/>
              <a:cs typeface="Arial"/>
              <a:sym typeface="Arial"/>
            </a:endParaRPr>
          </a:p>
          <a:p>
            <a:pPr marL="0" lvl="0" indent="0" algn="l" rtl="0">
              <a:spcBef>
                <a:spcPts val="0"/>
              </a:spcBef>
              <a:spcAft>
                <a:spcPts val="1200"/>
              </a:spcAft>
              <a:buNone/>
            </a:pPr>
            <a:endParaRPr/>
          </a:p>
        </p:txBody>
      </p:sp>
      <p:pic>
        <p:nvPicPr>
          <p:cNvPr id="73" name="Google Shape;73;p15"/>
          <p:cNvPicPr preferRelativeResize="0"/>
          <p:nvPr/>
        </p:nvPicPr>
        <p:blipFill>
          <a:blip r:embed="rId3">
            <a:alphaModFix/>
          </a:blip>
          <a:stretch>
            <a:fillRect/>
          </a:stretch>
        </p:blipFill>
        <p:spPr>
          <a:xfrm>
            <a:off x="680725" y="2027800"/>
            <a:ext cx="7693826" cy="2605049"/>
          </a:xfrm>
          <a:prstGeom prst="rect">
            <a:avLst/>
          </a:prstGeom>
          <a:noFill/>
          <a:ln>
            <a:noFill/>
          </a:ln>
        </p:spPr>
      </p:pic>
      <p:sp>
        <p:nvSpPr>
          <p:cNvPr id="74" name="Google Shape;74;p15"/>
          <p:cNvSpPr txBox="1"/>
          <p:nvPr/>
        </p:nvSpPr>
        <p:spPr>
          <a:xfrm>
            <a:off x="50100" y="4632850"/>
            <a:ext cx="83718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800">
                <a:solidFill>
                  <a:srgbClr val="434343"/>
                </a:solidFill>
                <a:latin typeface="Josefin Sans Thin"/>
                <a:ea typeface="Josefin Sans Thin"/>
                <a:cs typeface="Josefin Sans Thin"/>
                <a:sym typeface="Josefin Sans Thin"/>
              </a:rPr>
              <a:t>                			Food Pantry Line in Astoria, New York</a:t>
            </a:r>
            <a:r>
              <a:rPr lang="en" sz="600">
                <a:solidFill>
                  <a:srgbClr val="B7B7B7"/>
                </a:solidFill>
                <a:latin typeface="Josefin Sans Thin"/>
                <a:ea typeface="Josefin Sans Thin"/>
                <a:cs typeface="Josefin Sans Thin"/>
                <a:sym typeface="Josefin Sans Thin"/>
              </a:rPr>
              <a:t>		</a:t>
            </a:r>
            <a:r>
              <a:rPr lang="en" sz="600">
                <a:solidFill>
                  <a:srgbClr val="B7B7B7"/>
                </a:solidFill>
              </a:rPr>
              <a:t>Photo: https://www.nationalgeographic.com/history/article/queens-one-first-covid-19-epicenters-faces-new-crisis-hunger</a:t>
            </a:r>
            <a:endParaRPr sz="600">
              <a:solidFill>
                <a:srgbClr val="B7B7B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Gather Evidence: Food Insecurity in Queens, New York</a:t>
            </a:r>
            <a:endParaRPr/>
          </a:p>
        </p:txBody>
      </p:sp>
      <p:sp>
        <p:nvSpPr>
          <p:cNvPr id="80" name="Google Shape;80;p16"/>
          <p:cNvSpPr txBox="1">
            <a:spLocks noGrp="1"/>
          </p:cNvSpPr>
          <p:nvPr>
            <p:ph type="body" idx="1"/>
          </p:nvPr>
        </p:nvSpPr>
        <p:spPr>
          <a:xfrm>
            <a:off x="311700" y="1228675"/>
            <a:ext cx="3803100" cy="3614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25000" lnSpcReduction="20000"/>
          </a:bodyPr>
          <a:lstStyle/>
          <a:p>
            <a:pPr marL="0" lvl="0" indent="101600" algn="l" rtl="0">
              <a:lnSpc>
                <a:spcPct val="110000"/>
              </a:lnSpc>
              <a:spcBef>
                <a:spcPts val="800"/>
              </a:spcBef>
              <a:spcAft>
                <a:spcPts val="0"/>
              </a:spcAft>
              <a:buNone/>
            </a:pPr>
            <a:r>
              <a:rPr lang="en" sz="4800" b="1">
                <a:solidFill>
                  <a:srgbClr val="042D4D"/>
                </a:solidFill>
                <a:highlight>
                  <a:srgbClr val="FFFFFF"/>
                </a:highlight>
                <a:latin typeface="Comic Sans MS"/>
                <a:ea typeface="Comic Sans MS"/>
                <a:cs typeface="Comic Sans MS"/>
                <a:sym typeface="Comic Sans MS"/>
              </a:rPr>
              <a:t>What You Need To Know</a:t>
            </a:r>
            <a:endParaRPr sz="4800">
              <a:solidFill>
                <a:srgbClr val="042D4D"/>
              </a:solidFill>
              <a:highlight>
                <a:srgbClr val="FFFFFF"/>
              </a:highlight>
              <a:latin typeface="Comic Sans MS"/>
              <a:ea typeface="Comic Sans MS"/>
              <a:cs typeface="Comic Sans MS"/>
              <a:sym typeface="Comic Sans MS"/>
            </a:endParaRPr>
          </a:p>
          <a:p>
            <a:pPr marL="457200" lvl="0" indent="-304800" algn="l" rtl="0">
              <a:spcBef>
                <a:spcPts val="800"/>
              </a:spcBef>
              <a:spcAft>
                <a:spcPts val="0"/>
              </a:spcAft>
              <a:buClr>
                <a:srgbClr val="042D4D"/>
              </a:buClr>
              <a:buSzPct val="100000"/>
              <a:buFont typeface="Comic Sans MS"/>
              <a:buChar char="●"/>
            </a:pPr>
            <a:r>
              <a:rPr lang="en" sz="4800">
                <a:solidFill>
                  <a:srgbClr val="042D4D"/>
                </a:solidFill>
                <a:highlight>
                  <a:srgbClr val="FFFFFF"/>
                </a:highlight>
                <a:latin typeface="Comic Sans MS"/>
                <a:ea typeface="Comic Sans MS"/>
                <a:cs typeface="Comic Sans MS"/>
                <a:sym typeface="Comic Sans MS"/>
              </a:rPr>
              <a:t>Last year, 1.2 million New Yorkers were hungry, and because of the pandemic, that number is approximately 2 million.</a:t>
            </a:r>
            <a:endParaRPr sz="4800">
              <a:solidFill>
                <a:srgbClr val="1A1A1A"/>
              </a:solidFill>
              <a:highlight>
                <a:srgbClr val="FFFFFF"/>
              </a:highlight>
              <a:latin typeface="Comic Sans MS"/>
              <a:ea typeface="Comic Sans MS"/>
              <a:cs typeface="Comic Sans MS"/>
              <a:sym typeface="Comic Sans MS"/>
            </a:endParaRPr>
          </a:p>
          <a:p>
            <a:pPr marL="457200" lvl="0" indent="-304800" algn="l" rtl="0">
              <a:spcBef>
                <a:spcPts val="1000"/>
              </a:spcBef>
              <a:spcAft>
                <a:spcPts val="0"/>
              </a:spcAft>
              <a:buClr>
                <a:srgbClr val="042D4D"/>
              </a:buClr>
              <a:buSzPct val="100000"/>
              <a:buFont typeface="Comic Sans MS"/>
              <a:buChar char="●"/>
            </a:pPr>
            <a:r>
              <a:rPr lang="en" sz="4800">
                <a:solidFill>
                  <a:srgbClr val="1A1A1A"/>
                </a:solidFill>
                <a:highlight>
                  <a:srgbClr val="FFFFFF"/>
                </a:highlight>
                <a:latin typeface="Comic Sans MS"/>
                <a:ea typeface="Comic Sans MS"/>
                <a:cs typeface="Comic Sans MS"/>
                <a:sym typeface="Comic Sans MS"/>
              </a:rPr>
              <a:t>Many more people are working through government and community efforts to help feed hungry New Yorkers.</a:t>
            </a:r>
            <a:endParaRPr sz="4800">
              <a:solidFill>
                <a:srgbClr val="042D4D"/>
              </a:solidFill>
              <a:highlight>
                <a:srgbClr val="FFFFFF"/>
              </a:highlight>
              <a:latin typeface="Comic Sans MS"/>
              <a:ea typeface="Comic Sans MS"/>
              <a:cs typeface="Comic Sans MS"/>
              <a:sym typeface="Comic Sans MS"/>
            </a:endParaRPr>
          </a:p>
          <a:p>
            <a:pPr marL="457200" lvl="0" indent="-304800" algn="l" rtl="0">
              <a:spcBef>
                <a:spcPts val="1000"/>
              </a:spcBef>
              <a:spcAft>
                <a:spcPts val="0"/>
              </a:spcAft>
              <a:buClr>
                <a:srgbClr val="042D4D"/>
              </a:buClr>
              <a:buSzPct val="100000"/>
              <a:buFont typeface="Comic Sans MS"/>
              <a:buChar char="●"/>
            </a:pPr>
            <a:r>
              <a:rPr lang="en" sz="4800">
                <a:solidFill>
                  <a:srgbClr val="1A1A1A"/>
                </a:solidFill>
                <a:highlight>
                  <a:srgbClr val="FFFFFF"/>
                </a:highlight>
                <a:latin typeface="Comic Sans MS"/>
                <a:ea typeface="Comic Sans MS"/>
                <a:cs typeface="Comic Sans MS"/>
                <a:sym typeface="Comic Sans MS"/>
              </a:rPr>
              <a:t>Rates of hunger and food insecurity have made consistent headline news.</a:t>
            </a:r>
            <a:endParaRPr sz="4800">
              <a:solidFill>
                <a:srgbClr val="042D4D"/>
              </a:solidFill>
              <a:highlight>
                <a:srgbClr val="FFFFFF"/>
              </a:highlight>
              <a:latin typeface="Comic Sans MS"/>
              <a:ea typeface="Comic Sans MS"/>
              <a:cs typeface="Comic Sans MS"/>
              <a:sym typeface="Comic Sans MS"/>
            </a:endParaRPr>
          </a:p>
          <a:p>
            <a:pPr marL="457200" lvl="0" indent="-304800" algn="l" rtl="0">
              <a:spcBef>
                <a:spcPts val="1000"/>
              </a:spcBef>
              <a:spcAft>
                <a:spcPts val="0"/>
              </a:spcAft>
              <a:buClr>
                <a:srgbClr val="042D4D"/>
              </a:buClr>
              <a:buSzPct val="100000"/>
              <a:buFont typeface="Comic Sans MS"/>
              <a:buChar char="●"/>
            </a:pPr>
            <a:r>
              <a:rPr lang="en" sz="4800">
                <a:solidFill>
                  <a:srgbClr val="000000"/>
                </a:solidFill>
                <a:highlight>
                  <a:srgbClr val="FFFFFF"/>
                </a:highlight>
                <a:latin typeface="Comic Sans MS"/>
                <a:ea typeface="Comic Sans MS"/>
                <a:cs typeface="Comic Sans MS"/>
                <a:sym typeface="Comic Sans MS"/>
              </a:rPr>
              <a:t>Food insecurity during the pandemic has affected certain racial/ethnic communities  more than others.</a:t>
            </a:r>
            <a:endParaRPr sz="4800">
              <a:solidFill>
                <a:srgbClr val="000000"/>
              </a:solidFill>
              <a:highlight>
                <a:srgbClr val="FFFFFF"/>
              </a:highlight>
              <a:latin typeface="Comic Sans MS"/>
              <a:ea typeface="Comic Sans MS"/>
              <a:cs typeface="Comic Sans MS"/>
              <a:sym typeface="Comic Sans MS"/>
            </a:endParaRPr>
          </a:p>
          <a:p>
            <a:pPr marL="0" lvl="0" indent="0" algn="l" rtl="0">
              <a:spcBef>
                <a:spcPts val="800"/>
              </a:spcBef>
              <a:spcAft>
                <a:spcPts val="0"/>
              </a:spcAft>
              <a:buNone/>
            </a:pPr>
            <a:r>
              <a:rPr lang="en" sz="2400">
                <a:solidFill>
                  <a:srgbClr val="B7B7B7"/>
                </a:solidFill>
                <a:highlight>
                  <a:srgbClr val="FFFFFF"/>
                </a:highlight>
                <a:latin typeface="Comic Sans MS"/>
                <a:ea typeface="Comic Sans MS"/>
                <a:cs typeface="Comic Sans MS"/>
                <a:sym typeface="Comic Sans MS"/>
              </a:rPr>
              <a:t>Sources: </a:t>
            </a:r>
            <a:r>
              <a:rPr lang="en" sz="2400">
                <a:solidFill>
                  <a:srgbClr val="B7B7B7"/>
                </a:solidFill>
                <a:latin typeface="Comic Sans MS"/>
                <a:ea typeface="Comic Sans MS"/>
                <a:cs typeface="Comic Sans MS"/>
                <a:sym typeface="Comic Sans MS"/>
              </a:rPr>
              <a:t> -https://www.cunyurbanfoodpolicy.org/news/2020/12/21/food-security-in-new-york-city-in-the-time-of-covid-19-reports-from-the-cuny-sph-covid-19-survey</a:t>
            </a:r>
            <a:endParaRPr sz="2400">
              <a:solidFill>
                <a:srgbClr val="B7B7B7"/>
              </a:solidFill>
              <a:latin typeface="Comic Sans MS"/>
              <a:ea typeface="Comic Sans MS"/>
              <a:cs typeface="Comic Sans MS"/>
              <a:sym typeface="Comic Sans MS"/>
            </a:endParaRPr>
          </a:p>
          <a:p>
            <a:pPr marL="0" lvl="0" indent="0" algn="l" rtl="0">
              <a:spcBef>
                <a:spcPts val="800"/>
              </a:spcBef>
              <a:spcAft>
                <a:spcPts val="0"/>
              </a:spcAft>
              <a:buNone/>
            </a:pPr>
            <a:r>
              <a:rPr lang="en" sz="2400">
                <a:solidFill>
                  <a:srgbClr val="B7B7B7"/>
                </a:solidFill>
                <a:latin typeface="Comic Sans MS"/>
                <a:ea typeface="Comic Sans MS"/>
                <a:cs typeface="Comic Sans MS"/>
                <a:sym typeface="Comic Sans MS"/>
              </a:rPr>
              <a:t>-https://www.nationalgeographic.com/history/article/queens-one-first-covid-19-epicenters-faces-new-crisis-hunger</a:t>
            </a:r>
            <a:endParaRPr sz="2400">
              <a:solidFill>
                <a:srgbClr val="B7B7B7"/>
              </a:solidFill>
              <a:latin typeface="Comic Sans MS"/>
              <a:ea typeface="Comic Sans MS"/>
              <a:cs typeface="Comic Sans MS"/>
              <a:sym typeface="Comic Sans MS"/>
            </a:endParaRPr>
          </a:p>
          <a:p>
            <a:pPr marL="0" lvl="0" indent="0" algn="l" rtl="0">
              <a:spcBef>
                <a:spcPts val="800"/>
              </a:spcBef>
              <a:spcAft>
                <a:spcPts val="0"/>
              </a:spcAft>
              <a:buNone/>
            </a:pPr>
            <a:r>
              <a:rPr lang="en" sz="2400">
                <a:solidFill>
                  <a:srgbClr val="B7B7B7"/>
                </a:solidFill>
                <a:latin typeface="Comic Sans MS"/>
                <a:ea typeface="Comic Sans MS"/>
                <a:cs typeface="Comic Sans MS"/>
                <a:sym typeface="Comic Sans MS"/>
              </a:rPr>
              <a:t>-https://wp.nyu.edu/foodandcovid19/links-and-resources/food-insecurity/</a:t>
            </a:r>
            <a:endParaRPr sz="2400">
              <a:solidFill>
                <a:srgbClr val="B7B7B7"/>
              </a:solidFill>
              <a:latin typeface="Comic Sans MS"/>
              <a:ea typeface="Comic Sans MS"/>
              <a:cs typeface="Comic Sans MS"/>
              <a:sym typeface="Comic Sans MS"/>
            </a:endParaRPr>
          </a:p>
          <a:p>
            <a:pPr marL="0" lvl="0" indent="0" algn="l" rtl="0">
              <a:spcBef>
                <a:spcPts val="1600"/>
              </a:spcBef>
              <a:spcAft>
                <a:spcPts val="0"/>
              </a:spcAft>
              <a:buNone/>
            </a:pPr>
            <a:endParaRPr sz="6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sz="600">
              <a:solidFill>
                <a:srgbClr val="000000"/>
              </a:solidFill>
              <a:highlight>
                <a:srgbClr val="FFFFFF"/>
              </a:highlight>
              <a:latin typeface="Comic Sans MS"/>
              <a:ea typeface="Comic Sans MS"/>
              <a:cs typeface="Comic Sans MS"/>
              <a:sym typeface="Comic Sans MS"/>
            </a:endParaRPr>
          </a:p>
        </p:txBody>
      </p:sp>
      <p:pic>
        <p:nvPicPr>
          <p:cNvPr id="81" name="Google Shape;81;p16" descr="The loss of jobs and income is showing up in the economy in so many ways.&#10;&#10;A line at a Queens food pantry stretched for 8 blocks on Wednesday.&#10;&#10;At one of the hardest-hit communities in Corona, a food pantry at Elmcor, located on Northern Boulevard opens at noon on Wednesdays and goes until 4 p.m., or until they run out of food. Last week, they served at least 540 families.&#10;&#10;More details: https://7ny.tv/2WzzfFV&#10;&#10;Check out more Eyewitness News - http://7ny.tv/2suJHTd&#10;&#10;NEW HERE? – &#10;&#10;Hi! We’re abc7NY, also known as Channel 7 on TV, home to Eyewitness News, New York’s Number 1 news.   We hope you love us on YouTube as much as you do on television!&#10;&#10;OUR SOCIAL MEDIA –&#10;&#10;FACEBOOK: https://www.facebook.com/ABC7NY/&#10;TWITTER: https://twitter.com/abc7ny&#10;INSTAGRAM: https://www.instagram.com/abc7ny/&#10;&#10;&#10;NEW TIPS:&#10;&#10;Online: https://7ny.tv/36UsL9a&#10;Phone: 917-260-7700&#10;Email: abc7ny@abc.com&#10;&#10;#nyc #queens #coronavirus" title="Line at Queens food pantry stretches for 8 blocks">
            <a:hlinkClick r:id="rId3"/>
          </p:cNvPr>
          <p:cNvPicPr preferRelativeResize="0"/>
          <p:nvPr/>
        </p:nvPicPr>
        <p:blipFill>
          <a:blip r:embed="rId4">
            <a:alphaModFix/>
          </a:blip>
          <a:stretch>
            <a:fillRect/>
          </a:stretch>
        </p:blipFill>
        <p:spPr>
          <a:xfrm>
            <a:off x="4311600" y="1228675"/>
            <a:ext cx="4643275" cy="3523825"/>
          </a:xfrm>
          <a:prstGeom prst="rect">
            <a:avLst/>
          </a:prstGeom>
          <a:noFill/>
          <a:ln>
            <a:noFill/>
          </a:ln>
        </p:spPr>
      </p:pic>
      <p:sp>
        <p:nvSpPr>
          <p:cNvPr id="82" name="Google Shape;82;p16"/>
          <p:cNvSpPr txBox="1">
            <a:spLocks noGrp="1"/>
          </p:cNvSpPr>
          <p:nvPr>
            <p:ph type="body" idx="2"/>
          </p:nvPr>
        </p:nvSpPr>
        <p:spPr>
          <a:xfrm>
            <a:off x="4337250" y="1188700"/>
            <a:ext cx="4721100" cy="439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952">
                <a:solidFill>
                  <a:srgbClr val="FFFFFF"/>
                </a:solidFill>
                <a:latin typeface="Calibri"/>
                <a:ea typeface="Calibri"/>
                <a:cs typeface="Calibri"/>
                <a:sym typeface="Calibri"/>
              </a:rPr>
              <a:t>May 6,2020-ABC7News reported on a food pantry line in Queens that stretched for 8 blocks.</a:t>
            </a:r>
            <a:endParaRPr sz="952">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look at the data</a:t>
            </a:r>
            <a:endParaRPr/>
          </a:p>
        </p:txBody>
      </p:sp>
      <p:sp>
        <p:nvSpPr>
          <p:cNvPr id="88" name="Google Shape;88;p17"/>
          <p:cNvSpPr txBox="1">
            <a:spLocks noGrp="1"/>
          </p:cNvSpPr>
          <p:nvPr>
            <p:ph type="body" idx="1"/>
          </p:nvPr>
        </p:nvSpPr>
        <p:spPr>
          <a:xfrm>
            <a:off x="311700" y="1682600"/>
            <a:ext cx="3999900" cy="2886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9" name="Google Shape;89;p17"/>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90" name="Google Shape;90;p17"/>
          <p:cNvPicPr preferRelativeResize="0"/>
          <p:nvPr/>
        </p:nvPicPr>
        <p:blipFill>
          <a:blip r:embed="rId3">
            <a:alphaModFix/>
          </a:blip>
          <a:stretch>
            <a:fillRect/>
          </a:stretch>
        </p:blipFill>
        <p:spPr>
          <a:xfrm>
            <a:off x="311700" y="1682600"/>
            <a:ext cx="3999900" cy="2886275"/>
          </a:xfrm>
          <a:prstGeom prst="rect">
            <a:avLst/>
          </a:prstGeom>
          <a:noFill/>
          <a:ln w="9525" cap="flat" cmpd="sng">
            <a:solidFill>
              <a:schemeClr val="dk2"/>
            </a:solidFill>
            <a:prstDash val="solid"/>
            <a:round/>
            <a:headEnd type="none" w="sm" len="sm"/>
            <a:tailEnd type="none" w="sm" len="sm"/>
          </a:ln>
        </p:spPr>
      </p:pic>
      <p:pic>
        <p:nvPicPr>
          <p:cNvPr id="91" name="Google Shape;91;p17"/>
          <p:cNvPicPr preferRelativeResize="0"/>
          <p:nvPr/>
        </p:nvPicPr>
        <p:blipFill>
          <a:blip r:embed="rId4">
            <a:alphaModFix/>
          </a:blip>
          <a:stretch>
            <a:fillRect/>
          </a:stretch>
        </p:blipFill>
        <p:spPr>
          <a:xfrm>
            <a:off x="4846300" y="1716975"/>
            <a:ext cx="3999900" cy="2886275"/>
          </a:xfrm>
          <a:prstGeom prst="rect">
            <a:avLst/>
          </a:prstGeom>
          <a:noFill/>
          <a:ln w="9525" cap="flat" cmpd="sng">
            <a:solidFill>
              <a:schemeClr val="dk2"/>
            </a:solidFill>
            <a:prstDash val="solid"/>
            <a:round/>
            <a:headEnd type="none" w="sm" len="sm"/>
            <a:tailEnd type="none" w="sm" len="sm"/>
          </a:ln>
        </p:spPr>
      </p:pic>
      <p:sp>
        <p:nvSpPr>
          <p:cNvPr id="92" name="Google Shape;92;p17"/>
          <p:cNvSpPr txBox="1"/>
          <p:nvPr/>
        </p:nvSpPr>
        <p:spPr>
          <a:xfrm>
            <a:off x="311700" y="1007800"/>
            <a:ext cx="845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What do you notice about many New Yorkers’ need for food assistance programs from April to November 2020?</a:t>
            </a:r>
            <a:endParaRPr>
              <a:latin typeface="Comic Sans MS"/>
              <a:ea typeface="Comic Sans MS"/>
              <a:cs typeface="Comic Sans MS"/>
              <a:sym typeface="Comic Sans MS"/>
            </a:endParaRPr>
          </a:p>
        </p:txBody>
      </p:sp>
      <p:sp>
        <p:nvSpPr>
          <p:cNvPr id="93" name="Google Shape;93;p17"/>
          <p:cNvSpPr txBox="1"/>
          <p:nvPr/>
        </p:nvSpPr>
        <p:spPr>
          <a:xfrm>
            <a:off x="311700" y="4603250"/>
            <a:ext cx="8520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omic Sans MS"/>
                <a:ea typeface="Comic Sans MS"/>
                <a:cs typeface="Comic Sans MS"/>
                <a:sym typeface="Comic Sans MS"/>
              </a:rPr>
              <a:t>Source: https://www.cunyurbanfoodpolicy.org/news/2020/12/21/food-security-in-new-york-city-in-the-time-of-covid-19-reports-from-the-cuny-sph-covid-19-survey</a:t>
            </a:r>
            <a:endParaRPr sz="6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look at the data, Continued</a:t>
            </a:r>
            <a:endParaRPr/>
          </a:p>
        </p:txBody>
      </p:sp>
      <p:sp>
        <p:nvSpPr>
          <p:cNvPr id="99" name="Google Shape;99;p18"/>
          <p:cNvSpPr txBox="1">
            <a:spLocks noGrp="1"/>
          </p:cNvSpPr>
          <p:nvPr>
            <p:ph type="body" idx="1"/>
          </p:nvPr>
        </p:nvSpPr>
        <p:spPr>
          <a:xfrm>
            <a:off x="311700" y="953700"/>
            <a:ext cx="8520600" cy="3701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sz="1500"/>
              <a:t>Which racial groups seem most affected of running out of money to buy food during the pandemic?</a:t>
            </a:r>
            <a:endParaRPr sz="1500"/>
          </a:p>
        </p:txBody>
      </p:sp>
      <p:sp>
        <p:nvSpPr>
          <p:cNvPr id="100" name="Google Shape;100;p18"/>
          <p:cNvSpPr txBox="1">
            <a:spLocks noGrp="1"/>
          </p:cNvSpPr>
          <p:nvPr>
            <p:ph type="body" idx="4294967295"/>
          </p:nvPr>
        </p:nvSpPr>
        <p:spPr>
          <a:xfrm>
            <a:off x="2621800" y="1339400"/>
            <a:ext cx="3999900" cy="30915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2020</a:t>
            </a:r>
            <a:endParaRPr/>
          </a:p>
        </p:txBody>
      </p:sp>
      <p:pic>
        <p:nvPicPr>
          <p:cNvPr id="101" name="Google Shape;101;p18"/>
          <p:cNvPicPr preferRelativeResize="0"/>
          <p:nvPr/>
        </p:nvPicPr>
        <p:blipFill>
          <a:blip r:embed="rId3">
            <a:alphaModFix/>
          </a:blip>
          <a:stretch>
            <a:fillRect/>
          </a:stretch>
        </p:blipFill>
        <p:spPr>
          <a:xfrm>
            <a:off x="1894575" y="1714500"/>
            <a:ext cx="5454351" cy="2871800"/>
          </a:xfrm>
          <a:prstGeom prst="rect">
            <a:avLst/>
          </a:prstGeom>
          <a:noFill/>
          <a:ln w="9525" cap="flat" cmpd="sng">
            <a:solidFill>
              <a:schemeClr val="dk2"/>
            </a:solidFill>
            <a:prstDash val="solid"/>
            <a:round/>
            <a:headEnd type="none" w="sm" len="sm"/>
            <a:tailEnd type="none" w="sm" len="sm"/>
          </a:ln>
        </p:spPr>
      </p:pic>
      <p:sp>
        <p:nvSpPr>
          <p:cNvPr id="102" name="Google Shape;102;p18"/>
          <p:cNvSpPr txBox="1"/>
          <p:nvPr/>
        </p:nvSpPr>
        <p:spPr>
          <a:xfrm>
            <a:off x="488450" y="4655050"/>
            <a:ext cx="7918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Comic Sans MS"/>
                <a:ea typeface="Comic Sans MS"/>
                <a:cs typeface="Comic Sans MS"/>
                <a:sym typeface="Comic Sans MS"/>
              </a:rPr>
              <a:t>Source: https://www.cunyurbanfoodpolicy.org/news/2020/12/21/food-security-in-new-york-city-in-the-time-of-covid-19-reports-from-the-cuny-sph-covid-19-survey</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Identify the Causes</a:t>
            </a:r>
            <a:endParaRPr/>
          </a:p>
        </p:txBody>
      </p:sp>
      <p:sp>
        <p:nvSpPr>
          <p:cNvPr id="108" name="Google Shape;108;p19"/>
          <p:cNvSpPr txBox="1">
            <a:spLocks noGrp="1"/>
          </p:cNvSpPr>
          <p:nvPr>
            <p:ph type="body" idx="1"/>
          </p:nvPr>
        </p:nvSpPr>
        <p:spPr>
          <a:xfrm>
            <a:off x="274700" y="1093850"/>
            <a:ext cx="8520600" cy="3813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25000" lnSpcReduction="20000"/>
          </a:bodyPr>
          <a:lstStyle/>
          <a:p>
            <a:pPr marL="457200" lvl="0" indent="0" algn="l" rtl="0">
              <a:spcBef>
                <a:spcPts val="800"/>
              </a:spcBef>
              <a:spcAft>
                <a:spcPts val="0"/>
              </a:spcAft>
              <a:buNone/>
            </a:pPr>
            <a:endParaRPr sz="3500">
              <a:solidFill>
                <a:srgbClr val="333333"/>
              </a:solidFill>
              <a:highlight>
                <a:schemeClr val="lt1"/>
              </a:highlight>
              <a:latin typeface="Comic Sans MS"/>
              <a:ea typeface="Comic Sans MS"/>
              <a:cs typeface="Comic Sans MS"/>
              <a:sym typeface="Comic Sans MS"/>
            </a:endParaRPr>
          </a:p>
          <a:p>
            <a:pPr marL="457200" lvl="0" indent="-330200" algn="l" rtl="0">
              <a:spcBef>
                <a:spcPts val="1000"/>
              </a:spcBef>
              <a:spcAft>
                <a:spcPts val="0"/>
              </a:spcAft>
              <a:buClr>
                <a:srgbClr val="000000"/>
              </a:buClr>
              <a:buSzPct val="100000"/>
              <a:buFont typeface="Comic Sans MS"/>
              <a:buAutoNum type="arabicPeriod"/>
            </a:pPr>
            <a:r>
              <a:rPr lang="en" sz="6400" b="1">
                <a:solidFill>
                  <a:srgbClr val="980000"/>
                </a:solidFill>
                <a:highlight>
                  <a:schemeClr val="lt1"/>
                </a:highlight>
                <a:latin typeface="Comic Sans MS"/>
                <a:ea typeface="Comic Sans MS"/>
                <a:cs typeface="Comic Sans MS"/>
                <a:sym typeface="Comic Sans MS"/>
              </a:rPr>
              <a:t>High unemployment</a:t>
            </a:r>
            <a:r>
              <a:rPr lang="en" sz="6400">
                <a:solidFill>
                  <a:srgbClr val="333333"/>
                </a:solidFill>
                <a:highlight>
                  <a:schemeClr val="lt1"/>
                </a:highlight>
                <a:latin typeface="Comic Sans MS"/>
                <a:ea typeface="Comic Sans MS"/>
                <a:cs typeface="Comic Sans MS"/>
                <a:sym typeface="Comic Sans MS"/>
              </a:rPr>
              <a:t> affects the rise of food insecurity.</a:t>
            </a:r>
            <a:endParaRPr sz="6400">
              <a:solidFill>
                <a:srgbClr val="333333"/>
              </a:solidFill>
              <a:highlight>
                <a:schemeClr val="lt1"/>
              </a:highlight>
              <a:latin typeface="Comic Sans MS"/>
              <a:ea typeface="Comic Sans MS"/>
              <a:cs typeface="Comic Sans MS"/>
              <a:sym typeface="Comic Sans MS"/>
            </a:endParaRPr>
          </a:p>
          <a:p>
            <a:pPr marL="457200" lvl="0" indent="0" algn="l" rtl="0">
              <a:spcBef>
                <a:spcPts val="1000"/>
              </a:spcBef>
              <a:spcAft>
                <a:spcPts val="0"/>
              </a:spcAft>
              <a:buNone/>
            </a:pPr>
            <a:r>
              <a:rPr lang="en" sz="6400">
                <a:solidFill>
                  <a:srgbClr val="333333"/>
                </a:solidFill>
                <a:highlight>
                  <a:schemeClr val="lt1"/>
                </a:highlight>
                <a:latin typeface="Comic Sans MS"/>
                <a:ea typeface="Comic Sans MS"/>
                <a:cs typeface="Comic Sans MS"/>
                <a:sym typeface="Comic Sans MS"/>
              </a:rPr>
              <a:t>-Queens’ official unemployment rate in October 2020 was 13.1 percent, </a:t>
            </a:r>
            <a:r>
              <a:rPr lang="en" sz="6400" u="sng">
                <a:solidFill>
                  <a:srgbClr val="4A86E8"/>
                </a:solidFill>
                <a:highlight>
                  <a:schemeClr val="lt1"/>
                </a:highlight>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according to the New York State Department of Labor</a:t>
            </a:r>
            <a:r>
              <a:rPr lang="en" sz="6400">
                <a:solidFill>
                  <a:srgbClr val="4A86E8"/>
                </a:solidFill>
                <a:highlight>
                  <a:schemeClr val="lt1"/>
                </a:highlight>
                <a:latin typeface="Comic Sans MS"/>
                <a:ea typeface="Comic Sans MS"/>
                <a:cs typeface="Comic Sans MS"/>
                <a:sym typeface="Comic Sans MS"/>
              </a:rPr>
              <a:t>.</a:t>
            </a:r>
            <a:r>
              <a:rPr lang="en" sz="6400">
                <a:solidFill>
                  <a:srgbClr val="333333"/>
                </a:solidFill>
                <a:highlight>
                  <a:schemeClr val="lt1"/>
                </a:highlight>
                <a:latin typeface="Comic Sans MS"/>
                <a:ea typeface="Comic Sans MS"/>
                <a:cs typeface="Comic Sans MS"/>
                <a:sym typeface="Comic Sans MS"/>
              </a:rPr>
              <a:t> National Geographic reported, “...the real [unemployment] number was likely higher given the large number of undocumented immigrants working informal...jobs not reflected in state data.”</a:t>
            </a:r>
            <a:endParaRPr sz="6400">
              <a:solidFill>
                <a:srgbClr val="333333"/>
              </a:solidFill>
              <a:highlight>
                <a:schemeClr val="lt1"/>
              </a:highlight>
              <a:latin typeface="Comic Sans MS"/>
              <a:ea typeface="Comic Sans MS"/>
              <a:cs typeface="Comic Sans MS"/>
              <a:sym typeface="Comic Sans MS"/>
            </a:endParaRPr>
          </a:p>
          <a:p>
            <a:pPr marL="457200" lvl="0" indent="-330200" algn="l" rtl="0">
              <a:spcBef>
                <a:spcPts val="1000"/>
              </a:spcBef>
              <a:spcAft>
                <a:spcPts val="0"/>
              </a:spcAft>
              <a:buClr>
                <a:srgbClr val="000000"/>
              </a:buClr>
              <a:buSzPct val="100000"/>
              <a:buFont typeface="Comic Sans MS"/>
              <a:buAutoNum type="arabicPeriod"/>
            </a:pPr>
            <a:r>
              <a:rPr lang="en" sz="6400" b="1">
                <a:solidFill>
                  <a:srgbClr val="990000"/>
                </a:solidFill>
                <a:highlight>
                  <a:schemeClr val="lt1"/>
                </a:highlight>
                <a:latin typeface="Comic Sans MS"/>
                <a:ea typeface="Comic Sans MS"/>
                <a:cs typeface="Comic Sans MS"/>
                <a:sym typeface="Comic Sans MS"/>
              </a:rPr>
              <a:t>COVID-19</a:t>
            </a:r>
            <a:endParaRPr sz="6400" b="1">
              <a:solidFill>
                <a:srgbClr val="990000"/>
              </a:solidFill>
              <a:highlight>
                <a:srgbClr val="FFFFFF"/>
              </a:highlight>
              <a:latin typeface="Comic Sans MS"/>
              <a:ea typeface="Comic Sans MS"/>
              <a:cs typeface="Comic Sans MS"/>
              <a:sym typeface="Comic Sans MS"/>
            </a:endParaRPr>
          </a:p>
          <a:p>
            <a:pPr marL="457200" lvl="0" indent="0" algn="l" rtl="0">
              <a:spcBef>
                <a:spcPts val="1000"/>
              </a:spcBef>
              <a:spcAft>
                <a:spcPts val="0"/>
              </a:spcAft>
              <a:buNone/>
            </a:pPr>
            <a:r>
              <a:rPr lang="en" sz="6400">
                <a:solidFill>
                  <a:srgbClr val="333333"/>
                </a:solidFill>
                <a:highlight>
                  <a:srgbClr val="FFFFFF"/>
                </a:highlight>
                <a:latin typeface="Comic Sans MS"/>
                <a:ea typeface="Comic Sans MS"/>
                <a:cs typeface="Comic Sans MS"/>
                <a:sym typeface="Comic Sans MS"/>
              </a:rPr>
              <a:t>-During the summer, numerous social-services organizations across New York City </a:t>
            </a:r>
            <a:r>
              <a:rPr lang="en" sz="6400" u="sng">
                <a:solidFill>
                  <a:srgbClr val="000000"/>
                </a:solidFill>
                <a:highlight>
                  <a:srgbClr val="FFFFFF"/>
                </a:highlight>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reported at least 75 percent</a:t>
            </a:r>
            <a:r>
              <a:rPr lang="en" sz="6400">
                <a:solidFill>
                  <a:srgbClr val="333333"/>
                </a:solidFill>
                <a:highlight>
                  <a:srgbClr val="FFFFFF"/>
                </a:highlight>
                <a:latin typeface="Comic Sans MS"/>
                <a:ea typeface="Comic Sans MS"/>
                <a:cs typeface="Comic Sans MS"/>
                <a:sym typeface="Comic Sans MS"/>
              </a:rPr>
              <a:t> of their immigrant clients had lost jobs because of the pandemic.” </a:t>
            </a:r>
            <a:endParaRPr sz="6400">
              <a:solidFill>
                <a:srgbClr val="333333"/>
              </a:solidFill>
              <a:highlight>
                <a:srgbClr val="FFFFFF"/>
              </a:highlight>
              <a:latin typeface="Comic Sans MS"/>
              <a:ea typeface="Comic Sans MS"/>
              <a:cs typeface="Comic Sans MS"/>
              <a:sym typeface="Comic Sans MS"/>
            </a:endParaRPr>
          </a:p>
          <a:p>
            <a:pPr marL="457200" lvl="0" indent="-330200" algn="l" rtl="0">
              <a:spcBef>
                <a:spcPts val="1000"/>
              </a:spcBef>
              <a:spcAft>
                <a:spcPts val="0"/>
              </a:spcAft>
              <a:buClr>
                <a:srgbClr val="000000"/>
              </a:buClr>
              <a:buSzPct val="100000"/>
              <a:buFont typeface="Comic Sans MS"/>
              <a:buAutoNum type="arabicPeriod"/>
            </a:pPr>
            <a:r>
              <a:rPr lang="en" sz="6400">
                <a:solidFill>
                  <a:srgbClr val="042D4D"/>
                </a:solidFill>
                <a:highlight>
                  <a:schemeClr val="lt1"/>
                </a:highlight>
                <a:latin typeface="Comic Sans MS"/>
                <a:ea typeface="Comic Sans MS"/>
                <a:cs typeface="Comic Sans MS"/>
                <a:sym typeface="Comic Sans MS"/>
              </a:rPr>
              <a:t>A study by food centers at Hunter College, CUNY and Teachers College found that </a:t>
            </a:r>
            <a:r>
              <a:rPr lang="en" sz="6400" b="1">
                <a:solidFill>
                  <a:srgbClr val="990000"/>
                </a:solidFill>
                <a:highlight>
                  <a:schemeClr val="lt1"/>
                </a:highlight>
                <a:latin typeface="Comic Sans MS"/>
                <a:ea typeface="Comic Sans MS"/>
                <a:cs typeface="Comic Sans MS"/>
                <a:sym typeface="Comic Sans MS"/>
              </a:rPr>
              <a:t>New York City was ill-prepared for a food crisis of this length.</a:t>
            </a:r>
            <a:endParaRPr sz="6400" b="1">
              <a:solidFill>
                <a:srgbClr val="990000"/>
              </a:solidFill>
              <a:highlight>
                <a:srgbClr val="FFFFFF"/>
              </a:highlight>
              <a:latin typeface="Comic Sans MS"/>
              <a:ea typeface="Comic Sans MS"/>
              <a:cs typeface="Comic Sans MS"/>
              <a:sym typeface="Comic Sans MS"/>
            </a:endParaRPr>
          </a:p>
          <a:p>
            <a:pPr marL="457200" lvl="0" indent="0" algn="l" rtl="0">
              <a:spcBef>
                <a:spcPts val="1000"/>
              </a:spcBef>
              <a:spcAft>
                <a:spcPts val="0"/>
              </a:spcAft>
              <a:buNone/>
            </a:pPr>
            <a:endParaRPr sz="1450">
              <a:solidFill>
                <a:srgbClr val="333333"/>
              </a:solidFill>
              <a:highlight>
                <a:schemeClr val="lt1"/>
              </a:highlight>
              <a:latin typeface="Georgia"/>
              <a:ea typeface="Georgia"/>
              <a:cs typeface="Georgia"/>
              <a:sym typeface="Georgia"/>
            </a:endParaRPr>
          </a:p>
          <a:p>
            <a:pPr marL="457200" lvl="0" indent="0" algn="l" rtl="0">
              <a:spcBef>
                <a:spcPts val="1600"/>
              </a:spcBef>
              <a:spcAft>
                <a:spcPts val="0"/>
              </a:spcAft>
              <a:buNone/>
            </a:pPr>
            <a:endParaRPr sz="1450">
              <a:solidFill>
                <a:srgbClr val="333333"/>
              </a:solidFill>
              <a:highlight>
                <a:schemeClr val="lt1"/>
              </a:highlight>
              <a:latin typeface="Georgia"/>
              <a:ea typeface="Georgia"/>
              <a:cs typeface="Georgia"/>
              <a:sym typeface="Georgia"/>
            </a:endParaRPr>
          </a:p>
          <a:p>
            <a:pPr marL="0" lvl="0" indent="0" algn="l" rtl="0">
              <a:spcBef>
                <a:spcPts val="1600"/>
              </a:spcBef>
              <a:spcAft>
                <a:spcPts val="0"/>
              </a:spcAft>
              <a:buNone/>
            </a:pPr>
            <a:r>
              <a:rPr lang="en">
                <a:solidFill>
                  <a:srgbClr val="B7B7B7"/>
                </a:solidFill>
                <a:latin typeface="Arial"/>
                <a:ea typeface="Arial"/>
                <a:cs typeface="Arial"/>
                <a:sym typeface="Arial"/>
              </a:rPr>
              <a:t>Source: https://www.nationalgeographic.com/history/article/queens-one-first-covid-19-epicenters-faces-new-crisis-hunger</a:t>
            </a:r>
            <a:endParaRPr>
              <a:solidFill>
                <a:srgbClr val="B7B7B7"/>
              </a:solidFill>
              <a:latin typeface="Arial"/>
              <a:ea typeface="Arial"/>
              <a:cs typeface="Arial"/>
              <a:sym typeface="Arial"/>
            </a:endParaRPr>
          </a:p>
          <a:p>
            <a:pPr marL="0" lvl="0" indent="0" algn="l" rtl="0">
              <a:spcBef>
                <a:spcPts val="1200"/>
              </a:spcBef>
              <a:spcAft>
                <a:spcPts val="1600"/>
              </a:spcAft>
              <a:buNone/>
            </a:pPr>
            <a:endParaRPr sz="1450">
              <a:solidFill>
                <a:srgbClr val="333333"/>
              </a:solidFill>
              <a:highlight>
                <a:schemeClr val="lt1"/>
              </a:highlight>
              <a:latin typeface="Georgia"/>
              <a:ea typeface="Georgia"/>
              <a:cs typeface="Georgia"/>
              <a:sym typeface="Georgia"/>
            </a:endParaRPr>
          </a:p>
        </p:txBody>
      </p:sp>
      <p:pic>
        <p:nvPicPr>
          <p:cNvPr id="109" name="Google Shape;109;p19"/>
          <p:cNvPicPr preferRelativeResize="0"/>
          <p:nvPr/>
        </p:nvPicPr>
        <p:blipFill>
          <a:blip r:embed="rId5">
            <a:alphaModFix/>
          </a:blip>
          <a:stretch>
            <a:fillRect/>
          </a:stretch>
        </p:blipFill>
        <p:spPr>
          <a:xfrm>
            <a:off x="6257925" y="75000"/>
            <a:ext cx="2832499" cy="137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1401125" y="0"/>
            <a:ext cx="64749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Evaluate Existing Policy solutions</a:t>
            </a:r>
            <a:endParaRPr/>
          </a:p>
        </p:txBody>
      </p:sp>
      <p:pic>
        <p:nvPicPr>
          <p:cNvPr id="115" name="Google Shape;115;p20"/>
          <p:cNvPicPr preferRelativeResize="0"/>
          <p:nvPr/>
        </p:nvPicPr>
        <p:blipFill>
          <a:blip r:embed="rId3">
            <a:alphaModFix/>
          </a:blip>
          <a:stretch>
            <a:fillRect/>
          </a:stretch>
        </p:blipFill>
        <p:spPr>
          <a:xfrm>
            <a:off x="7800975" y="0"/>
            <a:ext cx="1343025" cy="1564475"/>
          </a:xfrm>
          <a:prstGeom prst="rect">
            <a:avLst/>
          </a:prstGeom>
          <a:noFill/>
          <a:ln>
            <a:noFill/>
          </a:ln>
        </p:spPr>
      </p:pic>
      <p:pic>
        <p:nvPicPr>
          <p:cNvPr id="116" name="Google Shape;116;p20"/>
          <p:cNvPicPr preferRelativeResize="0"/>
          <p:nvPr/>
        </p:nvPicPr>
        <p:blipFill>
          <a:blip r:embed="rId4">
            <a:alphaModFix/>
          </a:blip>
          <a:stretch>
            <a:fillRect/>
          </a:stretch>
        </p:blipFill>
        <p:spPr>
          <a:xfrm>
            <a:off x="0" y="0"/>
            <a:ext cx="1431250" cy="1564475"/>
          </a:xfrm>
          <a:prstGeom prst="rect">
            <a:avLst/>
          </a:prstGeom>
          <a:noFill/>
          <a:ln>
            <a:noFill/>
          </a:ln>
        </p:spPr>
      </p:pic>
      <p:sp>
        <p:nvSpPr>
          <p:cNvPr id="117" name="Google Shape;117;p20"/>
          <p:cNvSpPr txBox="1"/>
          <p:nvPr/>
        </p:nvSpPr>
        <p:spPr>
          <a:xfrm>
            <a:off x="1401125" y="801000"/>
            <a:ext cx="6474900" cy="86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1000"/>
              </a:spcAft>
              <a:buNone/>
            </a:pPr>
            <a:r>
              <a:rPr lang="en" sz="2063" b="1">
                <a:solidFill>
                  <a:srgbClr val="1A1A1A"/>
                </a:solidFill>
                <a:highlight>
                  <a:schemeClr val="lt1"/>
                </a:highlight>
                <a:latin typeface="Architects Daughter"/>
                <a:ea typeface="Architects Daughter"/>
                <a:cs typeface="Architects Daughter"/>
                <a:sym typeface="Architects Daughter"/>
              </a:rPr>
              <a:t>How are New York State and New York City government programs helping with food insecurity?</a:t>
            </a:r>
            <a:endParaRPr sz="1100"/>
          </a:p>
        </p:txBody>
      </p:sp>
      <p:sp>
        <p:nvSpPr>
          <p:cNvPr id="118" name="Google Shape;118;p20"/>
          <p:cNvSpPr/>
          <p:nvPr/>
        </p:nvSpPr>
        <p:spPr>
          <a:xfrm>
            <a:off x="-46525" y="1719625"/>
            <a:ext cx="9144000" cy="3423900"/>
          </a:xfrm>
          <a:prstGeom prst="vertic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p:nvPr/>
        </p:nvSpPr>
        <p:spPr>
          <a:xfrm>
            <a:off x="435750" y="2223025"/>
            <a:ext cx="8272500" cy="330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 sz="1599" b="1">
                <a:solidFill>
                  <a:srgbClr val="6AA84F"/>
                </a:solidFill>
                <a:highlight>
                  <a:schemeClr val="lt1"/>
                </a:highlight>
                <a:latin typeface="Architects Daughter"/>
                <a:ea typeface="Architects Daughter"/>
                <a:cs typeface="Architects Daughter"/>
                <a:sym typeface="Architects Daughter"/>
              </a:rPr>
              <a:t>    In April 2020, New York City Mayor Bill De Blasio announced a $170 million plan to help feed New Yorkers struggling during the COVID-19 pandemic, paying particular attention to children, the elderly, and those who are homebound.</a:t>
            </a:r>
            <a:endParaRPr sz="1599" b="1">
              <a:solidFill>
                <a:srgbClr val="6AA84F"/>
              </a:solidFill>
              <a:highlight>
                <a:schemeClr val="lt1"/>
              </a:highlight>
              <a:latin typeface="Architects Daughter"/>
              <a:ea typeface="Architects Daughter"/>
              <a:cs typeface="Architects Daughter"/>
              <a:sym typeface="Architects Daughter"/>
            </a:endParaRPr>
          </a:p>
          <a:p>
            <a:pPr marL="0" lvl="0" indent="0" algn="l" rtl="0">
              <a:lnSpc>
                <a:spcPct val="115000"/>
              </a:lnSpc>
              <a:spcBef>
                <a:spcPts val="1000"/>
              </a:spcBef>
              <a:spcAft>
                <a:spcPts val="0"/>
              </a:spcAft>
              <a:buNone/>
            </a:pPr>
            <a:r>
              <a:rPr lang="en" sz="1599" b="1">
                <a:solidFill>
                  <a:srgbClr val="6AA84F"/>
                </a:solidFill>
                <a:highlight>
                  <a:schemeClr val="lt1"/>
                </a:highlight>
                <a:latin typeface="Architects Daughter"/>
                <a:ea typeface="Architects Daughter"/>
                <a:cs typeface="Architects Daughter"/>
                <a:sym typeface="Architects Daughter"/>
              </a:rPr>
              <a:t>    The plan included: hiring 11,000 TLC drivers to deliver meals and earmarking $50 million for an emergency food supply.</a:t>
            </a:r>
            <a:endParaRPr sz="1599" b="1">
              <a:solidFill>
                <a:srgbClr val="6AA84F"/>
              </a:solidFill>
              <a:highlight>
                <a:schemeClr val="lt1"/>
              </a:highlight>
              <a:latin typeface="Architects Daughter"/>
              <a:ea typeface="Architects Daughter"/>
              <a:cs typeface="Architects Daughter"/>
              <a:sym typeface="Architects Daughter"/>
            </a:endParaRPr>
          </a:p>
          <a:p>
            <a:pPr marL="0" lvl="0" indent="0" algn="l" rtl="0">
              <a:lnSpc>
                <a:spcPct val="115000"/>
              </a:lnSpc>
              <a:spcBef>
                <a:spcPts val="1200"/>
              </a:spcBef>
              <a:spcAft>
                <a:spcPts val="0"/>
              </a:spcAft>
              <a:buNone/>
            </a:pPr>
            <a:r>
              <a:rPr lang="en" sz="1599" b="1">
                <a:solidFill>
                  <a:srgbClr val="6AA84F"/>
                </a:solidFill>
                <a:highlight>
                  <a:schemeClr val="lt1"/>
                </a:highlight>
                <a:latin typeface="Architects Daughter"/>
                <a:ea typeface="Architects Daughter"/>
                <a:cs typeface="Architects Daughter"/>
                <a:sym typeface="Architects Daughter"/>
              </a:rPr>
              <a:t>    City Hall has also provided $25 million in emergency aid to food banks.</a:t>
            </a:r>
            <a:endParaRPr sz="1599" b="1">
              <a:solidFill>
                <a:srgbClr val="6AA84F"/>
              </a:solidFill>
              <a:highlight>
                <a:schemeClr val="lt1"/>
              </a:highlight>
              <a:latin typeface="Architects Daughter"/>
              <a:ea typeface="Architects Daughter"/>
              <a:cs typeface="Architects Daughter"/>
              <a:sym typeface="Architects Daughter"/>
            </a:endParaRPr>
          </a:p>
          <a:p>
            <a:pPr marL="0" lvl="0" indent="0" algn="l" rtl="0">
              <a:lnSpc>
                <a:spcPct val="115000"/>
              </a:lnSpc>
              <a:spcBef>
                <a:spcPts val="1000"/>
              </a:spcBef>
              <a:spcAft>
                <a:spcPts val="0"/>
              </a:spcAft>
              <a:buNone/>
            </a:pPr>
            <a:r>
              <a:rPr lang="en" sz="1599" b="1">
                <a:solidFill>
                  <a:srgbClr val="6AA84F"/>
                </a:solidFill>
                <a:highlight>
                  <a:schemeClr val="lt1"/>
                </a:highlight>
                <a:latin typeface="Architects Daughter"/>
                <a:ea typeface="Architects Daughter"/>
                <a:cs typeface="Architects Daughter"/>
                <a:sym typeface="Architects Daughter"/>
              </a:rPr>
              <a:t>    In July 2020, New York state announced an additional $100 million in food assistance for SNAP recipients.</a:t>
            </a:r>
            <a:endParaRPr sz="1599" b="1">
              <a:solidFill>
                <a:srgbClr val="6AA84F"/>
              </a:solidFill>
              <a:highlight>
                <a:schemeClr val="lt1"/>
              </a:highlight>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en" sz="600" b="1">
                <a:solidFill>
                  <a:srgbClr val="B7B7B7"/>
                </a:solidFill>
                <a:highlight>
                  <a:schemeClr val="lt1"/>
                </a:highlight>
                <a:latin typeface="Architects Daughter"/>
                <a:ea typeface="Architects Daughter"/>
                <a:cs typeface="Architects Daughter"/>
                <a:sym typeface="Architects Daughter"/>
              </a:rPr>
              <a:t>https://wp.nyu.edu/foodandcovid19/links-and-resources/food-insecurity/</a:t>
            </a:r>
            <a:endParaRPr sz="600" b="1">
              <a:solidFill>
                <a:srgbClr val="B7B7B7"/>
              </a:solidFill>
              <a:highlight>
                <a:schemeClr val="lt1"/>
              </a:highlight>
              <a:latin typeface="Architects Daughter"/>
              <a:ea typeface="Architects Daughter"/>
              <a:cs typeface="Architects Daughter"/>
              <a:sym typeface="Architects Daughter"/>
            </a:endParaRPr>
          </a:p>
          <a:p>
            <a:pPr marL="0" lvl="0" indent="0" algn="l" rtl="0">
              <a:spcBef>
                <a:spcPts val="1000"/>
              </a:spcBef>
              <a:spcAft>
                <a:spcPts val="0"/>
              </a:spcAft>
              <a:buNone/>
            </a:pPr>
            <a:endParaRPr sz="1399" b="1">
              <a:solidFill>
                <a:srgbClr val="6AA84F"/>
              </a:solidFill>
              <a:highlight>
                <a:schemeClr val="lt1"/>
              </a:highlight>
              <a:latin typeface="Architects Daughter"/>
              <a:ea typeface="Architects Daughter"/>
              <a:cs typeface="Architects Daughter"/>
              <a:sym typeface="Architects Daughter"/>
            </a:endParaRPr>
          </a:p>
        </p:txBody>
      </p:sp>
      <p:sp>
        <p:nvSpPr>
          <p:cNvPr id="120" name="Google Shape;120;p20"/>
          <p:cNvSpPr/>
          <p:nvPr/>
        </p:nvSpPr>
        <p:spPr>
          <a:xfrm>
            <a:off x="514800" y="4371500"/>
            <a:ext cx="205200" cy="278700"/>
          </a:xfrm>
          <a:prstGeom prst="star5">
            <a:avLst>
              <a:gd name="adj" fmla="val 19098"/>
              <a:gd name="hf" fmla="val 105146"/>
              <a:gd name="vf" fmla="val 11055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514800" y="3955975"/>
            <a:ext cx="205200" cy="278700"/>
          </a:xfrm>
          <a:prstGeom prst="star5">
            <a:avLst>
              <a:gd name="adj" fmla="val 19098"/>
              <a:gd name="hf" fmla="val 105146"/>
              <a:gd name="vf" fmla="val 11055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546750" y="3240425"/>
            <a:ext cx="205200" cy="278700"/>
          </a:xfrm>
          <a:prstGeom prst="star5">
            <a:avLst>
              <a:gd name="adj" fmla="val 19098"/>
              <a:gd name="hf" fmla="val 105146"/>
              <a:gd name="vf" fmla="val 11055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514800" y="2299825"/>
            <a:ext cx="205200" cy="2787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p:nvPr/>
        </p:nvSpPr>
        <p:spPr>
          <a:xfrm>
            <a:off x="803675" y="1650325"/>
            <a:ext cx="30000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800" b="1">
                <a:solidFill>
                  <a:schemeClr val="accent1"/>
                </a:solidFill>
                <a:latin typeface="Amatic SC"/>
                <a:ea typeface="Amatic SC"/>
                <a:cs typeface="Amatic SC"/>
                <a:sym typeface="Amatic SC"/>
              </a:rPr>
              <a:t>Existing Policy:</a:t>
            </a:r>
            <a:endParaRPr>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0" y="0"/>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200"/>
              <a:t>Evaluate Existing Policy, continued</a:t>
            </a:r>
            <a:endParaRPr/>
          </a:p>
        </p:txBody>
      </p:sp>
      <p:sp>
        <p:nvSpPr>
          <p:cNvPr id="130" name="Google Shape;130;p21"/>
          <p:cNvSpPr txBox="1"/>
          <p:nvPr/>
        </p:nvSpPr>
        <p:spPr>
          <a:xfrm>
            <a:off x="4672025" y="0"/>
            <a:ext cx="4971600" cy="39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1600"/>
              </a:spcAft>
              <a:buNone/>
            </a:pPr>
            <a:endParaRPr sz="1398" b="1" i="1">
              <a:solidFill>
                <a:srgbClr val="980000"/>
              </a:solidFill>
              <a:highlight>
                <a:schemeClr val="lt1"/>
              </a:highlight>
              <a:latin typeface="Architects Daughter"/>
              <a:ea typeface="Architects Daughter"/>
              <a:cs typeface="Architects Daughter"/>
              <a:sym typeface="Architects Daughter"/>
            </a:endParaRPr>
          </a:p>
        </p:txBody>
      </p:sp>
      <p:sp>
        <p:nvSpPr>
          <p:cNvPr id="131" name="Google Shape;131;p21"/>
          <p:cNvSpPr/>
          <p:nvPr/>
        </p:nvSpPr>
        <p:spPr>
          <a:xfrm>
            <a:off x="71450" y="675050"/>
            <a:ext cx="8893975" cy="433985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2" name="Google Shape;132;p21"/>
          <p:cNvSpPr txBox="1"/>
          <p:nvPr/>
        </p:nvSpPr>
        <p:spPr>
          <a:xfrm>
            <a:off x="364325" y="1875225"/>
            <a:ext cx="8368800" cy="228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1"/>
                </a:solidFill>
                <a:latin typeface="Amatic SC"/>
                <a:ea typeface="Amatic SC"/>
                <a:cs typeface="Amatic SC"/>
                <a:sym typeface="Amatic SC"/>
              </a:rPr>
              <a:t>Problem:</a:t>
            </a:r>
            <a:r>
              <a:rPr lang="en" sz="1500" b="1">
                <a:solidFill>
                  <a:srgbClr val="CC0000"/>
                </a:solidFill>
                <a:highlight>
                  <a:schemeClr val="lt1"/>
                </a:highlight>
                <a:latin typeface="Comic Sans MS"/>
                <a:ea typeface="Comic Sans MS"/>
                <a:cs typeface="Comic Sans MS"/>
                <a:sym typeface="Comic Sans MS"/>
              </a:rPr>
              <a:t>Existing policy is still unable to meet the demand for families who are facing food insecurity.  A study by food centers at Hunter College, CUNY and Teachers College found that the city was ill-prepared for a food crisis of this length.</a:t>
            </a:r>
            <a:endParaRPr sz="1500" b="1">
              <a:solidFill>
                <a:srgbClr val="CC0000"/>
              </a:solidFill>
              <a:highlight>
                <a:schemeClr val="lt1"/>
              </a:highlight>
              <a:latin typeface="Comic Sans MS"/>
              <a:ea typeface="Comic Sans MS"/>
              <a:cs typeface="Comic Sans MS"/>
              <a:sym typeface="Comic Sans MS"/>
            </a:endParaRPr>
          </a:p>
          <a:p>
            <a:pPr marL="0" lvl="0" indent="0" algn="l" rtl="0">
              <a:spcBef>
                <a:spcPts val="0"/>
              </a:spcBef>
              <a:spcAft>
                <a:spcPts val="0"/>
              </a:spcAft>
              <a:buNone/>
            </a:pPr>
            <a:endParaRPr sz="1500" b="1">
              <a:solidFill>
                <a:srgbClr val="1A1A1A"/>
              </a:solidFill>
              <a:highlight>
                <a:schemeClr val="lt1"/>
              </a:highlight>
              <a:latin typeface="Comic Sans MS"/>
              <a:ea typeface="Comic Sans MS"/>
              <a:cs typeface="Comic Sans MS"/>
              <a:sym typeface="Comic Sans MS"/>
            </a:endParaRPr>
          </a:p>
          <a:p>
            <a:pPr marL="0" lvl="0" indent="0" algn="l" rtl="0">
              <a:spcBef>
                <a:spcPts val="0"/>
              </a:spcBef>
              <a:spcAft>
                <a:spcPts val="0"/>
              </a:spcAft>
              <a:buNone/>
            </a:pPr>
            <a:r>
              <a:rPr lang="en" sz="1500" b="1">
                <a:solidFill>
                  <a:srgbClr val="CC0000"/>
                </a:solidFill>
                <a:highlight>
                  <a:schemeClr val="lt1"/>
                </a:highlight>
                <a:latin typeface="Comic Sans MS"/>
                <a:ea typeface="Comic Sans MS"/>
                <a:cs typeface="Comic Sans MS"/>
                <a:sym typeface="Comic Sans MS"/>
              </a:rPr>
              <a:t>Six months into the pandemic, rates of food insecurity remained high and various efforts to feed hungry New Yorkers still continues.</a:t>
            </a:r>
            <a:endParaRPr sz="1500" b="1">
              <a:solidFill>
                <a:srgbClr val="CC0000"/>
              </a:solidFill>
              <a:highlight>
                <a:schemeClr val="lt1"/>
              </a:highlight>
              <a:latin typeface="Comic Sans MS"/>
              <a:ea typeface="Comic Sans MS"/>
              <a:cs typeface="Comic Sans MS"/>
              <a:sym typeface="Comic Sans MS"/>
            </a:endParaRPr>
          </a:p>
          <a:p>
            <a:pPr marL="0" lvl="0" indent="0" algn="l" rtl="0">
              <a:spcBef>
                <a:spcPts val="0"/>
              </a:spcBef>
              <a:spcAft>
                <a:spcPts val="0"/>
              </a:spcAft>
              <a:buNone/>
            </a:pPr>
            <a:endParaRPr sz="1500" b="1">
              <a:solidFill>
                <a:srgbClr val="CC0000"/>
              </a:solidFill>
              <a:highlight>
                <a:schemeClr val="lt1"/>
              </a:highlight>
              <a:latin typeface="Comic Sans MS"/>
              <a:ea typeface="Comic Sans MS"/>
              <a:cs typeface="Comic Sans MS"/>
              <a:sym typeface="Comic Sans MS"/>
            </a:endParaRPr>
          </a:p>
          <a:p>
            <a:pPr marL="0" lvl="0" indent="0" algn="l" rtl="0">
              <a:lnSpc>
                <a:spcPct val="115000"/>
              </a:lnSpc>
              <a:spcBef>
                <a:spcPts val="800"/>
              </a:spcBef>
              <a:spcAft>
                <a:spcPts val="1600"/>
              </a:spcAft>
              <a:buNone/>
            </a:pPr>
            <a:r>
              <a:rPr lang="en" sz="1000">
                <a:solidFill>
                  <a:srgbClr val="999999"/>
                </a:solidFill>
                <a:highlight>
                  <a:schemeClr val="lt1"/>
                </a:highlight>
                <a:latin typeface="Comic Sans MS"/>
                <a:ea typeface="Comic Sans MS"/>
                <a:cs typeface="Comic Sans MS"/>
                <a:sym typeface="Comic Sans MS"/>
              </a:rPr>
              <a:t>source:https://wp.nyu.edu/foodandcovid19/links-and-resources/food-insecurity/</a:t>
            </a:r>
            <a:endParaRPr sz="1800">
              <a:solidFill>
                <a:srgbClr val="999999"/>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On-screen Show (16:9)</PresentationFormat>
  <Paragraphs>87</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Source Code Pro</vt:lpstr>
      <vt:lpstr>Caveat</vt:lpstr>
      <vt:lpstr>Calibri</vt:lpstr>
      <vt:lpstr>Verdana</vt:lpstr>
      <vt:lpstr>Comic Sans MS</vt:lpstr>
      <vt:lpstr>Josefin Sans Thin</vt:lpstr>
      <vt:lpstr>Georgia</vt:lpstr>
      <vt:lpstr>Arial</vt:lpstr>
      <vt:lpstr>Architects Daughter</vt:lpstr>
      <vt:lpstr>Amatic SC</vt:lpstr>
      <vt:lpstr>Beach Day</vt:lpstr>
      <vt:lpstr>Food Insecurity Queens, New York</vt:lpstr>
      <vt:lpstr>Public policy Analyst Steps:</vt:lpstr>
      <vt:lpstr>Define the Social Problem</vt:lpstr>
      <vt:lpstr>Gather Evidence: Food Insecurity in Queens, New York</vt:lpstr>
      <vt:lpstr>Let’s look at the data</vt:lpstr>
      <vt:lpstr>Let’s look at the data, Continued</vt:lpstr>
      <vt:lpstr>Identify the Causes</vt:lpstr>
      <vt:lpstr>Evaluate Existing Policy solutions</vt:lpstr>
      <vt:lpstr>Evaluate Existing Policy, continued</vt:lpstr>
      <vt:lpstr>Evaluate Existing Policy, continued</vt:lpstr>
      <vt:lpstr>Evaluate Existing Policy, continued</vt:lpstr>
      <vt:lpstr>Developing Solutions</vt:lpstr>
      <vt:lpstr>Developing Solutions Continued</vt:lpstr>
      <vt:lpstr>Brainstorming solutions</vt:lpstr>
      <vt:lpstr>Selecting the Best Policy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Insecurity Queens, New York</dc:title>
  <dc:creator>Joseph Montecalvo</dc:creator>
  <cp:lastModifiedBy>Joseph Montecalvo</cp:lastModifiedBy>
  <cp:revision>2</cp:revision>
  <dcterms:modified xsi:type="dcterms:W3CDTF">2021-03-06T14:23:51Z</dcterms:modified>
</cp:coreProperties>
</file>