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Montserrat"/>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37396ce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37396ce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37396ce6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37396ce6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3915c88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3915c88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ce116e997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ce116e997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3915c88a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3915c88a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3915c88a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03915c88a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3915c88a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3915c88a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3915c88a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3915c88a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3915c88a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3915c88a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37396ce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37396ce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flippedtips.com/plegal/tips/select.html" TargetMode="External"/><Relationship Id="rId4" Type="http://schemas.openxmlformats.org/officeDocument/2006/relationships/hyperlink" Target="https://flippedtips.com/plegal/tips/gather.html" TargetMode="External"/><Relationship Id="rId9" Type="http://schemas.openxmlformats.org/officeDocument/2006/relationships/image" Target="../media/image10.png"/><Relationship Id="rId5" Type="http://schemas.openxmlformats.org/officeDocument/2006/relationships/hyperlink" Target="https://flippedtips.com/plegal/tips/identify.html" TargetMode="External"/><Relationship Id="rId6" Type="http://schemas.openxmlformats.org/officeDocument/2006/relationships/hyperlink" Target="https://flippedtips.com/plegal/tips/existing.html" TargetMode="External"/><Relationship Id="rId7" Type="http://schemas.openxmlformats.org/officeDocument/2006/relationships/hyperlink" Target="https://flippedtips.com/plegal/tips/solutions.html" TargetMode="External"/><Relationship Id="rId8" Type="http://schemas.openxmlformats.org/officeDocument/2006/relationships/hyperlink" Target="https://flippedtips.com/plegal/tips/bestsol.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stopbullying.gov/cyberbullying/what-is-it" TargetMode="External"/><Relationship Id="rId4" Type="http://schemas.openxmlformats.org/officeDocument/2006/relationships/hyperlink" Target="https://kidshealth.org/en/teens/cyberbullying.html" TargetMode="External"/><Relationship Id="rId5" Type="http://schemas.openxmlformats.org/officeDocument/2006/relationships/hyperlink" Target="https://www.newportacademy.com/resources/restoring-families/teen-cyberbullying/"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vpnmentor.com/blog/special-report-cyberbullying-in-the-age-of-covid-19/" TargetMode="External"/><Relationship Id="rId4" Type="http://schemas.openxmlformats.org/officeDocument/2006/relationships/hyperlink" Target="https://l1ght.com/Toxicity_during_coronavirus_Report-L1ght.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790"/>
              <a:t>CyberBullying among US Teens </a:t>
            </a:r>
            <a:endParaRPr sz="2790"/>
          </a:p>
          <a:p>
            <a:pPr indent="0" lvl="0" marL="0" rtl="0" algn="ctr">
              <a:spcBef>
                <a:spcPts val="0"/>
              </a:spcBef>
              <a:spcAft>
                <a:spcPts val="0"/>
              </a:spcAft>
              <a:buSzPts val="990"/>
              <a:buNone/>
            </a:pPr>
            <a:r>
              <a:rPr lang="en" sz="2790"/>
              <a:t>By: Mr.Wright/Special Music School </a:t>
            </a:r>
            <a:endParaRPr sz="2790"/>
          </a:p>
          <a:p>
            <a:pPr indent="0" lvl="0" marL="0" rtl="0" algn="ctr">
              <a:spcBef>
                <a:spcPts val="0"/>
              </a:spcBef>
              <a:spcAft>
                <a:spcPts val="0"/>
              </a:spcAft>
              <a:buSzPts val="990"/>
              <a:buNone/>
            </a:pPr>
            <a:r>
              <a:rPr lang="en" sz="2790"/>
              <a:t>English 1o</a:t>
            </a:r>
            <a:endParaRPr sz="2790"/>
          </a:p>
          <a:p>
            <a:pPr indent="0" lvl="0" marL="0" rtl="0" algn="l">
              <a:spcBef>
                <a:spcPts val="0"/>
              </a:spcBef>
              <a:spcAft>
                <a:spcPts val="0"/>
              </a:spcAft>
              <a:buSzPts val="990"/>
              <a:buNone/>
            </a:pPr>
            <a:r>
              <a:rPr lang="en" sz="6320"/>
              <a:t> </a:t>
            </a:r>
            <a:endParaRPr sz="632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Feasibility vs Effectiveness </a:t>
            </a:r>
            <a:endParaRPr/>
          </a:p>
        </p:txBody>
      </p:sp>
      <p:sp>
        <p:nvSpPr>
          <p:cNvPr id="122" name="Google Shape;122;p2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n"/>
              <a:t>TGtttt</a:t>
            </a:r>
            <a:endParaRPr/>
          </a:p>
        </p:txBody>
      </p:sp>
      <p:pic>
        <p:nvPicPr>
          <p:cNvPr id="123" name="Google Shape;123;p22"/>
          <p:cNvPicPr preferRelativeResize="0"/>
          <p:nvPr/>
        </p:nvPicPr>
        <p:blipFill>
          <a:blip r:embed="rId3">
            <a:alphaModFix/>
          </a:blip>
          <a:stretch>
            <a:fillRect/>
          </a:stretch>
        </p:blipFill>
        <p:spPr>
          <a:xfrm>
            <a:off x="0" y="986382"/>
            <a:ext cx="9143999" cy="33895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Step 6:Select the Best Solution </a:t>
            </a:r>
            <a:endParaRPr/>
          </a:p>
        </p:txBody>
      </p:sp>
      <p:sp>
        <p:nvSpPr>
          <p:cNvPr id="129" name="Google Shape;129;p2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Keeping in mind </a:t>
            </a:r>
            <a:r>
              <a:rPr lang="en">
                <a:latin typeface="Oswald"/>
                <a:ea typeface="Oswald"/>
                <a:cs typeface="Oswald"/>
                <a:sym typeface="Oswald"/>
              </a:rPr>
              <a:t>feasibility</a:t>
            </a:r>
            <a:r>
              <a:rPr lang="en">
                <a:latin typeface="Oswald"/>
                <a:ea typeface="Oswald"/>
                <a:cs typeface="Oswald"/>
                <a:sym typeface="Oswald"/>
              </a:rPr>
              <a:t> vs </a:t>
            </a:r>
            <a:r>
              <a:rPr lang="en">
                <a:latin typeface="Oswald"/>
                <a:ea typeface="Oswald"/>
                <a:cs typeface="Oswald"/>
                <a:sym typeface="Oswald"/>
              </a:rPr>
              <a:t>effectiveness</a:t>
            </a:r>
            <a:r>
              <a:rPr lang="en">
                <a:latin typeface="Oswald"/>
                <a:ea typeface="Oswald"/>
                <a:cs typeface="Oswald"/>
                <a:sym typeface="Oswald"/>
              </a:rPr>
              <a:t> we </a:t>
            </a:r>
            <a:r>
              <a:rPr lang="en">
                <a:latin typeface="Oswald"/>
                <a:ea typeface="Oswald"/>
                <a:cs typeface="Oswald"/>
                <a:sym typeface="Oswald"/>
              </a:rPr>
              <a:t>conduct flash presentations, each student will present there google slides presentation proposals for 2 mins. As a class we will vote on the winning proposal. </a:t>
            </a:r>
            <a:endParaRPr>
              <a:latin typeface="Oswald"/>
              <a:ea typeface="Oswald"/>
              <a:cs typeface="Oswald"/>
              <a:sym typeface="Oswald"/>
            </a:endParaRPr>
          </a:p>
          <a:p>
            <a:pPr indent="0" lvl="0" marL="0" rtl="0" algn="l">
              <a:spcBef>
                <a:spcPts val="1200"/>
              </a:spcBef>
              <a:spcAft>
                <a:spcPts val="1200"/>
              </a:spcAft>
              <a:buNone/>
            </a:pPr>
            <a:r>
              <a:rPr lang="en">
                <a:latin typeface="Oswald"/>
                <a:ea typeface="Oswald"/>
                <a:cs typeface="Oswald"/>
                <a:sym typeface="Oswald"/>
              </a:rPr>
              <a:t>The final presentation that is selected as the best solution will be posted on the bulletin board and will be announced as the winner during morning announcements. </a:t>
            </a:r>
            <a:endParaRPr>
              <a:latin typeface="Oswald"/>
              <a:ea typeface="Oswald"/>
              <a:cs typeface="Oswald"/>
              <a:sym typeface="Oswald"/>
            </a:endParaRPr>
          </a:p>
        </p:txBody>
      </p:sp>
      <p:pic>
        <p:nvPicPr>
          <p:cNvPr id="130" name="Google Shape;130;p23"/>
          <p:cNvPicPr preferRelativeResize="0"/>
          <p:nvPr/>
        </p:nvPicPr>
        <p:blipFill>
          <a:blip r:embed="rId3">
            <a:alphaModFix/>
          </a:blip>
          <a:stretch>
            <a:fillRect/>
          </a:stretch>
        </p:blipFill>
        <p:spPr>
          <a:xfrm>
            <a:off x="3390776" y="3176925"/>
            <a:ext cx="2629124" cy="190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PPA Steps </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2"/>
              </a:buClr>
              <a:buSzPct val="38576"/>
              <a:buFont typeface="Arial"/>
              <a:buNone/>
            </a:pPr>
            <a:r>
              <a:t/>
            </a:r>
            <a:endParaRPr sz="2851">
              <a:latin typeface="Oswald"/>
              <a:ea typeface="Oswald"/>
              <a:cs typeface="Oswald"/>
              <a:sym typeface="Oswald"/>
            </a:endParaRPr>
          </a:p>
          <a:p>
            <a:pPr indent="0" lvl="0" marL="457200" rtl="0" algn="l">
              <a:spcBef>
                <a:spcPts val="1200"/>
              </a:spcBef>
              <a:spcAft>
                <a:spcPts val="0"/>
              </a:spcAft>
              <a:buClr>
                <a:schemeClr val="dk2"/>
              </a:buClr>
              <a:buSzPct val="38576"/>
              <a:buFont typeface="Arial"/>
              <a:buNone/>
            </a:pPr>
            <a:r>
              <a:rPr lang="en" sz="2851">
                <a:solidFill>
                  <a:srgbClr val="365F91"/>
                </a:solidFill>
                <a:latin typeface="Oswald"/>
                <a:ea typeface="Oswald"/>
                <a:cs typeface="Oswald"/>
                <a:sym typeface="Oswald"/>
              </a:rPr>
              <a:t>1.           </a:t>
            </a:r>
            <a:r>
              <a:rPr lang="en" sz="2851" u="sng">
                <a:solidFill>
                  <a:srgbClr val="800080"/>
                </a:solidFill>
                <a:latin typeface="Oswald"/>
                <a:ea typeface="Oswald"/>
                <a:cs typeface="Oswald"/>
                <a:sym typeface="Oswald"/>
                <a:hlinkClick r:id="rId3">
                  <a:extLst>
                    <a:ext uri="{A12FA001-AC4F-418D-AE19-62706E023703}">
                      <ahyp:hlinkClr val="tx"/>
                    </a:ext>
                  </a:extLst>
                </a:hlinkClick>
              </a:rPr>
              <a:t>Define the Problem</a:t>
            </a:r>
            <a:endParaRPr sz="2851" u="sng">
              <a:solidFill>
                <a:srgbClr val="800080"/>
              </a:solidFill>
              <a:latin typeface="Oswald"/>
              <a:ea typeface="Oswald"/>
              <a:cs typeface="Oswald"/>
              <a:sym typeface="Oswald"/>
            </a:endParaRPr>
          </a:p>
          <a:p>
            <a:pPr indent="0" lvl="0" marL="457200" rtl="0" algn="l">
              <a:spcBef>
                <a:spcPts val="0"/>
              </a:spcBef>
              <a:spcAft>
                <a:spcPts val="0"/>
              </a:spcAft>
              <a:buClr>
                <a:schemeClr val="dk2"/>
              </a:buClr>
              <a:buSzPct val="38576"/>
              <a:buFont typeface="Arial"/>
              <a:buNone/>
            </a:pPr>
            <a:r>
              <a:rPr lang="en" sz="2851">
                <a:solidFill>
                  <a:srgbClr val="365F91"/>
                </a:solidFill>
                <a:latin typeface="Oswald"/>
                <a:ea typeface="Oswald"/>
                <a:cs typeface="Oswald"/>
                <a:sym typeface="Oswald"/>
              </a:rPr>
              <a:t>2.           </a:t>
            </a:r>
            <a:r>
              <a:rPr lang="en" sz="2851" u="sng">
                <a:solidFill>
                  <a:srgbClr val="800080"/>
                </a:solidFill>
                <a:latin typeface="Oswald"/>
                <a:ea typeface="Oswald"/>
                <a:cs typeface="Oswald"/>
                <a:sym typeface="Oswald"/>
                <a:hlinkClick r:id="rId4">
                  <a:extLst>
                    <a:ext uri="{A12FA001-AC4F-418D-AE19-62706E023703}">
                      <ahyp:hlinkClr val="tx"/>
                    </a:ext>
                  </a:extLst>
                </a:hlinkClick>
              </a:rPr>
              <a:t>Gather the Evidence</a:t>
            </a:r>
            <a:endParaRPr sz="2851" u="sng">
              <a:solidFill>
                <a:srgbClr val="800080"/>
              </a:solidFill>
              <a:latin typeface="Oswald"/>
              <a:ea typeface="Oswald"/>
              <a:cs typeface="Oswald"/>
              <a:sym typeface="Oswald"/>
            </a:endParaRPr>
          </a:p>
          <a:p>
            <a:pPr indent="0" lvl="0" marL="457200" rtl="0" algn="l">
              <a:spcBef>
                <a:spcPts val="0"/>
              </a:spcBef>
              <a:spcAft>
                <a:spcPts val="0"/>
              </a:spcAft>
              <a:buClr>
                <a:schemeClr val="dk2"/>
              </a:buClr>
              <a:buSzPct val="38576"/>
              <a:buFont typeface="Arial"/>
              <a:buNone/>
            </a:pPr>
            <a:r>
              <a:rPr lang="en" sz="2851">
                <a:solidFill>
                  <a:srgbClr val="365F91"/>
                </a:solidFill>
                <a:latin typeface="Oswald"/>
                <a:ea typeface="Oswald"/>
                <a:cs typeface="Oswald"/>
                <a:sym typeface="Oswald"/>
              </a:rPr>
              <a:t>3.           </a:t>
            </a:r>
            <a:r>
              <a:rPr lang="en" sz="2851" u="sng">
                <a:solidFill>
                  <a:srgbClr val="800080"/>
                </a:solidFill>
                <a:latin typeface="Oswald"/>
                <a:ea typeface="Oswald"/>
                <a:cs typeface="Oswald"/>
                <a:sym typeface="Oswald"/>
                <a:hlinkClick r:id="rId5">
                  <a:extLst>
                    <a:ext uri="{A12FA001-AC4F-418D-AE19-62706E023703}">
                      <ahyp:hlinkClr val="tx"/>
                    </a:ext>
                  </a:extLst>
                </a:hlinkClick>
              </a:rPr>
              <a:t>Identify the Causes</a:t>
            </a:r>
            <a:endParaRPr sz="2851" u="sng">
              <a:solidFill>
                <a:srgbClr val="800080"/>
              </a:solidFill>
              <a:latin typeface="Oswald"/>
              <a:ea typeface="Oswald"/>
              <a:cs typeface="Oswald"/>
              <a:sym typeface="Oswald"/>
            </a:endParaRPr>
          </a:p>
          <a:p>
            <a:pPr indent="0" lvl="0" marL="457200" rtl="0" algn="l">
              <a:spcBef>
                <a:spcPts val="0"/>
              </a:spcBef>
              <a:spcAft>
                <a:spcPts val="0"/>
              </a:spcAft>
              <a:buClr>
                <a:schemeClr val="dk2"/>
              </a:buClr>
              <a:buSzPct val="38576"/>
              <a:buFont typeface="Arial"/>
              <a:buNone/>
            </a:pPr>
            <a:r>
              <a:rPr lang="en" sz="2851">
                <a:solidFill>
                  <a:srgbClr val="365F91"/>
                </a:solidFill>
                <a:latin typeface="Oswald"/>
                <a:ea typeface="Oswald"/>
                <a:cs typeface="Oswald"/>
                <a:sym typeface="Oswald"/>
              </a:rPr>
              <a:t>4.           </a:t>
            </a:r>
            <a:r>
              <a:rPr lang="en" sz="2851" u="sng">
                <a:solidFill>
                  <a:srgbClr val="800080"/>
                </a:solidFill>
                <a:latin typeface="Oswald"/>
                <a:ea typeface="Oswald"/>
                <a:cs typeface="Oswald"/>
                <a:sym typeface="Oswald"/>
                <a:hlinkClick r:id="rId6">
                  <a:extLst>
                    <a:ext uri="{A12FA001-AC4F-418D-AE19-62706E023703}">
                      <ahyp:hlinkClr val="tx"/>
                    </a:ext>
                  </a:extLst>
                </a:hlinkClick>
              </a:rPr>
              <a:t>Evaluate an Existing Policy</a:t>
            </a:r>
            <a:endParaRPr sz="2851" u="sng">
              <a:solidFill>
                <a:srgbClr val="800080"/>
              </a:solidFill>
              <a:latin typeface="Oswald"/>
              <a:ea typeface="Oswald"/>
              <a:cs typeface="Oswald"/>
              <a:sym typeface="Oswald"/>
            </a:endParaRPr>
          </a:p>
          <a:p>
            <a:pPr indent="0" lvl="0" marL="457200" rtl="0" algn="l">
              <a:spcBef>
                <a:spcPts val="0"/>
              </a:spcBef>
              <a:spcAft>
                <a:spcPts val="0"/>
              </a:spcAft>
              <a:buClr>
                <a:schemeClr val="dk2"/>
              </a:buClr>
              <a:buSzPct val="38576"/>
              <a:buFont typeface="Arial"/>
              <a:buNone/>
            </a:pPr>
            <a:r>
              <a:rPr lang="en" sz="2851">
                <a:solidFill>
                  <a:srgbClr val="365F91"/>
                </a:solidFill>
                <a:latin typeface="Oswald"/>
                <a:ea typeface="Oswald"/>
                <a:cs typeface="Oswald"/>
                <a:sym typeface="Oswald"/>
              </a:rPr>
              <a:t>5.           </a:t>
            </a:r>
            <a:r>
              <a:rPr lang="en" sz="2851" u="sng">
                <a:solidFill>
                  <a:srgbClr val="800080"/>
                </a:solidFill>
                <a:latin typeface="Oswald"/>
                <a:ea typeface="Oswald"/>
                <a:cs typeface="Oswald"/>
                <a:sym typeface="Oswald"/>
                <a:hlinkClick r:id="rId7">
                  <a:extLst>
                    <a:ext uri="{A12FA001-AC4F-418D-AE19-62706E023703}">
                      <ahyp:hlinkClr val="tx"/>
                    </a:ext>
                  </a:extLst>
                </a:hlinkClick>
              </a:rPr>
              <a:t>Develop Solutions</a:t>
            </a:r>
            <a:endParaRPr sz="2851" u="sng">
              <a:solidFill>
                <a:srgbClr val="800080"/>
              </a:solidFill>
              <a:latin typeface="Oswald"/>
              <a:ea typeface="Oswald"/>
              <a:cs typeface="Oswald"/>
              <a:sym typeface="Oswald"/>
            </a:endParaRPr>
          </a:p>
          <a:p>
            <a:pPr indent="0" lvl="0" marL="457200" rtl="0" algn="l">
              <a:spcBef>
                <a:spcPts val="0"/>
              </a:spcBef>
              <a:spcAft>
                <a:spcPts val="0"/>
              </a:spcAft>
              <a:buClr>
                <a:schemeClr val="dk2"/>
              </a:buClr>
              <a:buSzPct val="38576"/>
              <a:buFont typeface="Arial"/>
              <a:buNone/>
            </a:pPr>
            <a:r>
              <a:rPr lang="en" sz="2851">
                <a:solidFill>
                  <a:srgbClr val="365F91"/>
                </a:solidFill>
                <a:latin typeface="Oswald"/>
                <a:ea typeface="Oswald"/>
                <a:cs typeface="Oswald"/>
                <a:sym typeface="Oswald"/>
              </a:rPr>
              <a:t>6.           </a:t>
            </a:r>
            <a:r>
              <a:rPr lang="en" sz="2851" u="sng">
                <a:solidFill>
                  <a:srgbClr val="800080"/>
                </a:solidFill>
                <a:latin typeface="Oswald"/>
                <a:ea typeface="Oswald"/>
                <a:cs typeface="Oswald"/>
                <a:sym typeface="Oswald"/>
                <a:hlinkClick r:id="rId8">
                  <a:extLst>
                    <a:ext uri="{A12FA001-AC4F-418D-AE19-62706E023703}">
                      <ahyp:hlinkClr val="tx"/>
                    </a:ext>
                  </a:extLst>
                </a:hlinkClick>
              </a:rPr>
              <a:t>Select the Best Solution </a:t>
            </a:r>
            <a:r>
              <a:rPr lang="en" sz="2851">
                <a:solidFill>
                  <a:srgbClr val="365F91"/>
                </a:solidFill>
                <a:latin typeface="Oswald"/>
                <a:ea typeface="Oswald"/>
                <a:cs typeface="Oswald"/>
                <a:sym typeface="Oswald"/>
              </a:rPr>
              <a:t> (Feasibility vs. Effectiveness)</a:t>
            </a:r>
            <a:endParaRPr sz="2851">
              <a:solidFill>
                <a:srgbClr val="365F91"/>
              </a:solidFill>
              <a:latin typeface="Oswald"/>
              <a:ea typeface="Oswald"/>
              <a:cs typeface="Oswald"/>
              <a:sym typeface="Oswald"/>
            </a:endParaRPr>
          </a:p>
          <a:p>
            <a:pPr indent="0" lvl="0" marL="0" rtl="0" algn="l">
              <a:spcBef>
                <a:spcPts val="0"/>
              </a:spcBef>
              <a:spcAft>
                <a:spcPts val="0"/>
              </a:spcAft>
              <a:buClr>
                <a:schemeClr val="dk2"/>
              </a:buClr>
              <a:buSzPct val="42307"/>
              <a:buFont typeface="Arial"/>
              <a:buNone/>
            </a:pPr>
            <a:r>
              <a:rPr lang="en" sz="2600">
                <a:solidFill>
                  <a:srgbClr val="365F91"/>
                </a:solidFill>
                <a:latin typeface="Arial"/>
                <a:ea typeface="Arial"/>
                <a:cs typeface="Arial"/>
                <a:sym typeface="Arial"/>
              </a:rPr>
              <a:t> </a:t>
            </a:r>
            <a:endParaRPr sz="2600">
              <a:solidFill>
                <a:srgbClr val="365F91"/>
              </a:solidFill>
              <a:latin typeface="Arial"/>
              <a:ea typeface="Arial"/>
              <a:cs typeface="Arial"/>
              <a:sym typeface="Arial"/>
            </a:endParaRPr>
          </a:p>
          <a:p>
            <a:pPr indent="0" lvl="0" marL="0" rtl="0" algn="l">
              <a:spcBef>
                <a:spcPts val="0"/>
              </a:spcBef>
              <a:spcAft>
                <a:spcPts val="1200"/>
              </a:spcAft>
              <a:buNone/>
            </a:pPr>
            <a:r>
              <a:t/>
            </a:r>
            <a:endParaRPr/>
          </a:p>
        </p:txBody>
      </p:sp>
      <p:pic>
        <p:nvPicPr>
          <p:cNvPr id="66" name="Google Shape;66;p14"/>
          <p:cNvPicPr preferRelativeResize="0"/>
          <p:nvPr/>
        </p:nvPicPr>
        <p:blipFill>
          <a:blip r:embed="rId9">
            <a:alphaModFix/>
          </a:blip>
          <a:stretch>
            <a:fillRect/>
          </a:stretch>
        </p:blipFill>
        <p:spPr>
          <a:xfrm>
            <a:off x="5954168" y="445025"/>
            <a:ext cx="2093855" cy="28935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One: Defining the Problem</a:t>
            </a:r>
            <a:endParaRPr/>
          </a:p>
        </p:txBody>
      </p:sp>
      <p:sp>
        <p:nvSpPr>
          <p:cNvPr id="72" name="Google Shape;72;p15"/>
          <p:cNvSpPr txBox="1"/>
          <p:nvPr>
            <p:ph idx="1" type="body"/>
          </p:nvPr>
        </p:nvSpPr>
        <p:spPr>
          <a:xfrm>
            <a:off x="115325" y="1522550"/>
            <a:ext cx="8980200" cy="3568800"/>
          </a:xfrm>
          <a:prstGeom prst="rect">
            <a:avLst/>
          </a:prstGeom>
        </p:spPr>
        <p:txBody>
          <a:bodyPr anchorCtr="0" anchor="t" bIns="91425" lIns="91425" spcFirstLastPara="1" rIns="91425" wrap="square" tIns="91425">
            <a:normAutofit fontScale="25000" lnSpcReduction="20000"/>
          </a:bodyPr>
          <a:lstStyle/>
          <a:p>
            <a:pPr indent="-330200" lvl="0" marL="457200" rtl="0" algn="l">
              <a:lnSpc>
                <a:spcPct val="200000"/>
              </a:lnSpc>
              <a:spcBef>
                <a:spcPts val="0"/>
              </a:spcBef>
              <a:spcAft>
                <a:spcPts val="0"/>
              </a:spcAft>
              <a:buSzPct val="100000"/>
              <a:buFont typeface="Oswald"/>
              <a:buChar char="●"/>
            </a:pPr>
            <a:r>
              <a:rPr lang="en" sz="6400">
                <a:latin typeface="Oswald"/>
                <a:ea typeface="Oswald"/>
                <a:cs typeface="Oswald"/>
                <a:sym typeface="Oswald"/>
              </a:rPr>
              <a:t>The practice of </a:t>
            </a:r>
            <a:r>
              <a:rPr lang="en" sz="6400">
                <a:latin typeface="Oswald"/>
                <a:ea typeface="Oswald"/>
                <a:cs typeface="Oswald"/>
                <a:sym typeface="Oswald"/>
              </a:rPr>
              <a:t>cyberbullying</a:t>
            </a:r>
            <a:r>
              <a:rPr lang="en" sz="6400">
                <a:latin typeface="Oswald"/>
                <a:ea typeface="Oswald"/>
                <a:cs typeface="Oswald"/>
                <a:sym typeface="Oswald"/>
              </a:rPr>
              <a:t> remains </a:t>
            </a:r>
            <a:r>
              <a:rPr lang="en" sz="6400">
                <a:latin typeface="Oswald"/>
                <a:ea typeface="Oswald"/>
                <a:cs typeface="Oswald"/>
                <a:sym typeface="Oswald"/>
              </a:rPr>
              <a:t>prevalent</a:t>
            </a:r>
            <a:r>
              <a:rPr lang="en" sz="6400">
                <a:latin typeface="Oswald"/>
                <a:ea typeface="Oswald"/>
                <a:cs typeface="Oswald"/>
                <a:sym typeface="Oswald"/>
              </a:rPr>
              <a:t> amongst teens in the U.S. as the usage of social media increases. </a:t>
            </a:r>
            <a:endParaRPr sz="6400">
              <a:latin typeface="Oswald"/>
              <a:ea typeface="Oswald"/>
              <a:cs typeface="Oswald"/>
              <a:sym typeface="Oswald"/>
            </a:endParaRPr>
          </a:p>
          <a:p>
            <a:pPr indent="-330200" lvl="0" marL="457200" rtl="0" algn="l">
              <a:lnSpc>
                <a:spcPct val="200000"/>
              </a:lnSpc>
              <a:spcBef>
                <a:spcPts val="0"/>
              </a:spcBef>
              <a:spcAft>
                <a:spcPts val="0"/>
              </a:spcAft>
              <a:buSzPct val="100000"/>
              <a:buFont typeface="Oswald"/>
              <a:buChar char="●"/>
            </a:pPr>
            <a:r>
              <a:rPr lang="en" sz="6400">
                <a:latin typeface="Oswald"/>
                <a:ea typeface="Oswald"/>
                <a:cs typeface="Oswald"/>
                <a:sym typeface="Oswald"/>
              </a:rPr>
              <a:t>Cyberbullying, is similar to the bullying that occurs amongst children in schools but instead takes place online.</a:t>
            </a:r>
            <a:endParaRPr sz="6400">
              <a:latin typeface="Oswald"/>
              <a:ea typeface="Oswald"/>
              <a:cs typeface="Oswald"/>
              <a:sym typeface="Oswald"/>
            </a:endParaRPr>
          </a:p>
          <a:p>
            <a:pPr indent="-330200" lvl="0" marL="457200" rtl="0" algn="l">
              <a:lnSpc>
                <a:spcPct val="200000"/>
              </a:lnSpc>
              <a:spcBef>
                <a:spcPts val="0"/>
              </a:spcBef>
              <a:spcAft>
                <a:spcPts val="0"/>
              </a:spcAft>
              <a:buSzPct val="100000"/>
              <a:buFont typeface="Oswald"/>
              <a:buChar char="●"/>
            </a:pPr>
            <a:r>
              <a:rPr lang="en" sz="6400">
                <a:latin typeface="Oswald"/>
                <a:ea typeface="Oswald"/>
                <a:cs typeface="Oswald"/>
                <a:sym typeface="Oswald"/>
              </a:rPr>
              <a:t> Cyberbullying is essentially anything that is posted online with the intent to hurt, cause harm or upset someone. </a:t>
            </a:r>
            <a:endParaRPr sz="6400">
              <a:latin typeface="Oswald"/>
              <a:ea typeface="Oswald"/>
              <a:cs typeface="Oswald"/>
              <a:sym typeface="Oswald"/>
            </a:endParaRPr>
          </a:p>
          <a:p>
            <a:pPr indent="-330200" lvl="0" marL="457200" rtl="0" algn="l">
              <a:lnSpc>
                <a:spcPct val="200000"/>
              </a:lnSpc>
              <a:spcBef>
                <a:spcPts val="0"/>
              </a:spcBef>
              <a:spcAft>
                <a:spcPts val="0"/>
              </a:spcAft>
              <a:buSzPct val="100000"/>
              <a:buChar char="●"/>
            </a:pPr>
            <a:r>
              <a:rPr lang="en" sz="6400">
                <a:latin typeface="Oswald"/>
                <a:ea typeface="Oswald"/>
                <a:cs typeface="Oswald"/>
                <a:sym typeface="Oswald"/>
              </a:rPr>
              <a:t> Cyberbullying is any type of harassing, threatening, demeaning language. It can also involve embarrassing another person online. Typically, this is done through mean comments, online rumors, and even sexual remarks. They’re usually connected with appearance, intelligence, race, or sexuality.</a:t>
            </a:r>
            <a:endParaRPr sz="6400">
              <a:latin typeface="Oswald"/>
              <a:ea typeface="Oswald"/>
              <a:cs typeface="Oswald"/>
              <a:sym typeface="Oswald"/>
            </a:endParaRPr>
          </a:p>
          <a:p>
            <a:pPr indent="-330200" lvl="0" marL="457200" rtl="0" algn="l">
              <a:lnSpc>
                <a:spcPct val="200000"/>
              </a:lnSpc>
              <a:spcBef>
                <a:spcPts val="0"/>
              </a:spcBef>
              <a:spcAft>
                <a:spcPts val="0"/>
              </a:spcAft>
              <a:buSzPct val="100000"/>
              <a:buFont typeface="Oswald"/>
              <a:buChar char="●"/>
            </a:pPr>
            <a:r>
              <a:rPr lang="en" sz="6400">
                <a:latin typeface="Oswald"/>
                <a:ea typeface="Oswald"/>
                <a:cs typeface="Oswald"/>
                <a:sym typeface="Oswald"/>
              </a:rPr>
              <a:t>Essentially, anything that is posted online that’s intended to hurt or upset someone else, regardless of what the topic is, is considered to be cyberbullying.</a:t>
            </a:r>
            <a:endParaRPr/>
          </a:p>
        </p:txBody>
      </p:sp>
      <p:pic>
        <p:nvPicPr>
          <p:cNvPr id="73" name="Google Shape;73;p15"/>
          <p:cNvPicPr preferRelativeResize="0"/>
          <p:nvPr/>
        </p:nvPicPr>
        <p:blipFill>
          <a:blip r:embed="rId3">
            <a:alphaModFix/>
          </a:blip>
          <a:stretch>
            <a:fillRect/>
          </a:stretch>
        </p:blipFill>
        <p:spPr>
          <a:xfrm>
            <a:off x="4371451" y="0"/>
            <a:ext cx="4772551" cy="12936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Step 2: Gather the Evidence </a:t>
            </a:r>
            <a:endParaRPr/>
          </a:p>
        </p:txBody>
      </p:sp>
      <p:sp>
        <p:nvSpPr>
          <p:cNvPr id="79" name="Google Shape;79;p16"/>
          <p:cNvSpPr txBox="1"/>
          <p:nvPr>
            <p:ph idx="1" type="body"/>
          </p:nvPr>
        </p:nvSpPr>
        <p:spPr>
          <a:xfrm>
            <a:off x="311700" y="1234075"/>
            <a:ext cx="8619000" cy="37635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t/>
            </a:r>
            <a:endParaRPr sz="4665">
              <a:latin typeface="Oswald"/>
              <a:ea typeface="Oswald"/>
              <a:cs typeface="Oswald"/>
              <a:sym typeface="Oswald"/>
            </a:endParaRPr>
          </a:p>
          <a:p>
            <a:pPr indent="0" lvl="0" marL="0" rtl="0" algn="l">
              <a:spcBef>
                <a:spcPts val="1200"/>
              </a:spcBef>
              <a:spcAft>
                <a:spcPts val="0"/>
              </a:spcAft>
              <a:buNone/>
            </a:pPr>
            <a:r>
              <a:rPr lang="en" sz="4665">
                <a:latin typeface="Oswald"/>
                <a:ea typeface="Oswald"/>
                <a:cs typeface="Oswald"/>
                <a:sym typeface="Oswald"/>
              </a:rPr>
              <a:t>Take a look at the following links to begin your research on cyberbullying.</a:t>
            </a:r>
            <a:endParaRPr sz="4665">
              <a:latin typeface="Oswald"/>
              <a:ea typeface="Oswald"/>
              <a:cs typeface="Oswald"/>
              <a:sym typeface="Oswald"/>
            </a:endParaRPr>
          </a:p>
          <a:p>
            <a:pPr indent="0" lvl="0" marL="0" rtl="0" algn="l">
              <a:spcBef>
                <a:spcPts val="1200"/>
              </a:spcBef>
              <a:spcAft>
                <a:spcPts val="0"/>
              </a:spcAft>
              <a:buNone/>
            </a:pPr>
            <a:r>
              <a:rPr lang="en" sz="4665">
                <a:latin typeface="Oswald"/>
                <a:ea typeface="Oswald"/>
                <a:cs typeface="Oswald"/>
                <a:sym typeface="Oswald"/>
              </a:rPr>
              <a:t>Below are a list of resources to get your research started stop and jot down any important facts, statistics, or other key details that come to mind then TURN and TALK  about your findings with a partner. </a:t>
            </a:r>
            <a:endParaRPr sz="4665">
              <a:latin typeface="Oswald"/>
              <a:ea typeface="Oswald"/>
              <a:cs typeface="Oswald"/>
              <a:sym typeface="Oswald"/>
            </a:endParaRPr>
          </a:p>
          <a:p>
            <a:pPr indent="0" lvl="0" marL="0" rtl="0" algn="l">
              <a:spcBef>
                <a:spcPts val="1200"/>
              </a:spcBef>
              <a:spcAft>
                <a:spcPts val="0"/>
              </a:spcAft>
              <a:buNone/>
            </a:pPr>
            <a:r>
              <a:rPr lang="en" sz="4665" u="sng">
                <a:solidFill>
                  <a:schemeClr val="hlink"/>
                </a:solidFill>
                <a:latin typeface="Oswald"/>
                <a:ea typeface="Oswald"/>
                <a:cs typeface="Oswald"/>
                <a:sym typeface="Oswald"/>
                <a:hlinkClick r:id="rId3"/>
              </a:rPr>
              <a:t>https://www.stopbullying.gov/cyberbullying/what-is-it</a:t>
            </a:r>
            <a:endParaRPr sz="4665">
              <a:latin typeface="Oswald"/>
              <a:ea typeface="Oswald"/>
              <a:cs typeface="Oswald"/>
              <a:sym typeface="Oswald"/>
            </a:endParaRPr>
          </a:p>
          <a:p>
            <a:pPr indent="0" lvl="0" marL="0" rtl="0" algn="l">
              <a:spcBef>
                <a:spcPts val="1200"/>
              </a:spcBef>
              <a:spcAft>
                <a:spcPts val="0"/>
              </a:spcAft>
              <a:buNone/>
            </a:pPr>
            <a:r>
              <a:rPr lang="en" sz="4665" u="sng">
                <a:solidFill>
                  <a:schemeClr val="hlink"/>
                </a:solidFill>
                <a:latin typeface="Oswald"/>
                <a:ea typeface="Oswald"/>
                <a:cs typeface="Oswald"/>
                <a:sym typeface="Oswald"/>
                <a:hlinkClick r:id="rId4"/>
              </a:rPr>
              <a:t>https://kidshealth.org/en/teens/cyberbullying.html</a:t>
            </a:r>
            <a:endParaRPr sz="4665">
              <a:latin typeface="Oswald"/>
              <a:ea typeface="Oswald"/>
              <a:cs typeface="Oswald"/>
              <a:sym typeface="Oswald"/>
            </a:endParaRPr>
          </a:p>
          <a:p>
            <a:pPr indent="0" lvl="0" marL="0" rtl="0" algn="l">
              <a:spcBef>
                <a:spcPts val="1200"/>
              </a:spcBef>
              <a:spcAft>
                <a:spcPts val="0"/>
              </a:spcAft>
              <a:buNone/>
            </a:pPr>
            <a:r>
              <a:rPr lang="en" sz="4665" u="sng">
                <a:solidFill>
                  <a:schemeClr val="hlink"/>
                </a:solidFill>
                <a:latin typeface="Oswald"/>
                <a:ea typeface="Oswald"/>
                <a:cs typeface="Oswald"/>
                <a:sym typeface="Oswald"/>
                <a:hlinkClick r:id="rId5"/>
              </a:rPr>
              <a:t>https://www.newportacademy.com/resources/restoring-families/teen-cyberbullying/</a:t>
            </a:r>
            <a:endParaRPr sz="4665">
              <a:latin typeface="Oswald"/>
              <a:ea typeface="Oswald"/>
              <a:cs typeface="Oswald"/>
              <a:sym typeface="Oswald"/>
            </a:endParaRPr>
          </a:p>
          <a:p>
            <a:pPr indent="0" lvl="0" marL="0" rtl="0" algn="l">
              <a:spcBef>
                <a:spcPts val="1200"/>
              </a:spcBef>
              <a:spcAft>
                <a:spcPts val="2300"/>
              </a:spcAft>
              <a:buNone/>
            </a:pPr>
            <a:r>
              <a:t/>
            </a:r>
            <a:endParaRPr/>
          </a:p>
        </p:txBody>
      </p:sp>
      <p:pic>
        <p:nvPicPr>
          <p:cNvPr id="80" name="Google Shape;80;p16"/>
          <p:cNvPicPr preferRelativeResize="0"/>
          <p:nvPr/>
        </p:nvPicPr>
        <p:blipFill>
          <a:blip r:embed="rId6">
            <a:alphaModFix/>
          </a:blip>
          <a:stretch>
            <a:fillRect/>
          </a:stretch>
        </p:blipFill>
        <p:spPr>
          <a:xfrm>
            <a:off x="6470575" y="96950"/>
            <a:ext cx="2460126" cy="164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Gathering the Evidence: Excerpt of Evidence from NewPortAcademy </a:t>
            </a:r>
            <a:endParaRPr/>
          </a:p>
        </p:txBody>
      </p:sp>
      <p:sp>
        <p:nvSpPr>
          <p:cNvPr id="86" name="Google Shape;86;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Clr>
                <a:schemeClr val="dk2"/>
              </a:buClr>
              <a:buSzPts val="358"/>
              <a:buFont typeface="Arial"/>
              <a:buNone/>
            </a:pPr>
            <a:r>
              <a:rPr lang="en" sz="4665">
                <a:solidFill>
                  <a:srgbClr val="343434"/>
                </a:solidFill>
                <a:latin typeface="Oswald"/>
                <a:ea typeface="Oswald"/>
                <a:cs typeface="Oswald"/>
                <a:sym typeface="Oswald"/>
              </a:rPr>
              <a:t>A new report on online bullying found that </a:t>
            </a:r>
            <a:r>
              <a:rPr lang="en" sz="4665">
                <a:solidFill>
                  <a:srgbClr val="4B70B3"/>
                </a:solidFill>
                <a:uFill>
                  <a:noFill/>
                </a:uFill>
                <a:latin typeface="Oswald"/>
                <a:ea typeface="Oswald"/>
                <a:cs typeface="Oswald"/>
                <a:sym typeface="Oswald"/>
                <a:hlinkClick r:id="rId3">
                  <a:extLst>
                    <a:ext uri="{A12FA001-AC4F-418D-AE19-62706E023703}">
                      <ahyp:hlinkClr val="tx"/>
                    </a:ext>
                  </a:extLst>
                </a:hlinkClick>
              </a:rPr>
              <a:t>81 percent </a:t>
            </a:r>
            <a:r>
              <a:rPr lang="en" sz="4665">
                <a:solidFill>
                  <a:srgbClr val="343434"/>
                </a:solidFill>
                <a:latin typeface="Oswald"/>
                <a:ea typeface="Oswald"/>
                <a:cs typeface="Oswald"/>
                <a:sym typeface="Oswald"/>
              </a:rPr>
              <a:t>of cyberbullying organizations saw an increase in this behavior during 2020. In addition, the report found that 62 percent of American youth have been the victims of cyberbullying—up from 36.5 percent in 2019. Meanwhile, the number of perpetrators went up from 14.8 to 25.2 percent during that time frame.</a:t>
            </a:r>
            <a:endParaRPr sz="4665">
              <a:solidFill>
                <a:srgbClr val="343434"/>
              </a:solidFill>
              <a:latin typeface="Oswald"/>
              <a:ea typeface="Oswald"/>
              <a:cs typeface="Oswald"/>
              <a:sym typeface="Oswald"/>
            </a:endParaRPr>
          </a:p>
          <a:p>
            <a:pPr indent="0" lvl="0" marL="0" rtl="0" algn="l">
              <a:spcBef>
                <a:spcPts val="2300"/>
              </a:spcBef>
              <a:spcAft>
                <a:spcPts val="0"/>
              </a:spcAft>
              <a:buClr>
                <a:schemeClr val="dk2"/>
              </a:buClr>
              <a:buSzPts val="358"/>
              <a:buFont typeface="Arial"/>
              <a:buNone/>
            </a:pPr>
            <a:r>
              <a:rPr lang="en" sz="4665">
                <a:solidFill>
                  <a:srgbClr val="343434"/>
                </a:solidFill>
                <a:latin typeface="Oswald"/>
                <a:ea typeface="Oswald"/>
                <a:cs typeface="Oswald"/>
                <a:sym typeface="Oswald"/>
              </a:rPr>
              <a:t>Another </a:t>
            </a:r>
            <a:r>
              <a:rPr lang="en" sz="4665">
                <a:solidFill>
                  <a:srgbClr val="4B70B3"/>
                </a:solidFill>
                <a:uFill>
                  <a:noFill/>
                </a:uFill>
                <a:latin typeface="Oswald"/>
                <a:ea typeface="Oswald"/>
                <a:cs typeface="Oswald"/>
                <a:sym typeface="Oswald"/>
                <a:hlinkClick r:id="rId4">
                  <a:extLst>
                    <a:ext uri="{A12FA001-AC4F-418D-AE19-62706E023703}">
                      <ahyp:hlinkClr val="tx"/>
                    </a:ext>
                  </a:extLst>
                </a:hlinkClick>
              </a:rPr>
              <a:t>study</a:t>
            </a:r>
            <a:r>
              <a:rPr lang="en" sz="4665">
                <a:solidFill>
                  <a:srgbClr val="343434"/>
                </a:solidFill>
                <a:latin typeface="Oswald"/>
                <a:ea typeface="Oswald"/>
                <a:cs typeface="Oswald"/>
                <a:sym typeface="Oswald"/>
              </a:rPr>
              <a:t>, from the AI startup L1GHT, analyzed data from websites, social platforms, chatting forums, and gaming sites in 2020. The study documented a 70 percent increase in cyberbullying among kids and teens during online chats, and a 40 percent increase in toxic interactions on popular video gaming platforms such as Discord.</a:t>
            </a:r>
            <a:endParaRPr sz="4665">
              <a:solidFill>
                <a:srgbClr val="343434"/>
              </a:solidFill>
              <a:latin typeface="Oswald"/>
              <a:ea typeface="Oswald"/>
              <a:cs typeface="Oswald"/>
              <a:sym typeface="Oswald"/>
            </a:endParaRPr>
          </a:p>
          <a:p>
            <a:pPr indent="0" lvl="0" marL="0" rtl="0" algn="l">
              <a:spcBef>
                <a:spcPts val="2300"/>
              </a:spcBef>
              <a:spcAft>
                <a:spcPts val="0"/>
              </a:spcAft>
              <a:buNone/>
            </a:pPr>
            <a:r>
              <a:rPr lang="en" sz="4665">
                <a:solidFill>
                  <a:srgbClr val="343434"/>
                </a:solidFill>
                <a:latin typeface="Oswald"/>
                <a:ea typeface="Oswald"/>
                <a:cs typeface="Oswald"/>
                <a:sym typeface="Oswald"/>
              </a:rPr>
              <a:t>More parents are seeking help for teen cyberbullying as well. According to Google Trends, 80 percent more parents have been searching for information on cyberbullying since the start of 2020.</a:t>
            </a:r>
            <a:endParaRPr sz="4665">
              <a:solidFill>
                <a:srgbClr val="343434"/>
              </a:solidFill>
              <a:latin typeface="Oswald"/>
              <a:ea typeface="Oswald"/>
              <a:cs typeface="Oswald"/>
              <a:sym typeface="Oswald"/>
            </a:endParaRPr>
          </a:p>
          <a:p>
            <a:pPr indent="0" lvl="0" marL="0" rtl="0" algn="l">
              <a:spcBef>
                <a:spcPts val="2300"/>
              </a:spcBef>
              <a:spcAft>
                <a:spcPts val="2300"/>
              </a:spcAft>
              <a:buClr>
                <a:schemeClr val="dk2"/>
              </a:buClr>
              <a:buSzPts val="358"/>
              <a:buFont typeface="Arial"/>
              <a:buNone/>
            </a:pPr>
            <a:r>
              <a:rPr lang="en" sz="4665">
                <a:solidFill>
                  <a:srgbClr val="343434"/>
                </a:solidFill>
                <a:latin typeface="Oswald"/>
                <a:ea typeface="Oswald"/>
                <a:cs typeface="Oswald"/>
                <a:sym typeface="Oswald"/>
              </a:rPr>
              <a:t>How do these statistics show that cyberbullying among teens is a problem ? </a:t>
            </a:r>
            <a:endParaRPr sz="4665">
              <a:solidFill>
                <a:srgbClr val="343434"/>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Step 3:Identify the Causes</a:t>
            </a:r>
            <a:endParaRPr/>
          </a:p>
        </p:txBody>
      </p:sp>
      <p:sp>
        <p:nvSpPr>
          <p:cNvPr id="92" name="Google Shape;92;p18"/>
          <p:cNvSpPr txBox="1"/>
          <p:nvPr>
            <p:ph idx="1" type="body"/>
          </p:nvPr>
        </p:nvSpPr>
        <p:spPr>
          <a:xfrm>
            <a:off x="311700" y="1234075"/>
            <a:ext cx="8723400" cy="3857400"/>
          </a:xfrm>
          <a:prstGeom prst="rect">
            <a:avLst/>
          </a:prstGeom>
        </p:spPr>
        <p:txBody>
          <a:bodyPr anchorCtr="0" anchor="t" bIns="91425" lIns="91425" spcFirstLastPara="1" rIns="91425" wrap="square" tIns="91425">
            <a:normAutofit fontScale="25000" lnSpcReduction="20000"/>
          </a:bodyPr>
          <a:lstStyle/>
          <a:p>
            <a:pPr indent="0" lvl="0" marL="0" rtl="0" algn="l">
              <a:lnSpc>
                <a:spcPct val="200000"/>
              </a:lnSpc>
              <a:spcBef>
                <a:spcPts val="0"/>
              </a:spcBef>
              <a:spcAft>
                <a:spcPts val="0"/>
              </a:spcAft>
              <a:buNone/>
            </a:pPr>
            <a:r>
              <a:rPr lang="en" sz="6400">
                <a:latin typeface="Oswald"/>
                <a:ea typeface="Oswald"/>
                <a:cs typeface="Oswald"/>
                <a:sym typeface="Oswald"/>
              </a:rPr>
              <a:t>While it may be difficult to </a:t>
            </a:r>
            <a:r>
              <a:rPr lang="en" sz="6400">
                <a:latin typeface="Oswald"/>
                <a:ea typeface="Oswald"/>
                <a:cs typeface="Oswald"/>
                <a:sym typeface="Oswald"/>
              </a:rPr>
              <a:t>pinpoint</a:t>
            </a:r>
            <a:r>
              <a:rPr lang="en" sz="6400">
                <a:latin typeface="Oswald"/>
                <a:ea typeface="Oswald"/>
                <a:cs typeface="Oswald"/>
                <a:sym typeface="Oswald"/>
              </a:rPr>
              <a:t> the exact causes of</a:t>
            </a:r>
            <a:endParaRPr sz="6400">
              <a:latin typeface="Oswald"/>
              <a:ea typeface="Oswald"/>
              <a:cs typeface="Oswald"/>
              <a:sym typeface="Oswald"/>
            </a:endParaRPr>
          </a:p>
          <a:p>
            <a:pPr indent="0" lvl="0" marL="0" rtl="0" algn="l">
              <a:lnSpc>
                <a:spcPct val="200000"/>
              </a:lnSpc>
              <a:spcBef>
                <a:spcPts val="1200"/>
              </a:spcBef>
              <a:spcAft>
                <a:spcPts val="0"/>
              </a:spcAft>
              <a:buNone/>
            </a:pPr>
            <a:r>
              <a:rPr lang="en" sz="6400">
                <a:latin typeface="Oswald"/>
                <a:ea typeface="Oswald"/>
                <a:cs typeface="Oswald"/>
                <a:sym typeface="Oswald"/>
              </a:rPr>
              <a:t>Cyberbullying. Some possible causes included but not</a:t>
            </a:r>
            <a:endParaRPr sz="6400">
              <a:latin typeface="Oswald"/>
              <a:ea typeface="Oswald"/>
              <a:cs typeface="Oswald"/>
              <a:sym typeface="Oswald"/>
            </a:endParaRPr>
          </a:p>
          <a:p>
            <a:pPr indent="0" lvl="0" marL="0" rtl="0" algn="l">
              <a:lnSpc>
                <a:spcPct val="200000"/>
              </a:lnSpc>
              <a:spcBef>
                <a:spcPts val="1200"/>
              </a:spcBef>
              <a:spcAft>
                <a:spcPts val="0"/>
              </a:spcAft>
              <a:buNone/>
            </a:pPr>
            <a:r>
              <a:rPr lang="en" sz="6400">
                <a:latin typeface="Oswald"/>
                <a:ea typeface="Oswald"/>
                <a:cs typeface="Oswald"/>
                <a:sym typeface="Oswald"/>
              </a:rPr>
              <a:t>limited to are: </a:t>
            </a:r>
            <a:endParaRPr sz="6400">
              <a:latin typeface="Oswald"/>
              <a:ea typeface="Oswald"/>
              <a:cs typeface="Oswald"/>
              <a:sym typeface="Oswald"/>
            </a:endParaRPr>
          </a:p>
          <a:p>
            <a:pPr indent="-330200" lvl="0" marL="457200" rtl="0" algn="l">
              <a:lnSpc>
                <a:spcPct val="200000"/>
              </a:lnSpc>
              <a:spcBef>
                <a:spcPts val="1200"/>
              </a:spcBef>
              <a:spcAft>
                <a:spcPts val="0"/>
              </a:spcAft>
              <a:buSzPct val="100000"/>
              <a:buChar char="●"/>
            </a:pPr>
            <a:r>
              <a:rPr b="1" lang="en" sz="6400">
                <a:latin typeface="Oswald"/>
                <a:ea typeface="Oswald"/>
                <a:cs typeface="Oswald"/>
                <a:sym typeface="Oswald"/>
              </a:rPr>
              <a:t>Revenge</a:t>
            </a:r>
            <a:r>
              <a:rPr lang="en" sz="6400">
                <a:latin typeface="Oswald"/>
                <a:ea typeface="Oswald"/>
                <a:cs typeface="Oswald"/>
                <a:sym typeface="Oswald"/>
              </a:rPr>
              <a:t>-cyberbullies often want to get back a the victim for something they feel wronged about. </a:t>
            </a:r>
            <a:endParaRPr sz="6400">
              <a:latin typeface="Oswald"/>
              <a:ea typeface="Oswald"/>
              <a:cs typeface="Oswald"/>
              <a:sym typeface="Oswald"/>
            </a:endParaRPr>
          </a:p>
          <a:p>
            <a:pPr indent="-330200" lvl="0" marL="457200" rtl="0" algn="l">
              <a:lnSpc>
                <a:spcPct val="200000"/>
              </a:lnSpc>
              <a:spcBef>
                <a:spcPts val="0"/>
              </a:spcBef>
              <a:spcAft>
                <a:spcPts val="0"/>
              </a:spcAft>
              <a:buSzPct val="100000"/>
              <a:buChar char="●"/>
            </a:pPr>
            <a:r>
              <a:rPr b="1" lang="en" sz="6400">
                <a:latin typeface="Oswald"/>
                <a:ea typeface="Oswald"/>
                <a:cs typeface="Oswald"/>
                <a:sym typeface="Oswald"/>
              </a:rPr>
              <a:t>Insecurity/Jealousy-</a:t>
            </a:r>
            <a:r>
              <a:rPr lang="en" sz="6400">
                <a:latin typeface="Oswald"/>
                <a:ea typeface="Oswald"/>
                <a:cs typeface="Oswald"/>
                <a:sym typeface="Oswald"/>
              </a:rPr>
              <a:t>A lack of self confidence/self esteem can cause teens to bully other who appear either higher or lower up on the </a:t>
            </a:r>
            <a:r>
              <a:rPr lang="en" sz="6400">
                <a:latin typeface="Oswald"/>
                <a:ea typeface="Oswald"/>
                <a:cs typeface="Oswald"/>
                <a:sym typeface="Oswald"/>
              </a:rPr>
              <a:t>social</a:t>
            </a:r>
            <a:r>
              <a:rPr lang="en" sz="6400">
                <a:latin typeface="Oswald"/>
                <a:ea typeface="Oswald"/>
                <a:cs typeface="Oswald"/>
                <a:sym typeface="Oswald"/>
              </a:rPr>
              <a:t> </a:t>
            </a:r>
            <a:r>
              <a:rPr lang="en" sz="6400">
                <a:latin typeface="Oswald"/>
                <a:ea typeface="Oswald"/>
                <a:cs typeface="Oswald"/>
                <a:sym typeface="Oswald"/>
              </a:rPr>
              <a:t>hierarchy.</a:t>
            </a:r>
            <a:endParaRPr sz="6400">
              <a:latin typeface="Oswald"/>
              <a:ea typeface="Oswald"/>
              <a:cs typeface="Oswald"/>
              <a:sym typeface="Oswald"/>
            </a:endParaRPr>
          </a:p>
          <a:p>
            <a:pPr indent="-330200" lvl="0" marL="457200" rtl="0" algn="l">
              <a:lnSpc>
                <a:spcPct val="200000"/>
              </a:lnSpc>
              <a:spcBef>
                <a:spcPts val="0"/>
              </a:spcBef>
              <a:spcAft>
                <a:spcPts val="0"/>
              </a:spcAft>
              <a:buSzPct val="100000"/>
              <a:buChar char="●"/>
            </a:pPr>
            <a:r>
              <a:rPr b="1" lang="en" sz="6400">
                <a:latin typeface="Oswald"/>
                <a:ea typeface="Oswald"/>
                <a:cs typeface="Oswald"/>
                <a:sym typeface="Oswald"/>
              </a:rPr>
              <a:t>Lack of Empathy-</a:t>
            </a:r>
            <a:r>
              <a:rPr lang="en" sz="6400">
                <a:latin typeface="Oswald"/>
                <a:ea typeface="Oswald"/>
                <a:cs typeface="Oswald"/>
                <a:sym typeface="Oswald"/>
              </a:rPr>
              <a:t> When engaging in bullying or cyberbullying teens are often unaware of the pain, and trauma they are inflicted upon others or haven’t developed the ability to feel and care for the pain of others.</a:t>
            </a:r>
            <a:endParaRPr/>
          </a:p>
        </p:txBody>
      </p:sp>
      <p:pic>
        <p:nvPicPr>
          <p:cNvPr id="93" name="Google Shape;93;p18"/>
          <p:cNvPicPr preferRelativeResize="0"/>
          <p:nvPr/>
        </p:nvPicPr>
        <p:blipFill>
          <a:blip r:embed="rId3">
            <a:alphaModFix/>
          </a:blip>
          <a:stretch>
            <a:fillRect/>
          </a:stretch>
        </p:blipFill>
        <p:spPr>
          <a:xfrm>
            <a:off x="5552725" y="1288975"/>
            <a:ext cx="2535225" cy="1690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 Step 4: Evaluate and Existing Policy </a:t>
            </a:r>
            <a:endParaRPr/>
          </a:p>
        </p:txBody>
      </p:sp>
      <p:sp>
        <p:nvSpPr>
          <p:cNvPr id="99" name="Google Shape;99;p19"/>
          <p:cNvSpPr txBox="1"/>
          <p:nvPr>
            <p:ph idx="1" type="body"/>
          </p:nvPr>
        </p:nvSpPr>
        <p:spPr>
          <a:xfrm>
            <a:off x="0" y="1076025"/>
            <a:ext cx="9035100" cy="3994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a:t>
            </a:r>
            <a:endParaRPr/>
          </a:p>
        </p:txBody>
      </p:sp>
      <p:pic>
        <p:nvPicPr>
          <p:cNvPr id="100" name="Google Shape;100;p19"/>
          <p:cNvPicPr preferRelativeResize="0"/>
          <p:nvPr/>
        </p:nvPicPr>
        <p:blipFill>
          <a:blip r:embed="rId3">
            <a:alphaModFix/>
          </a:blip>
          <a:stretch>
            <a:fillRect/>
          </a:stretch>
        </p:blipFill>
        <p:spPr>
          <a:xfrm>
            <a:off x="0" y="1076027"/>
            <a:ext cx="9144003" cy="29914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STEP 4 EVALUATING THE POLICY </a:t>
            </a:r>
            <a:endParaRPr/>
          </a:p>
        </p:txBody>
      </p:sp>
      <p:sp>
        <p:nvSpPr>
          <p:cNvPr id="106" name="Google Shape;106;p2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The previous slide shows the NYC Department of Education’s discipline code and policy towards cyberbullying and harassment.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What do you notice and wonder about this policy ?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The NYC DOE investigates all claims of </a:t>
            </a:r>
            <a:r>
              <a:rPr lang="en">
                <a:latin typeface="Oswald"/>
                <a:ea typeface="Oswald"/>
                <a:cs typeface="Oswald"/>
                <a:sym typeface="Oswald"/>
              </a:rPr>
              <a:t>cyberbullying. Knowing other schools, cities and states may have more of less restrictive laws…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What do you think is missing from this policy ? </a:t>
            </a:r>
            <a:endParaRPr>
              <a:latin typeface="Oswald"/>
              <a:ea typeface="Oswald"/>
              <a:cs typeface="Oswald"/>
              <a:sym typeface="Oswald"/>
            </a:endParaRPr>
          </a:p>
          <a:p>
            <a:pPr indent="-342900" lvl="0" marL="457200" rtl="0" algn="l">
              <a:spcBef>
                <a:spcPts val="0"/>
              </a:spcBef>
              <a:spcAft>
                <a:spcPts val="0"/>
              </a:spcAft>
              <a:buSzPts val="1800"/>
              <a:buChar char="●"/>
            </a:pPr>
            <a:r>
              <a:rPr lang="en">
                <a:latin typeface="Oswald"/>
                <a:ea typeface="Oswald"/>
                <a:cs typeface="Oswald"/>
                <a:sym typeface="Oswald"/>
              </a:rPr>
              <a:t>Create the language that you feel would make this policy stronger.</a:t>
            </a:r>
            <a:r>
              <a:rPr lang="en"/>
              <a:t> </a:t>
            </a:r>
            <a:endParaRPr/>
          </a:p>
        </p:txBody>
      </p:sp>
      <p:pic>
        <p:nvPicPr>
          <p:cNvPr id="107" name="Google Shape;107;p20"/>
          <p:cNvPicPr preferRelativeResize="0"/>
          <p:nvPr/>
        </p:nvPicPr>
        <p:blipFill>
          <a:blip r:embed="rId3">
            <a:alphaModFix/>
          </a:blip>
          <a:stretch>
            <a:fillRect/>
          </a:stretch>
        </p:blipFill>
        <p:spPr>
          <a:xfrm>
            <a:off x="0" y="3742250"/>
            <a:ext cx="2101875" cy="1401250"/>
          </a:xfrm>
          <a:prstGeom prst="rect">
            <a:avLst/>
          </a:prstGeom>
          <a:noFill/>
          <a:ln>
            <a:noFill/>
          </a:ln>
        </p:spPr>
      </p:pic>
      <p:pic>
        <p:nvPicPr>
          <p:cNvPr id="108" name="Google Shape;108;p20"/>
          <p:cNvPicPr preferRelativeResize="0"/>
          <p:nvPr/>
        </p:nvPicPr>
        <p:blipFill>
          <a:blip r:embed="rId4">
            <a:alphaModFix/>
          </a:blip>
          <a:stretch>
            <a:fillRect/>
          </a:stretch>
        </p:blipFill>
        <p:spPr>
          <a:xfrm>
            <a:off x="6787901" y="3580600"/>
            <a:ext cx="2356101" cy="156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Step 5: Develop Solutions </a:t>
            </a:r>
            <a:endParaRPr/>
          </a:p>
        </p:txBody>
      </p:sp>
      <p:sp>
        <p:nvSpPr>
          <p:cNvPr id="114" name="Google Shape;114;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Now that you’ve gathered all of the relevant </a:t>
            </a:r>
            <a:r>
              <a:rPr lang="en">
                <a:latin typeface="Oswald"/>
                <a:ea typeface="Oswald"/>
                <a:cs typeface="Oswald"/>
                <a:sym typeface="Oswald"/>
              </a:rPr>
              <a:t>information on teen cyberbullying and looked at some policy it’s time that you develop a solution to address the problem. </a:t>
            </a:r>
            <a:endParaRPr>
              <a:latin typeface="Oswald"/>
              <a:ea typeface="Oswald"/>
              <a:cs typeface="Oswald"/>
              <a:sym typeface="Oswald"/>
            </a:endParaRPr>
          </a:p>
          <a:p>
            <a:pPr indent="0" lvl="0" marL="0" rtl="0" algn="l">
              <a:spcBef>
                <a:spcPts val="1200"/>
              </a:spcBef>
              <a:spcAft>
                <a:spcPts val="0"/>
              </a:spcAft>
              <a:buNone/>
            </a:pPr>
            <a:r>
              <a:rPr b="1" lang="en">
                <a:latin typeface="Oswald"/>
                <a:ea typeface="Oswald"/>
                <a:cs typeface="Oswald"/>
                <a:sym typeface="Oswald"/>
              </a:rPr>
              <a:t>Your task: You are the student council president of a school that is experiencing cyberbullying at an alarming rate. Your principal and student body have asked you to create a google slides presentation that is UNIQUE and engaging for all students to inform them of the dangers of cyberbullying for teens in the U.S. You must develop a solution for your school community to address the problem of teen cyberbullying.</a:t>
            </a:r>
            <a:endParaRPr b="1">
              <a:latin typeface="Oswald"/>
              <a:ea typeface="Oswald"/>
              <a:cs typeface="Oswald"/>
              <a:sym typeface="Oswald"/>
            </a:endParaRPr>
          </a:p>
          <a:p>
            <a:pPr indent="0" lvl="0" marL="0" rtl="0" algn="l">
              <a:spcBef>
                <a:spcPts val="1200"/>
              </a:spcBef>
              <a:spcAft>
                <a:spcPts val="1200"/>
              </a:spcAft>
              <a:buNone/>
            </a:pPr>
            <a:r>
              <a:rPr b="1" lang="en">
                <a:latin typeface="Oswald"/>
                <a:ea typeface="Oswald"/>
                <a:cs typeface="Oswald"/>
                <a:sym typeface="Oswald"/>
              </a:rPr>
              <a:t>You may include any modality, pictures, videos, music, art, poetry. Etc to enhance your presentation. </a:t>
            </a:r>
            <a:endParaRPr b="1">
              <a:latin typeface="Oswald"/>
              <a:ea typeface="Oswald"/>
              <a:cs typeface="Oswald"/>
              <a:sym typeface="Oswald"/>
            </a:endParaRPr>
          </a:p>
        </p:txBody>
      </p:sp>
      <p:pic>
        <p:nvPicPr>
          <p:cNvPr id="115" name="Google Shape;115;p21"/>
          <p:cNvPicPr preferRelativeResize="0"/>
          <p:nvPr/>
        </p:nvPicPr>
        <p:blipFill>
          <a:blip r:embed="rId3">
            <a:alphaModFix/>
          </a:blip>
          <a:stretch>
            <a:fillRect/>
          </a:stretch>
        </p:blipFill>
        <p:spPr>
          <a:xfrm>
            <a:off x="182400" y="0"/>
            <a:ext cx="2722426" cy="1313000"/>
          </a:xfrm>
          <a:prstGeom prst="rect">
            <a:avLst/>
          </a:prstGeom>
          <a:noFill/>
          <a:ln>
            <a:noFill/>
          </a:ln>
        </p:spPr>
      </p:pic>
      <p:pic>
        <p:nvPicPr>
          <p:cNvPr id="116" name="Google Shape;116;p21"/>
          <p:cNvPicPr preferRelativeResize="0"/>
          <p:nvPr/>
        </p:nvPicPr>
        <p:blipFill>
          <a:blip r:embed="rId4">
            <a:alphaModFix/>
          </a:blip>
          <a:stretch>
            <a:fillRect/>
          </a:stretch>
        </p:blipFill>
        <p:spPr>
          <a:xfrm>
            <a:off x="6683166" y="0"/>
            <a:ext cx="2074808" cy="1313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