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BeeZee" panose="020B0604020202020204" charset="0"/>
      <p:regular r:id="rId13"/>
      <p:italic r:id="rId14"/>
    </p:embeddedFont>
    <p:embeddedFont>
      <p:font typeface="Alef" panose="00000500000000000000" pitchFamily="2" charset="-79"/>
      <p:regular r:id="rId15"/>
      <p:bold r:id="rId16"/>
    </p:embeddedFont>
    <p:embeddedFont>
      <p:font typeface="Alegreya" panose="020B0604020202020204" charset="0"/>
      <p:regular r:id="rId17"/>
      <p:bold r:id="rId18"/>
      <p:italic r:id="rId19"/>
      <p:boldItalic r:id="rId20"/>
    </p:embeddedFont>
    <p:embeddedFont>
      <p:font typeface="Anaheim" panose="020B0604020202020204" charset="0"/>
      <p:regular r:id="rId21"/>
    </p:embeddedFont>
    <p:embeddedFont>
      <p:font typeface="Bitter" panose="020B060402020202020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Tino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6" clrIdx="0"/>
  <p:cmAuthor id="1" name="Brooke William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619469-6676-4549-89D9-767672AAB054}">
  <a:tblStyle styleId="{F4619469-6676-4549-89D9-767672AAB0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06f77e0e5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g106f77e0e5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6f77e0e56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106f77e0e56_0_2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8e5f18d6c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8e5f18d6c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6f77e0e5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https://www.nbcnewyork.com/news/local/nearly-half-of-nyc-students-who-took-shsat-were-black-or-latinx-only-9-got-an-offer/3737289/</a:t>
            </a:r>
            <a:endParaRPr/>
          </a:p>
        </p:txBody>
      </p:sp>
      <p:sp>
        <p:nvSpPr>
          <p:cNvPr id="60" name="Google Shape;60;g106f77e0e56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8e5f18d6cd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8e5f18d6c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06f77e0e5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106f77e0e5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8e5f18d6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8e5f18d6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06f77e0e56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106f77e0e56_0_1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8e5f18d6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18e5f18d6cd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8e5f18d6c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18e5f18d6cd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4462150" y="0"/>
            <a:ext cx="4682100" cy="5143500"/>
          </a:xfrm>
          <a:prstGeom prst="rect">
            <a:avLst/>
          </a:prstGeom>
          <a:noFill/>
          <a:ln>
            <a:noFill/>
          </a:ln>
        </p:spPr>
      </p:sp>
      <p:sp>
        <p:nvSpPr>
          <p:cNvPr id="11" name="Google Shape;11;p2"/>
          <p:cNvSpPr txBox="1">
            <a:spLocks noGrp="1"/>
          </p:cNvSpPr>
          <p:nvPr>
            <p:ph type="ctrTitle"/>
          </p:nvPr>
        </p:nvSpPr>
        <p:spPr>
          <a:xfrm>
            <a:off x="514350" y="1581925"/>
            <a:ext cx="3467400" cy="2078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3"/>
        </a:solidFill>
        <a:effectLst/>
      </p:bgPr>
    </p:bg>
    <p:spTree>
      <p:nvGrpSpPr>
        <p:cNvPr id="1" name="Shape 12"/>
        <p:cNvGrpSpPr/>
        <p:nvPr/>
      </p:nvGrpSpPr>
      <p:grpSpPr>
        <a:xfrm>
          <a:off x="0" y="0"/>
          <a:ext cx="0" cy="0"/>
          <a:chOff x="0" y="0"/>
          <a:chExt cx="0" cy="0"/>
        </a:xfrm>
      </p:grpSpPr>
      <p:sp>
        <p:nvSpPr>
          <p:cNvPr id="13" name="Google Shape;13;p3"/>
          <p:cNvSpPr/>
          <p:nvPr/>
        </p:nvSpPr>
        <p:spPr>
          <a:xfrm>
            <a:off x="4423391" y="0"/>
            <a:ext cx="4720800" cy="5143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4997350" y="495300"/>
            <a:ext cx="3291300" cy="2078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5" name="Google Shape;15;p3"/>
          <p:cNvSpPr>
            <a:spLocks noGrp="1"/>
          </p:cNvSpPr>
          <p:nvPr>
            <p:ph type="pic" idx="2"/>
          </p:nvPr>
        </p:nvSpPr>
        <p:spPr>
          <a:xfrm>
            <a:off x="523825" y="523875"/>
            <a:ext cx="3428400" cy="4114800"/>
          </a:xfrm>
          <a:prstGeom prst="rect">
            <a:avLst/>
          </a:prstGeom>
          <a:noFill/>
          <a:ln>
            <a:noFill/>
          </a:ln>
        </p:spPr>
      </p:sp>
      <p:sp>
        <p:nvSpPr>
          <p:cNvPr id="16" name="Google Shape;16;p3"/>
          <p:cNvSpPr txBox="1">
            <a:spLocks noGrp="1"/>
          </p:cNvSpPr>
          <p:nvPr>
            <p:ph type="subTitle" idx="1"/>
          </p:nvPr>
        </p:nvSpPr>
        <p:spPr>
          <a:xfrm>
            <a:off x="4997400" y="3562350"/>
            <a:ext cx="3291300" cy="1066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800"/>
              </a:spcBef>
              <a:spcAft>
                <a:spcPts val="0"/>
              </a:spcAft>
              <a:buClr>
                <a:schemeClr val="dk2"/>
              </a:buClr>
              <a:buSzPts val="3200"/>
              <a:buNone/>
              <a:defRPr sz="3200">
                <a:solidFill>
                  <a:schemeClr val="dk2"/>
                </a:solidFill>
              </a:defRPr>
            </a:lvl2pPr>
            <a:lvl3pPr lvl="2" rtl="0">
              <a:spcBef>
                <a:spcPts val="800"/>
              </a:spcBef>
              <a:spcAft>
                <a:spcPts val="0"/>
              </a:spcAft>
              <a:buClr>
                <a:schemeClr val="dk2"/>
              </a:buClr>
              <a:buSzPts val="3200"/>
              <a:buNone/>
              <a:defRPr sz="3200">
                <a:solidFill>
                  <a:schemeClr val="dk2"/>
                </a:solidFill>
              </a:defRPr>
            </a:lvl3pPr>
            <a:lvl4pPr lvl="3" rtl="0">
              <a:spcBef>
                <a:spcPts val="800"/>
              </a:spcBef>
              <a:spcAft>
                <a:spcPts val="0"/>
              </a:spcAft>
              <a:buClr>
                <a:schemeClr val="dk2"/>
              </a:buClr>
              <a:buSzPts val="3200"/>
              <a:buNone/>
              <a:defRPr sz="3200">
                <a:solidFill>
                  <a:schemeClr val="dk2"/>
                </a:solidFill>
              </a:defRPr>
            </a:lvl4pPr>
            <a:lvl5pPr lvl="4" rtl="0">
              <a:spcBef>
                <a:spcPts val="800"/>
              </a:spcBef>
              <a:spcAft>
                <a:spcPts val="0"/>
              </a:spcAft>
              <a:buClr>
                <a:schemeClr val="dk2"/>
              </a:buClr>
              <a:buSzPts val="3200"/>
              <a:buNone/>
              <a:defRPr sz="3200">
                <a:solidFill>
                  <a:schemeClr val="dk2"/>
                </a:solidFill>
              </a:defRPr>
            </a:lvl5pPr>
            <a:lvl6pPr lvl="5" rtl="0">
              <a:spcBef>
                <a:spcPts val="800"/>
              </a:spcBef>
              <a:spcAft>
                <a:spcPts val="0"/>
              </a:spcAft>
              <a:buClr>
                <a:schemeClr val="dk2"/>
              </a:buClr>
              <a:buSzPts val="3200"/>
              <a:buNone/>
              <a:defRPr sz="3200">
                <a:solidFill>
                  <a:schemeClr val="dk2"/>
                </a:solidFill>
              </a:defRPr>
            </a:lvl6pPr>
            <a:lvl7pPr lvl="6" rtl="0">
              <a:spcBef>
                <a:spcPts val="800"/>
              </a:spcBef>
              <a:spcAft>
                <a:spcPts val="0"/>
              </a:spcAft>
              <a:buClr>
                <a:schemeClr val="dk2"/>
              </a:buClr>
              <a:buSzPts val="3200"/>
              <a:buNone/>
              <a:defRPr sz="3200">
                <a:solidFill>
                  <a:schemeClr val="dk2"/>
                </a:solidFill>
              </a:defRPr>
            </a:lvl7pPr>
            <a:lvl8pPr lvl="7" rtl="0">
              <a:spcBef>
                <a:spcPts val="800"/>
              </a:spcBef>
              <a:spcAft>
                <a:spcPts val="0"/>
              </a:spcAft>
              <a:buClr>
                <a:schemeClr val="dk2"/>
              </a:buClr>
              <a:buSzPts val="3200"/>
              <a:buNone/>
              <a:defRPr sz="3200">
                <a:solidFill>
                  <a:schemeClr val="dk2"/>
                </a:solidFill>
              </a:defRPr>
            </a:lvl8pPr>
            <a:lvl9pPr lvl="8" rtl="0">
              <a:spcBef>
                <a:spcPts val="800"/>
              </a:spcBef>
              <a:spcAft>
                <a:spcPts val="800"/>
              </a:spcAft>
              <a:buClr>
                <a:schemeClr val="dk2"/>
              </a:buClr>
              <a:buSzPts val="3200"/>
              <a:buNone/>
              <a:defRPr sz="32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2"/>
        </a:solidFill>
        <a:effectLst/>
      </p:bgPr>
    </p:bg>
    <p:spTree>
      <p:nvGrpSpPr>
        <p:cNvPr id="1" name="Shape 17"/>
        <p:cNvGrpSpPr/>
        <p:nvPr/>
      </p:nvGrpSpPr>
      <p:grpSpPr>
        <a:xfrm>
          <a:off x="0" y="0"/>
          <a:ext cx="0" cy="0"/>
          <a:chOff x="0" y="0"/>
          <a:chExt cx="0" cy="0"/>
        </a:xfrm>
      </p:grpSpPr>
      <p:sp>
        <p:nvSpPr>
          <p:cNvPr id="18" name="Google Shape;18;p4"/>
          <p:cNvSpPr/>
          <p:nvPr/>
        </p:nvSpPr>
        <p:spPr>
          <a:xfrm>
            <a:off x="514350" y="514350"/>
            <a:ext cx="8115300" cy="4114800"/>
          </a:xfrm>
          <a:prstGeom prst="rect">
            <a:avLst/>
          </a:prstGeom>
          <a:solidFill>
            <a:schemeClr val="accent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2943225" y="3714375"/>
            <a:ext cx="5312700" cy="609600"/>
          </a:xfrm>
          <a:prstGeom prst="rect">
            <a:avLst/>
          </a:prstGeom>
        </p:spPr>
        <p:txBody>
          <a:bodyPr spcFirstLastPara="1" wrap="square" lIns="0" tIns="0" rIns="0" bIns="0" anchor="t" anchorCtr="0">
            <a:noAutofit/>
          </a:bodyPr>
          <a:lstStyle>
            <a:lvl1pPr marL="457200" lvl="0" indent="-342900" algn="r" rtl="0">
              <a:spcBef>
                <a:spcPts val="0"/>
              </a:spcBef>
              <a:spcAft>
                <a:spcPts val="0"/>
              </a:spcAft>
              <a:buSzPts val="1800"/>
              <a:buChar char="●"/>
              <a:defRPr sz="1800"/>
            </a:lvl1pPr>
            <a:lvl2pPr marL="914400" lvl="1" indent="-342900" algn="r" rtl="0">
              <a:spcBef>
                <a:spcPts val="800"/>
              </a:spcBef>
              <a:spcAft>
                <a:spcPts val="0"/>
              </a:spcAft>
              <a:buSzPts val="1800"/>
              <a:buChar char="○"/>
              <a:defRPr sz="1800"/>
            </a:lvl2pPr>
            <a:lvl3pPr marL="1371600" lvl="2" indent="-342900" algn="r" rtl="0">
              <a:spcBef>
                <a:spcPts val="800"/>
              </a:spcBef>
              <a:spcAft>
                <a:spcPts val="0"/>
              </a:spcAft>
              <a:buSzPts val="1800"/>
              <a:buChar char="■"/>
              <a:defRPr sz="1800"/>
            </a:lvl3pPr>
            <a:lvl4pPr marL="1828800" lvl="3" indent="-342900" algn="r" rtl="0">
              <a:spcBef>
                <a:spcPts val="800"/>
              </a:spcBef>
              <a:spcAft>
                <a:spcPts val="0"/>
              </a:spcAft>
              <a:buSzPts val="1800"/>
              <a:buChar char="●"/>
              <a:defRPr sz="1800"/>
            </a:lvl4pPr>
            <a:lvl5pPr marL="2286000" lvl="4" indent="-342900" algn="r" rtl="0">
              <a:spcBef>
                <a:spcPts val="800"/>
              </a:spcBef>
              <a:spcAft>
                <a:spcPts val="0"/>
              </a:spcAft>
              <a:buSzPts val="1800"/>
              <a:buChar char="○"/>
              <a:defRPr sz="1800"/>
            </a:lvl5pPr>
            <a:lvl6pPr marL="2743200" lvl="5" indent="-342900" algn="r" rtl="0">
              <a:spcBef>
                <a:spcPts val="800"/>
              </a:spcBef>
              <a:spcAft>
                <a:spcPts val="0"/>
              </a:spcAft>
              <a:buSzPts val="1800"/>
              <a:buChar char="■"/>
              <a:defRPr sz="1800"/>
            </a:lvl6pPr>
            <a:lvl7pPr marL="3200400" lvl="6" indent="-342900" algn="r" rtl="0">
              <a:spcBef>
                <a:spcPts val="800"/>
              </a:spcBef>
              <a:spcAft>
                <a:spcPts val="0"/>
              </a:spcAft>
              <a:buSzPts val="1800"/>
              <a:buChar char="●"/>
              <a:defRPr sz="1800"/>
            </a:lvl7pPr>
            <a:lvl8pPr marL="3657600" lvl="7" indent="-342900" algn="r" rtl="0">
              <a:spcBef>
                <a:spcPts val="800"/>
              </a:spcBef>
              <a:spcAft>
                <a:spcPts val="0"/>
              </a:spcAft>
              <a:buSzPts val="1800"/>
              <a:buChar char="○"/>
              <a:defRPr sz="1800"/>
            </a:lvl8pPr>
            <a:lvl9pPr marL="4114800" lvl="8" indent="-342900" algn="r" rtl="0">
              <a:spcBef>
                <a:spcPts val="800"/>
              </a:spcBef>
              <a:spcAft>
                <a:spcPts val="800"/>
              </a:spcAft>
              <a:buSzPts val="1800"/>
              <a:buChar char="■"/>
              <a:defRPr sz="1800"/>
            </a:lvl9pPr>
          </a:lstStyle>
          <a:p>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a:spLocks noGrp="1"/>
          </p:cNvSpPr>
          <p:nvPr>
            <p:ph type="ctrTitle"/>
          </p:nvPr>
        </p:nvSpPr>
        <p:spPr>
          <a:xfrm>
            <a:off x="888075" y="846450"/>
            <a:ext cx="7368000" cy="2078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500"/>
              <a:buNone/>
              <a:defRPr sz="4500"/>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accent3"/>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14350" y="509600"/>
            <a:ext cx="7966200" cy="585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a:endParaRPr/>
          </a:p>
        </p:txBody>
      </p:sp>
      <p:sp>
        <p:nvSpPr>
          <p:cNvPr id="24" name="Google Shape;24;p5"/>
          <p:cNvSpPr txBox="1">
            <a:spLocks noGrp="1"/>
          </p:cNvSpPr>
          <p:nvPr>
            <p:ph type="body" idx="1"/>
          </p:nvPr>
        </p:nvSpPr>
        <p:spPr>
          <a:xfrm>
            <a:off x="514350" y="2749975"/>
            <a:ext cx="81153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accent3"/>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14350" y="509600"/>
            <a:ext cx="7966200" cy="585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a:endParaRPr/>
          </a:p>
        </p:txBody>
      </p:sp>
      <p:sp>
        <p:nvSpPr>
          <p:cNvPr id="27" name="Google Shape;27;p6"/>
          <p:cNvSpPr txBox="1">
            <a:spLocks noGrp="1"/>
          </p:cNvSpPr>
          <p:nvPr>
            <p:ph type="body" idx="1"/>
          </p:nvPr>
        </p:nvSpPr>
        <p:spPr>
          <a:xfrm>
            <a:off x="514350" y="2749975"/>
            <a:ext cx="35892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
        <p:nvSpPr>
          <p:cNvPr id="28" name="Google Shape;28;p6"/>
          <p:cNvSpPr txBox="1">
            <a:spLocks noGrp="1"/>
          </p:cNvSpPr>
          <p:nvPr>
            <p:ph type="body" idx="2"/>
          </p:nvPr>
        </p:nvSpPr>
        <p:spPr>
          <a:xfrm>
            <a:off x="5040470" y="2749975"/>
            <a:ext cx="35892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accent3"/>
        </a:soli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514350" y="509600"/>
            <a:ext cx="7966200" cy="585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a:endParaRPr/>
          </a:p>
        </p:txBody>
      </p:sp>
      <p:sp>
        <p:nvSpPr>
          <p:cNvPr id="31" name="Google Shape;31;p7"/>
          <p:cNvSpPr txBox="1">
            <a:spLocks noGrp="1"/>
          </p:cNvSpPr>
          <p:nvPr>
            <p:ph type="body" idx="1"/>
          </p:nvPr>
        </p:nvSpPr>
        <p:spPr>
          <a:xfrm>
            <a:off x="514350" y="2749975"/>
            <a:ext cx="23040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
        <p:nvSpPr>
          <p:cNvPr id="32" name="Google Shape;32;p7"/>
          <p:cNvSpPr txBox="1">
            <a:spLocks noGrp="1"/>
          </p:cNvSpPr>
          <p:nvPr>
            <p:ph type="body" idx="2"/>
          </p:nvPr>
        </p:nvSpPr>
        <p:spPr>
          <a:xfrm>
            <a:off x="3419963" y="2749975"/>
            <a:ext cx="23040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
        <p:nvSpPr>
          <p:cNvPr id="33" name="Google Shape;33;p7"/>
          <p:cNvSpPr txBox="1">
            <a:spLocks noGrp="1"/>
          </p:cNvSpPr>
          <p:nvPr>
            <p:ph type="body" idx="3"/>
          </p:nvPr>
        </p:nvSpPr>
        <p:spPr>
          <a:xfrm>
            <a:off x="6325563" y="2749975"/>
            <a:ext cx="23040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p:nvPr/>
        </p:nvSpPr>
        <p:spPr>
          <a:xfrm>
            <a:off x="-9" y="0"/>
            <a:ext cx="4720800" cy="51435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ctrTitle"/>
          </p:nvPr>
        </p:nvSpPr>
        <p:spPr>
          <a:xfrm>
            <a:off x="573950" y="1532700"/>
            <a:ext cx="3291300" cy="2078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7" name="Google Shape;37;p8"/>
          <p:cNvSpPr>
            <a:spLocks noGrp="1"/>
          </p:cNvSpPr>
          <p:nvPr>
            <p:ph type="pic" idx="2"/>
          </p:nvPr>
        </p:nvSpPr>
        <p:spPr>
          <a:xfrm>
            <a:off x="5244625" y="523875"/>
            <a:ext cx="3428400" cy="4114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1pPr>
            <a:lvl2pPr lvl="1"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2pPr>
            <a:lvl3pPr lvl="2"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3pPr>
            <a:lvl4pPr lvl="3"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4pPr>
            <a:lvl5pPr lvl="4"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5pPr>
            <a:lvl6pPr lvl="5"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6pPr>
            <a:lvl7pPr lvl="6"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7pPr>
            <a:lvl8pPr lvl="7"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8pPr>
            <a:lvl9pPr lvl="8"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lnSpc>
                <a:spcPct val="120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2pPr>
            <a:lvl3pPr marL="1371600" lvl="2"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3pPr>
            <a:lvl4pPr marL="1828800" lvl="3"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4pPr>
            <a:lvl5pPr marL="2286000" lvl="4"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5pPr>
            <a:lvl6pPr marL="2743200" lvl="5"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6pPr>
            <a:lvl7pPr marL="3200400" lvl="6"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7pPr>
            <a:lvl8pPr marL="3657600" lvl="7"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8pPr>
            <a:lvl9pPr marL="4114800" lvl="8" indent="-381000" rtl="0">
              <a:lnSpc>
                <a:spcPct val="120000"/>
              </a:lnSpc>
              <a:spcBef>
                <a:spcPts val="800"/>
              </a:spcBef>
              <a:spcAft>
                <a:spcPts val="800"/>
              </a:spcAft>
              <a:buClr>
                <a:schemeClr val="dk1"/>
              </a:buClr>
              <a:buSzPts val="2400"/>
              <a:buFont typeface="Roboto"/>
              <a:buChar char="■"/>
              <a:defRPr sz="24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flippedtips.com/plegal/tips/select.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bcnewyork.com/news/local/nearly-half-of-nyc-students-who-took-shsat-were-black-or-latinx-only-9-got-an-offer/3737289/"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flippedtips.com/plegal/tips/bestsol.html" TargetMode="External"/><Relationship Id="rId3" Type="http://schemas.openxmlformats.org/officeDocument/2006/relationships/hyperlink" Target="https://flippedtips.com/plegal/tips/select.html" TargetMode="External"/><Relationship Id="rId7" Type="http://schemas.openxmlformats.org/officeDocument/2006/relationships/hyperlink" Target="https://flippedtips.com/plegal/tips/identify.htm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flippedtips.com/plegal/tips/solutions.html" TargetMode="External"/><Relationship Id="rId5" Type="http://schemas.openxmlformats.org/officeDocument/2006/relationships/hyperlink" Target="https://flippedtips.com/plegal/tips/gather.html" TargetMode="External"/><Relationship Id="rId4" Type="http://schemas.openxmlformats.org/officeDocument/2006/relationships/hyperlink" Target="https://flippedtips.com/plegal/tips/existing.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chools.nyc.gov/learning/testing/specialized-high-school-admissions-test" TargetMode="External"/><Relationship Id="rId3" Type="http://schemas.openxmlformats.org/officeDocument/2006/relationships/hyperlink" Target="https://flippedtips.com/plegal/tips/gather.html" TargetMode="External"/><Relationship Id="rId7" Type="http://schemas.openxmlformats.org/officeDocument/2006/relationships/hyperlink" Target="https://ny.chalkbeat.org/2022/6/15/23169817/nyc-specialized-high-school-admissions-offers-202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schools.nyc.gov/learning/testing/how-to-prepare-for-the-specialized-high-schools-admissions-test" TargetMode="External"/><Relationship Id="rId5" Type="http://schemas.openxmlformats.org/officeDocument/2006/relationships/hyperlink" Target="https://www.ivycoach.com/the-ivy-coach-blog/admissions-process/2022-nyc-specialized-high-school-admissions-data/" TargetMode="External"/><Relationship Id="rId4" Type="http://schemas.openxmlformats.org/officeDocument/2006/relationships/hyperlink" Target="https://www.nbcnewyork.com/news/local/nearly-half-of-nyc-students-who-took-shsat-were-black-or-latinx-only-9-got-an-offer/3737289/" TargetMode="External"/><Relationship Id="rId9" Type="http://schemas.openxmlformats.org/officeDocument/2006/relationships/hyperlink" Target="https://www.schools.nyc.gov/learning/programs/dream-progra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lippedtips.com/plegal/tips/identify.html"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manhattan-institute.org/performance-of-new-york-specialized-high-schools-shsat" TargetMode="External"/><Relationship Id="rId5" Type="http://schemas.openxmlformats.org/officeDocument/2006/relationships/image" Target="../media/image2.png"/><Relationship Id="rId4" Type="http://schemas.openxmlformats.org/officeDocument/2006/relationships/hyperlink" Target="https://news.gsu.edu/2020/08/28/humanizing-mat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lippedtips.com/plegal/tips/existing.html"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flippedtips.com/plegal/tips/solutions.html"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4"/>
        <p:cNvGrpSpPr/>
        <p:nvPr/>
      </p:nvGrpSpPr>
      <p:grpSpPr>
        <a:xfrm>
          <a:off x="0" y="0"/>
          <a:ext cx="0" cy="0"/>
          <a:chOff x="0" y="0"/>
          <a:chExt cx="0" cy="0"/>
        </a:xfrm>
      </p:grpSpPr>
      <p:sp>
        <p:nvSpPr>
          <p:cNvPr id="45" name="Google Shape;45;p11"/>
          <p:cNvSpPr txBox="1"/>
          <p:nvPr/>
        </p:nvSpPr>
        <p:spPr>
          <a:xfrm>
            <a:off x="131275" y="133675"/>
            <a:ext cx="4293600" cy="1569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400" b="1" i="0" u="none" strike="noStrike" cap="none">
                <a:solidFill>
                  <a:schemeClr val="lt1"/>
                </a:solidFill>
                <a:latin typeface="Roboto"/>
                <a:ea typeface="Roboto"/>
                <a:cs typeface="Roboto"/>
                <a:sym typeface="Roboto"/>
              </a:rPr>
              <a:t>P</a:t>
            </a:r>
            <a:r>
              <a:rPr lang="en" sz="3400" b="1">
                <a:solidFill>
                  <a:schemeClr val="lt1"/>
                </a:solidFill>
                <a:latin typeface="Roboto"/>
                <a:ea typeface="Roboto"/>
                <a:cs typeface="Roboto"/>
                <a:sym typeface="Roboto"/>
              </a:rPr>
              <a:t>ublic Policy Analyst</a:t>
            </a:r>
            <a:endParaRPr sz="3400" b="1">
              <a:solidFill>
                <a:schemeClr val="lt1"/>
              </a:solidFill>
              <a:latin typeface="Roboto"/>
              <a:ea typeface="Roboto"/>
              <a:cs typeface="Roboto"/>
              <a:sym typeface="Roboto"/>
            </a:endParaRPr>
          </a:p>
          <a:p>
            <a:pPr marL="0" marR="0" lvl="0" indent="0" algn="l" rtl="0">
              <a:lnSpc>
                <a:spcPct val="100000"/>
              </a:lnSpc>
              <a:spcBef>
                <a:spcPts val="0"/>
              </a:spcBef>
              <a:spcAft>
                <a:spcPts val="0"/>
              </a:spcAft>
              <a:buNone/>
            </a:pPr>
            <a:r>
              <a:rPr lang="en" sz="3400" b="1">
                <a:solidFill>
                  <a:schemeClr val="lt1"/>
                </a:solidFill>
                <a:latin typeface="Roboto"/>
                <a:ea typeface="Roboto"/>
                <a:cs typeface="Roboto"/>
                <a:sym typeface="Roboto"/>
              </a:rPr>
              <a:t>Problem Solving Project</a:t>
            </a:r>
            <a:endParaRPr sz="3400" b="1">
              <a:solidFill>
                <a:schemeClr val="lt1"/>
              </a:solidFill>
              <a:latin typeface="Roboto"/>
              <a:ea typeface="Roboto"/>
              <a:cs typeface="Roboto"/>
              <a:sym typeface="Roboto"/>
            </a:endParaRPr>
          </a:p>
        </p:txBody>
      </p:sp>
      <p:pic>
        <p:nvPicPr>
          <p:cNvPr id="46" name="Google Shape;46;p11"/>
          <p:cNvPicPr preferRelativeResize="0"/>
          <p:nvPr/>
        </p:nvPicPr>
        <p:blipFill rotWithShape="1">
          <a:blip r:embed="rId3">
            <a:alphaModFix/>
          </a:blip>
          <a:srcRect l="24300" r="14994"/>
          <a:stretch/>
        </p:blipFill>
        <p:spPr>
          <a:xfrm>
            <a:off x="4462010" y="0"/>
            <a:ext cx="4681994" cy="5143500"/>
          </a:xfrm>
          <a:prstGeom prst="rect">
            <a:avLst/>
          </a:prstGeom>
          <a:noFill/>
          <a:ln>
            <a:noFill/>
          </a:ln>
        </p:spPr>
      </p:pic>
      <p:sp>
        <p:nvSpPr>
          <p:cNvPr id="47" name="Google Shape;47;p11"/>
          <p:cNvSpPr txBox="1"/>
          <p:nvPr/>
        </p:nvSpPr>
        <p:spPr>
          <a:xfrm>
            <a:off x="78150" y="4409600"/>
            <a:ext cx="1761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Tinos"/>
                <a:ea typeface="Tinos"/>
                <a:cs typeface="Tinos"/>
                <a:sym typeface="Tinos"/>
              </a:rPr>
              <a:t>B. Williams</a:t>
            </a:r>
            <a:endParaRPr>
              <a:solidFill>
                <a:schemeClr val="lt1"/>
              </a:solidFill>
              <a:latin typeface="Tinos"/>
              <a:ea typeface="Tinos"/>
              <a:cs typeface="Tinos"/>
              <a:sym typeface="Tinos"/>
            </a:endParaRPr>
          </a:p>
          <a:p>
            <a:pPr marL="0" lvl="0" indent="0" algn="l" rtl="0">
              <a:spcBef>
                <a:spcPts val="0"/>
              </a:spcBef>
              <a:spcAft>
                <a:spcPts val="0"/>
              </a:spcAft>
              <a:buNone/>
            </a:pPr>
            <a:r>
              <a:rPr lang="en">
                <a:solidFill>
                  <a:schemeClr val="lt1"/>
                </a:solidFill>
                <a:latin typeface="Tinos"/>
                <a:ea typeface="Tinos"/>
                <a:cs typeface="Tinos"/>
                <a:sym typeface="Tinos"/>
              </a:rPr>
              <a:t>Arthur Tappan PS 46</a:t>
            </a:r>
            <a:endParaRPr>
              <a:solidFill>
                <a:schemeClr val="lt1"/>
              </a:solidFill>
              <a:latin typeface="Roboto"/>
              <a:ea typeface="Roboto"/>
              <a:cs typeface="Roboto"/>
              <a:sym typeface="Roboto"/>
            </a:endParaRPr>
          </a:p>
        </p:txBody>
      </p:sp>
      <p:sp>
        <p:nvSpPr>
          <p:cNvPr id="48" name="Google Shape;48;p11"/>
          <p:cNvSpPr txBox="1"/>
          <p:nvPr/>
        </p:nvSpPr>
        <p:spPr>
          <a:xfrm>
            <a:off x="175525" y="1231425"/>
            <a:ext cx="3744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lt1"/>
              </a:solidFill>
              <a:latin typeface="Roboto"/>
              <a:ea typeface="Roboto"/>
              <a:cs typeface="Roboto"/>
              <a:sym typeface="Roboto"/>
            </a:endParaRPr>
          </a:p>
        </p:txBody>
      </p:sp>
      <p:sp>
        <p:nvSpPr>
          <p:cNvPr id="49" name="Google Shape;49;p11"/>
          <p:cNvSpPr txBox="1"/>
          <p:nvPr/>
        </p:nvSpPr>
        <p:spPr>
          <a:xfrm>
            <a:off x="175525" y="1958463"/>
            <a:ext cx="4077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500" b="1">
                <a:solidFill>
                  <a:schemeClr val="dk1"/>
                </a:solidFill>
                <a:latin typeface="Roboto"/>
                <a:ea typeface="Roboto"/>
                <a:cs typeface="Roboto"/>
                <a:sym typeface="Roboto"/>
              </a:rPr>
              <a:t>Specialized High Schools Low</a:t>
            </a:r>
            <a:endParaRPr sz="700">
              <a:solidFill>
                <a:schemeClr val="dk1"/>
              </a:solidFill>
            </a:endParaRPr>
          </a:p>
          <a:p>
            <a:pPr marL="0" lvl="0" indent="0" algn="l" rtl="0">
              <a:spcBef>
                <a:spcPts val="0"/>
              </a:spcBef>
              <a:spcAft>
                <a:spcPts val="0"/>
              </a:spcAft>
              <a:buClr>
                <a:schemeClr val="dk1"/>
              </a:buClr>
              <a:buSzPts val="1100"/>
              <a:buFont typeface="Arial"/>
              <a:buNone/>
            </a:pPr>
            <a:r>
              <a:rPr lang="en" sz="3500" b="1">
                <a:solidFill>
                  <a:schemeClr val="dk1"/>
                </a:solidFill>
                <a:latin typeface="Roboto"/>
                <a:ea typeface="Roboto"/>
                <a:cs typeface="Roboto"/>
                <a:sym typeface="Roboto"/>
              </a:rPr>
              <a:t>Acceptance Rates for People of Color</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4"/>
        <p:cNvGrpSpPr/>
        <p:nvPr/>
      </p:nvGrpSpPr>
      <p:grpSpPr>
        <a:xfrm>
          <a:off x="0" y="0"/>
          <a:ext cx="0" cy="0"/>
          <a:chOff x="0" y="0"/>
          <a:chExt cx="0" cy="0"/>
        </a:xfrm>
      </p:grpSpPr>
      <p:sp>
        <p:nvSpPr>
          <p:cNvPr id="145" name="Google Shape;145;p20"/>
          <p:cNvSpPr/>
          <p:nvPr/>
        </p:nvSpPr>
        <p:spPr>
          <a:xfrm>
            <a:off x="0" y="514350"/>
            <a:ext cx="3890400" cy="4114800"/>
          </a:xfrm>
          <a:prstGeom prst="rect">
            <a:avLst/>
          </a:prstGeom>
          <a:solidFill>
            <a:srgbClr val="DA8F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6" name="Google Shape;146;p20"/>
          <p:cNvSpPr txBox="1"/>
          <p:nvPr/>
        </p:nvSpPr>
        <p:spPr>
          <a:xfrm>
            <a:off x="236550" y="1355375"/>
            <a:ext cx="34173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800" b="1">
                <a:solidFill>
                  <a:schemeClr val="lt1"/>
                </a:solidFill>
                <a:latin typeface="Roboto"/>
                <a:ea typeface="Roboto"/>
                <a:cs typeface="Roboto"/>
                <a:sym typeface="Roboto"/>
              </a:rPr>
              <a:t>Determining the Best Solution</a:t>
            </a:r>
            <a:endParaRPr sz="2000">
              <a:solidFill>
                <a:schemeClr val="lt1"/>
              </a:solidFill>
            </a:endParaRPr>
          </a:p>
        </p:txBody>
      </p:sp>
      <p:pic>
        <p:nvPicPr>
          <p:cNvPr id="147" name="Google Shape;147;p20"/>
          <p:cNvPicPr preferRelativeResize="0"/>
          <p:nvPr/>
        </p:nvPicPr>
        <p:blipFill rotWithShape="1">
          <a:blip r:embed="rId3">
            <a:alphaModFix/>
          </a:blip>
          <a:srcRect r="3278" b="5908"/>
          <a:stretch/>
        </p:blipFill>
        <p:spPr>
          <a:xfrm>
            <a:off x="3976500" y="1108150"/>
            <a:ext cx="5118424" cy="3521000"/>
          </a:xfrm>
          <a:prstGeom prst="rect">
            <a:avLst/>
          </a:prstGeom>
          <a:noFill/>
          <a:ln>
            <a:noFill/>
          </a:ln>
        </p:spPr>
      </p:pic>
      <p:sp>
        <p:nvSpPr>
          <p:cNvPr id="148" name="Google Shape;148;p20"/>
          <p:cNvSpPr txBox="1"/>
          <p:nvPr/>
        </p:nvSpPr>
        <p:spPr>
          <a:xfrm>
            <a:off x="3976500" y="594025"/>
            <a:ext cx="500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Bitter"/>
                <a:ea typeface="Bitter"/>
                <a:cs typeface="Bitter"/>
                <a:sym typeface="Bitter"/>
              </a:rPr>
              <a:t>Use the matrix below to determine which solution is the best solution. </a:t>
            </a:r>
            <a:endParaRPr b="1">
              <a:solidFill>
                <a:schemeClr val="dk2"/>
              </a:solidFill>
              <a:latin typeface="Bitter"/>
              <a:ea typeface="Bitter"/>
              <a:cs typeface="Bitter"/>
              <a:sym typeface="Bit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733200" y="1921875"/>
            <a:ext cx="7454100" cy="18108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latin typeface="Bitter"/>
                <a:ea typeface="Bitter"/>
                <a:cs typeface="Bitter"/>
                <a:sym typeface="Bitter"/>
              </a:rPr>
              <a:t>Is the  hot topic this fall with the 2022-2023 test just around the corner. Seventh grade students across the five boroughs were given the opportunity to join a six week enrichment program in May 2022 and again in July 2022 with hopes of increasing acceptance rates of Black and Latinx students into the New York City Specialized High Schools. </a:t>
            </a:r>
            <a:endParaRPr>
              <a:latin typeface="Bitter"/>
              <a:ea typeface="Bitter"/>
              <a:cs typeface="Bitter"/>
              <a:sym typeface="Bitter"/>
            </a:endParaRPr>
          </a:p>
        </p:txBody>
      </p:sp>
      <p:sp>
        <p:nvSpPr>
          <p:cNvPr id="55" name="Google Shape;55;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56" name="Google Shape;56;p12"/>
          <p:cNvSpPr txBox="1">
            <a:spLocks noGrp="1"/>
          </p:cNvSpPr>
          <p:nvPr>
            <p:ph type="ctrTitle"/>
          </p:nvPr>
        </p:nvSpPr>
        <p:spPr>
          <a:xfrm>
            <a:off x="640200" y="651675"/>
            <a:ext cx="7697700" cy="1270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500">
                <a:latin typeface="Roboto"/>
                <a:ea typeface="Roboto"/>
                <a:cs typeface="Roboto"/>
                <a:sym typeface="Roboto"/>
              </a:rPr>
              <a:t>Specialized High Schools Low</a:t>
            </a:r>
            <a:endParaRPr sz="700" b="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3500">
                <a:latin typeface="Roboto"/>
                <a:ea typeface="Roboto"/>
                <a:cs typeface="Roboto"/>
                <a:sym typeface="Roboto"/>
              </a:rPr>
              <a:t>Acceptance Rates for People of Color</a:t>
            </a:r>
            <a:endParaRPr/>
          </a:p>
        </p:txBody>
      </p:sp>
      <p:sp>
        <p:nvSpPr>
          <p:cNvPr id="57" name="Google Shape;57;p12"/>
          <p:cNvSpPr/>
          <p:nvPr/>
        </p:nvSpPr>
        <p:spPr>
          <a:xfrm>
            <a:off x="2557988" y="4199125"/>
            <a:ext cx="4028025" cy="690525"/>
          </a:xfrm>
          <a:prstGeom prst="flowChartPunchedTape">
            <a:avLst/>
          </a:prstGeom>
          <a:solidFill>
            <a:schemeClr val="dk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u="sng">
                <a:solidFill>
                  <a:schemeClr val="lt1"/>
                </a:solidFill>
                <a:latin typeface="Bitter"/>
                <a:ea typeface="Bitter"/>
                <a:cs typeface="Bitter"/>
                <a:sym typeface="Bitter"/>
                <a:hlinkClick r:id="rId3">
                  <a:extLst>
                    <a:ext uri="{A12FA001-AC4F-418D-AE19-62706E023703}">
                      <ahyp:hlinkClr xmlns:ahyp="http://schemas.microsoft.com/office/drawing/2018/hyperlinkcolor" val="tx"/>
                    </a:ext>
                  </a:extLst>
                </a:hlinkClick>
              </a:rPr>
              <a:t>Define the Problem</a:t>
            </a:r>
            <a:endParaRPr sz="2300" b="1">
              <a:solidFill>
                <a:schemeClr val="lt1"/>
              </a:solidFill>
              <a:latin typeface="Bitter"/>
              <a:ea typeface="Bitter"/>
              <a:cs typeface="Bitter"/>
              <a:sym typeface="Bit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
        <p:cNvGrpSpPr/>
        <p:nvPr/>
      </p:nvGrpSpPr>
      <p:grpSpPr>
        <a:xfrm>
          <a:off x="0" y="0"/>
          <a:ext cx="0" cy="0"/>
          <a:chOff x="0" y="0"/>
          <a:chExt cx="0" cy="0"/>
        </a:xfrm>
      </p:grpSpPr>
      <p:sp>
        <p:nvSpPr>
          <p:cNvPr id="62" name="Google Shape;62;p13"/>
          <p:cNvSpPr/>
          <p:nvPr/>
        </p:nvSpPr>
        <p:spPr>
          <a:xfrm>
            <a:off x="4423391" y="0"/>
            <a:ext cx="4720800" cy="5143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4997346" y="504825"/>
            <a:ext cx="3792000" cy="692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500" b="1">
                <a:solidFill>
                  <a:schemeClr val="lt1"/>
                </a:solidFill>
                <a:latin typeface="Roboto"/>
                <a:ea typeface="Roboto"/>
                <a:cs typeface="Roboto"/>
                <a:sym typeface="Roboto"/>
              </a:rPr>
              <a:t>Did you know?</a:t>
            </a:r>
            <a:endParaRPr sz="700">
              <a:solidFill>
                <a:schemeClr val="lt1"/>
              </a:solidFill>
            </a:endParaRPr>
          </a:p>
        </p:txBody>
      </p:sp>
      <p:sp>
        <p:nvSpPr>
          <p:cNvPr id="64" name="Google Shape;64;p13"/>
          <p:cNvSpPr txBox="1"/>
          <p:nvPr/>
        </p:nvSpPr>
        <p:spPr>
          <a:xfrm>
            <a:off x="4997348" y="1322600"/>
            <a:ext cx="3756600" cy="26508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Clr>
                <a:srgbClr val="000000"/>
              </a:buClr>
              <a:buFont typeface="Arial"/>
              <a:buNone/>
            </a:pPr>
            <a:r>
              <a:rPr lang="en" sz="2100">
                <a:solidFill>
                  <a:schemeClr val="lt1"/>
                </a:solidFill>
                <a:latin typeface="Roboto"/>
                <a:ea typeface="Roboto"/>
                <a:cs typeface="Roboto"/>
                <a:sym typeface="Roboto"/>
              </a:rPr>
              <a:t>Nearly half of the total amount of students who took the NYC Specialized High School Admissions Test (SHSAT) for 2021-2022 were Black and Latinx students of color. Out of that, only </a:t>
            </a:r>
            <a:r>
              <a:rPr lang="en" sz="2100">
                <a:solidFill>
                  <a:schemeClr val="lt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9%</a:t>
            </a:r>
            <a:r>
              <a:rPr lang="en" sz="2100">
                <a:solidFill>
                  <a:schemeClr val="lt1"/>
                </a:solidFill>
                <a:latin typeface="Roboto"/>
                <a:ea typeface="Roboto"/>
                <a:cs typeface="Roboto"/>
                <a:sym typeface="Roboto"/>
              </a:rPr>
              <a:t> received an offer. </a:t>
            </a:r>
            <a:endParaRPr sz="1100">
              <a:solidFill>
                <a:schemeClr val="lt1"/>
              </a:solidFill>
            </a:endParaRPr>
          </a:p>
        </p:txBody>
      </p:sp>
      <p:sp>
        <p:nvSpPr>
          <p:cNvPr id="65" name="Google Shape;65;p13"/>
          <p:cNvSpPr txBox="1"/>
          <p:nvPr/>
        </p:nvSpPr>
        <p:spPr>
          <a:xfrm>
            <a:off x="105500" y="1197525"/>
            <a:ext cx="4362900" cy="3586500"/>
          </a:xfrm>
          <a:prstGeom prst="rect">
            <a:avLst/>
          </a:prstGeom>
          <a:noFill/>
          <a:ln>
            <a:noFill/>
          </a:ln>
        </p:spPr>
        <p:txBody>
          <a:bodyPr spcFirstLastPara="1" wrap="square" lIns="91425" tIns="91425" rIns="91425" bIns="91425" anchor="t" anchorCtr="0">
            <a:spAutoFit/>
          </a:bodyPr>
          <a:lstStyle/>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The Bronx High School of Science</a:t>
            </a:r>
            <a:endParaRPr sz="1300" i="1">
              <a:solidFill>
                <a:schemeClr val="dk1"/>
              </a:solidFill>
              <a:latin typeface="Tinos"/>
              <a:ea typeface="Tinos"/>
              <a:cs typeface="Tinos"/>
              <a:sym typeface="Tinos"/>
            </a:endParaRPr>
          </a:p>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The Brooklyn Latin School</a:t>
            </a:r>
            <a:endParaRPr sz="1300" i="1">
              <a:solidFill>
                <a:schemeClr val="dk1"/>
              </a:solidFill>
              <a:latin typeface="Tinos"/>
              <a:ea typeface="Tinos"/>
              <a:cs typeface="Tinos"/>
              <a:sym typeface="Tinos"/>
            </a:endParaRPr>
          </a:p>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Brooklyn Technical High School</a:t>
            </a:r>
            <a:endParaRPr sz="1300" i="1">
              <a:solidFill>
                <a:schemeClr val="dk1"/>
              </a:solidFill>
              <a:latin typeface="Tinos"/>
              <a:ea typeface="Tinos"/>
              <a:cs typeface="Tinos"/>
              <a:sym typeface="Tinos"/>
            </a:endParaRPr>
          </a:p>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High School for Mathematics, Science and Engineering at City College of New York</a:t>
            </a:r>
            <a:endParaRPr sz="1300" i="1">
              <a:solidFill>
                <a:schemeClr val="dk1"/>
              </a:solidFill>
              <a:latin typeface="Tinos"/>
              <a:ea typeface="Tinos"/>
              <a:cs typeface="Tinos"/>
              <a:sym typeface="Tinos"/>
            </a:endParaRPr>
          </a:p>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High School of American Studies at Lehman College</a:t>
            </a:r>
            <a:endParaRPr sz="1300" i="1">
              <a:solidFill>
                <a:schemeClr val="dk1"/>
              </a:solidFill>
              <a:latin typeface="Tinos"/>
              <a:ea typeface="Tinos"/>
              <a:cs typeface="Tinos"/>
              <a:sym typeface="Tinos"/>
            </a:endParaRPr>
          </a:p>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Queens High School for the Sciences at York College</a:t>
            </a:r>
            <a:endParaRPr sz="1300" i="1">
              <a:solidFill>
                <a:schemeClr val="dk1"/>
              </a:solidFill>
              <a:latin typeface="Tinos"/>
              <a:ea typeface="Tinos"/>
              <a:cs typeface="Tinos"/>
              <a:sym typeface="Tinos"/>
            </a:endParaRPr>
          </a:p>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Staten Island Technical High School</a:t>
            </a:r>
            <a:endParaRPr sz="1300" i="1">
              <a:solidFill>
                <a:schemeClr val="dk1"/>
              </a:solidFill>
              <a:latin typeface="Tinos"/>
              <a:ea typeface="Tinos"/>
              <a:cs typeface="Tinos"/>
              <a:sym typeface="Tinos"/>
            </a:endParaRPr>
          </a:p>
          <a:p>
            <a:pPr marL="457200" lvl="0" indent="-311150" algn="l" rtl="0">
              <a:lnSpc>
                <a:spcPct val="200000"/>
              </a:lnSpc>
              <a:spcBef>
                <a:spcPts val="0"/>
              </a:spcBef>
              <a:spcAft>
                <a:spcPts val="0"/>
              </a:spcAft>
              <a:buClr>
                <a:schemeClr val="dk1"/>
              </a:buClr>
              <a:buSzPts val="1300"/>
              <a:buFont typeface="Tinos"/>
              <a:buChar char="●"/>
            </a:pPr>
            <a:r>
              <a:rPr lang="en" sz="1300" i="1">
                <a:solidFill>
                  <a:schemeClr val="dk1"/>
                </a:solidFill>
                <a:latin typeface="Tinos"/>
                <a:ea typeface="Tinos"/>
                <a:cs typeface="Tinos"/>
                <a:sym typeface="Tinos"/>
              </a:rPr>
              <a:t>Stuyvesant High School</a:t>
            </a:r>
            <a:endParaRPr sz="1600" i="1">
              <a:latin typeface="Tinos"/>
              <a:ea typeface="Tinos"/>
              <a:cs typeface="Tinos"/>
              <a:sym typeface="Tinos"/>
            </a:endParaRPr>
          </a:p>
        </p:txBody>
      </p:sp>
      <p:sp>
        <p:nvSpPr>
          <p:cNvPr id="66" name="Google Shape;66;p13"/>
          <p:cNvSpPr txBox="1"/>
          <p:nvPr/>
        </p:nvSpPr>
        <p:spPr>
          <a:xfrm>
            <a:off x="105500" y="504825"/>
            <a:ext cx="3975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i="1">
                <a:latin typeface="ABeeZee"/>
                <a:ea typeface="ABeeZee"/>
                <a:cs typeface="ABeeZee"/>
                <a:sym typeface="ABeeZee"/>
              </a:rPr>
              <a:t>NYC Specialized High Schools</a:t>
            </a:r>
            <a:endParaRPr sz="2000" b="1" i="1">
              <a:latin typeface="ABeeZee"/>
              <a:ea typeface="ABeeZee"/>
              <a:cs typeface="ABeeZee"/>
              <a:sym typeface="ABeeZe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0"/>
        <p:cNvGrpSpPr/>
        <p:nvPr/>
      </p:nvGrpSpPr>
      <p:grpSpPr>
        <a:xfrm>
          <a:off x="0" y="0"/>
          <a:ext cx="0" cy="0"/>
          <a:chOff x="0" y="0"/>
          <a:chExt cx="0" cy="0"/>
        </a:xfrm>
      </p:grpSpPr>
      <p:sp>
        <p:nvSpPr>
          <p:cNvPr id="71" name="Google Shape;71;p14"/>
          <p:cNvSpPr/>
          <p:nvPr/>
        </p:nvSpPr>
        <p:spPr>
          <a:xfrm>
            <a:off x="-75" y="-7975"/>
            <a:ext cx="9144000" cy="1266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ctrTitle"/>
          </p:nvPr>
        </p:nvSpPr>
        <p:spPr>
          <a:xfrm>
            <a:off x="37225" y="0"/>
            <a:ext cx="9106800" cy="120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solidFill>
                  <a:schemeClr val="dk2"/>
                </a:solidFill>
              </a:rPr>
              <a:t>Public Policy Analyst (PPA)</a:t>
            </a:r>
            <a:endParaRPr>
              <a:solidFill>
                <a:schemeClr val="dk2"/>
              </a:solidFill>
            </a:endParaRPr>
          </a:p>
        </p:txBody>
      </p:sp>
      <p:sp>
        <p:nvSpPr>
          <p:cNvPr id="73" name="Google Shape;73;p14"/>
          <p:cNvSpPr/>
          <p:nvPr/>
        </p:nvSpPr>
        <p:spPr>
          <a:xfrm>
            <a:off x="166675" y="1514725"/>
            <a:ext cx="8773200" cy="3337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p:nvPr/>
        </p:nvSpPr>
        <p:spPr>
          <a:xfrm>
            <a:off x="281750" y="1636525"/>
            <a:ext cx="83394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Tinos"/>
                <a:ea typeface="Tinos"/>
                <a:cs typeface="Tinos"/>
                <a:sym typeface="Tinos"/>
              </a:rPr>
              <a:t>The purpose of this project is for you to better understand social problems in your community. By the end of this project all student will propose solutions to existing policies that create problems within your school or community.  </a:t>
            </a:r>
            <a:endParaRPr sz="2100">
              <a:latin typeface="Tinos"/>
              <a:ea typeface="Tinos"/>
              <a:cs typeface="Tinos"/>
              <a:sym typeface="Tinos"/>
            </a:endParaRPr>
          </a:p>
          <a:p>
            <a:pPr marL="0" lvl="0" indent="0" algn="l" rtl="0">
              <a:spcBef>
                <a:spcPts val="0"/>
              </a:spcBef>
              <a:spcAft>
                <a:spcPts val="0"/>
              </a:spcAft>
              <a:buNone/>
            </a:pPr>
            <a:endParaRPr sz="2100">
              <a:latin typeface="Tinos"/>
              <a:ea typeface="Tinos"/>
              <a:cs typeface="Tinos"/>
              <a:sym typeface="Tinos"/>
            </a:endParaRPr>
          </a:p>
          <a:p>
            <a:pPr marL="0" lvl="0" indent="0" algn="l" rtl="0">
              <a:spcBef>
                <a:spcPts val="0"/>
              </a:spcBef>
              <a:spcAft>
                <a:spcPts val="0"/>
              </a:spcAft>
              <a:buNone/>
            </a:pPr>
            <a:r>
              <a:rPr lang="en" sz="2100">
                <a:latin typeface="Tinos"/>
                <a:ea typeface="Tinos"/>
                <a:cs typeface="Tinos"/>
                <a:sym typeface="Tinos"/>
              </a:rPr>
              <a:t>You will:</a:t>
            </a:r>
            <a:endParaRPr sz="2100">
              <a:latin typeface="Tinos"/>
              <a:ea typeface="Tinos"/>
              <a:cs typeface="Tinos"/>
              <a:sym typeface="Tinos"/>
            </a:endParaRPr>
          </a:p>
          <a:p>
            <a:pPr marL="457200" lvl="0" indent="-361950" algn="l" rtl="0">
              <a:spcBef>
                <a:spcPts val="0"/>
              </a:spcBef>
              <a:spcAft>
                <a:spcPts val="0"/>
              </a:spcAft>
              <a:buSzPts val="2100"/>
              <a:buFont typeface="Tinos"/>
              <a:buChar char="●"/>
            </a:pPr>
            <a:r>
              <a:rPr lang="en" sz="2100">
                <a:latin typeface="Tinos"/>
                <a:ea typeface="Tinos"/>
                <a:cs typeface="Tinos"/>
                <a:sym typeface="Tinos"/>
              </a:rPr>
              <a:t>Work with your group to complete the 6 Steps of the PPA.</a:t>
            </a:r>
            <a:endParaRPr sz="2100">
              <a:latin typeface="Tinos"/>
              <a:ea typeface="Tinos"/>
              <a:cs typeface="Tinos"/>
              <a:sym typeface="Tinos"/>
            </a:endParaRPr>
          </a:p>
          <a:p>
            <a:pPr marL="457200" lvl="0" indent="-361950" algn="l" rtl="0">
              <a:spcBef>
                <a:spcPts val="0"/>
              </a:spcBef>
              <a:spcAft>
                <a:spcPts val="0"/>
              </a:spcAft>
              <a:buSzPts val="2100"/>
              <a:buFont typeface="Tinos"/>
              <a:buChar char="●"/>
            </a:pPr>
            <a:r>
              <a:rPr lang="en" sz="2100">
                <a:latin typeface="Tinos"/>
                <a:ea typeface="Tinos"/>
                <a:cs typeface="Tinos"/>
                <a:sym typeface="Tinos"/>
              </a:rPr>
              <a:t>Write a final research paper on the assigned social problem.</a:t>
            </a:r>
            <a:endParaRPr sz="2100">
              <a:latin typeface="Tinos"/>
              <a:ea typeface="Tinos"/>
              <a:cs typeface="Tinos"/>
              <a:sym typeface="Tinos"/>
            </a:endParaRPr>
          </a:p>
          <a:p>
            <a:pPr marL="457200" lvl="0" indent="-361950" algn="l" rtl="0">
              <a:spcBef>
                <a:spcPts val="0"/>
              </a:spcBef>
              <a:spcAft>
                <a:spcPts val="0"/>
              </a:spcAft>
              <a:buSzPts val="2100"/>
              <a:buFont typeface="Tinos"/>
              <a:buChar char="●"/>
            </a:pPr>
            <a:r>
              <a:rPr lang="en" sz="2100">
                <a:latin typeface="Tinos"/>
                <a:ea typeface="Tinos"/>
                <a:cs typeface="Tinos"/>
                <a:sym typeface="Tinos"/>
              </a:rPr>
              <a:t>Create a presentation to present your final project to the class.</a:t>
            </a:r>
            <a:endParaRPr sz="2100">
              <a:latin typeface="Tinos"/>
              <a:ea typeface="Tinos"/>
              <a:cs typeface="Tinos"/>
              <a:sym typeface="Tino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8"/>
        <p:cNvGrpSpPr/>
        <p:nvPr/>
      </p:nvGrpSpPr>
      <p:grpSpPr>
        <a:xfrm>
          <a:off x="0" y="0"/>
          <a:ext cx="0" cy="0"/>
          <a:chOff x="0" y="0"/>
          <a:chExt cx="0" cy="0"/>
        </a:xfrm>
      </p:grpSpPr>
      <p:sp>
        <p:nvSpPr>
          <p:cNvPr id="79" name="Google Shape;79;p15"/>
          <p:cNvSpPr txBox="1"/>
          <p:nvPr/>
        </p:nvSpPr>
        <p:spPr>
          <a:xfrm>
            <a:off x="514350" y="509600"/>
            <a:ext cx="83634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500" b="1">
                <a:solidFill>
                  <a:schemeClr val="dk1"/>
                </a:solidFill>
                <a:latin typeface="Roboto"/>
                <a:ea typeface="Roboto"/>
                <a:cs typeface="Roboto"/>
                <a:sym typeface="Roboto"/>
              </a:rPr>
              <a:t>6 Steps of Public Policy Analyst (PPA)</a:t>
            </a:r>
            <a:endParaRPr sz="700">
              <a:solidFill>
                <a:schemeClr val="dk1"/>
              </a:solidFill>
            </a:endParaRPr>
          </a:p>
        </p:txBody>
      </p:sp>
      <p:grpSp>
        <p:nvGrpSpPr>
          <p:cNvPr id="80" name="Google Shape;80;p15"/>
          <p:cNvGrpSpPr/>
          <p:nvPr/>
        </p:nvGrpSpPr>
        <p:grpSpPr>
          <a:xfrm>
            <a:off x="438150" y="1759381"/>
            <a:ext cx="2304112" cy="985961"/>
            <a:chOff x="-203200" y="0"/>
            <a:chExt cx="6144300" cy="2629229"/>
          </a:xfrm>
        </p:grpSpPr>
        <p:sp>
          <p:nvSpPr>
            <p:cNvPr id="81" name="Google Shape;81;p15"/>
            <p:cNvSpPr txBox="1"/>
            <p:nvPr/>
          </p:nvSpPr>
          <p:spPr>
            <a:xfrm>
              <a:off x="-203200" y="0"/>
              <a:ext cx="6144300" cy="69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b="1" u="sng">
                  <a:solidFill>
                    <a:schemeClr val="hlink"/>
                  </a:solidFill>
                  <a:latin typeface="Roboto"/>
                  <a:ea typeface="Roboto"/>
                  <a:cs typeface="Roboto"/>
                  <a:sym typeface="Roboto"/>
                  <a:hlinkClick r:id="rId3"/>
                </a:rPr>
                <a:t>1. Define the Problem</a:t>
              </a:r>
              <a:endParaRPr sz="700">
                <a:solidFill>
                  <a:schemeClr val="dk2"/>
                </a:solidFill>
                <a:latin typeface="Roboto"/>
                <a:ea typeface="Roboto"/>
                <a:cs typeface="Roboto"/>
                <a:sym typeface="Roboto"/>
              </a:endParaRPr>
            </a:p>
          </p:txBody>
        </p:sp>
        <p:sp>
          <p:nvSpPr>
            <p:cNvPr id="82" name="Google Shape;82;p15"/>
            <p:cNvSpPr txBox="1"/>
            <p:nvPr/>
          </p:nvSpPr>
          <p:spPr>
            <a:xfrm>
              <a:off x="-203200" y="954629"/>
              <a:ext cx="6144300" cy="1674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200">
                  <a:solidFill>
                    <a:schemeClr val="dk1"/>
                  </a:solidFill>
                  <a:latin typeface="Bitter"/>
                  <a:ea typeface="Bitter"/>
                  <a:cs typeface="Bitter"/>
                  <a:sym typeface="Bitter"/>
                </a:rPr>
                <a:t>Define a social problem that is a condition that some people in a community view as undesirable.</a:t>
              </a:r>
              <a:endParaRPr sz="700">
                <a:solidFill>
                  <a:schemeClr val="dk1"/>
                </a:solidFill>
                <a:latin typeface="Bitter"/>
                <a:ea typeface="Bitter"/>
                <a:cs typeface="Bitter"/>
                <a:sym typeface="Bitter"/>
              </a:endParaRPr>
            </a:p>
          </p:txBody>
        </p:sp>
      </p:grpSp>
      <p:grpSp>
        <p:nvGrpSpPr>
          <p:cNvPr id="83" name="Google Shape;83;p15"/>
          <p:cNvGrpSpPr/>
          <p:nvPr/>
        </p:nvGrpSpPr>
        <p:grpSpPr>
          <a:xfrm>
            <a:off x="438150" y="2880050"/>
            <a:ext cx="2981813" cy="985949"/>
            <a:chOff x="-203200" y="32"/>
            <a:chExt cx="7951500" cy="2629198"/>
          </a:xfrm>
        </p:grpSpPr>
        <p:sp>
          <p:nvSpPr>
            <p:cNvPr id="84" name="Google Shape;84;p15"/>
            <p:cNvSpPr txBox="1"/>
            <p:nvPr/>
          </p:nvSpPr>
          <p:spPr>
            <a:xfrm>
              <a:off x="-203200" y="32"/>
              <a:ext cx="7951500" cy="69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b="1" u="sng">
                  <a:solidFill>
                    <a:schemeClr val="hlink"/>
                  </a:solidFill>
                  <a:latin typeface="Roboto"/>
                  <a:ea typeface="Roboto"/>
                  <a:cs typeface="Roboto"/>
                  <a:sym typeface="Roboto"/>
                  <a:hlinkClick r:id="rId4"/>
                </a:rPr>
                <a:t>4. E</a:t>
              </a:r>
              <a:r>
                <a:rPr lang="en" sz="1700" b="1" u="sng">
                  <a:solidFill>
                    <a:schemeClr val="hlink"/>
                  </a:solidFill>
                  <a:latin typeface="Roboto"/>
                  <a:ea typeface="Roboto"/>
                  <a:cs typeface="Roboto"/>
                  <a:sym typeface="Roboto"/>
                  <a:hlinkClick r:id="rId4"/>
                </a:rPr>
                <a:t>valuate an Existing</a:t>
              </a:r>
              <a:r>
                <a:rPr lang="en" sz="1700" b="1" u="sng">
                  <a:solidFill>
                    <a:schemeClr val="hlink"/>
                  </a:solidFill>
                  <a:latin typeface="Roboto"/>
                  <a:ea typeface="Roboto"/>
                  <a:cs typeface="Roboto"/>
                  <a:sym typeface="Roboto"/>
                  <a:hlinkClick r:id="rId4"/>
                </a:rPr>
                <a:t> </a:t>
              </a:r>
              <a:r>
                <a:rPr lang="en" sz="1700" b="1" u="sng">
                  <a:solidFill>
                    <a:schemeClr val="hlink"/>
                  </a:solidFill>
                  <a:latin typeface="Roboto"/>
                  <a:ea typeface="Roboto"/>
                  <a:cs typeface="Roboto"/>
                  <a:sym typeface="Roboto"/>
                  <a:hlinkClick r:id="rId4"/>
                </a:rPr>
                <a:t>Policy</a:t>
              </a:r>
              <a:endParaRPr sz="700">
                <a:solidFill>
                  <a:schemeClr val="dk2"/>
                </a:solidFill>
              </a:endParaRPr>
            </a:p>
          </p:txBody>
        </p:sp>
        <p:sp>
          <p:nvSpPr>
            <p:cNvPr id="85" name="Google Shape;85;p15"/>
            <p:cNvSpPr txBox="1"/>
            <p:nvPr/>
          </p:nvSpPr>
          <p:spPr>
            <a:xfrm>
              <a:off x="-203200" y="954630"/>
              <a:ext cx="6401100" cy="1674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200">
                  <a:solidFill>
                    <a:schemeClr val="dk1"/>
                  </a:solidFill>
                  <a:latin typeface="Bitter"/>
                  <a:ea typeface="Bitter"/>
                  <a:cs typeface="Bitter"/>
                  <a:sym typeface="Bitter"/>
                </a:rPr>
                <a:t>Evaluate the advantages and disadvantages of the current existing policy. </a:t>
              </a:r>
              <a:endParaRPr sz="700">
                <a:solidFill>
                  <a:schemeClr val="dk1"/>
                </a:solidFill>
                <a:latin typeface="Bitter"/>
                <a:ea typeface="Bitter"/>
                <a:cs typeface="Bitter"/>
                <a:sym typeface="Bitter"/>
              </a:endParaRPr>
            </a:p>
          </p:txBody>
        </p:sp>
      </p:grpSp>
      <p:grpSp>
        <p:nvGrpSpPr>
          <p:cNvPr id="86" name="Google Shape;86;p15"/>
          <p:cNvGrpSpPr/>
          <p:nvPr/>
        </p:nvGrpSpPr>
        <p:grpSpPr>
          <a:xfrm>
            <a:off x="3572362" y="1759381"/>
            <a:ext cx="2304112" cy="985961"/>
            <a:chOff x="406400" y="0"/>
            <a:chExt cx="6144300" cy="2629229"/>
          </a:xfrm>
        </p:grpSpPr>
        <p:sp>
          <p:nvSpPr>
            <p:cNvPr id="87" name="Google Shape;87;p15"/>
            <p:cNvSpPr txBox="1"/>
            <p:nvPr/>
          </p:nvSpPr>
          <p:spPr>
            <a:xfrm>
              <a:off x="406400" y="0"/>
              <a:ext cx="6144300" cy="69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b="1" u="sng">
                  <a:solidFill>
                    <a:schemeClr val="hlink"/>
                  </a:solidFill>
                  <a:latin typeface="Roboto"/>
                  <a:ea typeface="Roboto"/>
                  <a:cs typeface="Roboto"/>
                  <a:sym typeface="Roboto"/>
                  <a:hlinkClick r:id="rId5"/>
                </a:rPr>
                <a:t>2. Gather Evidence</a:t>
              </a:r>
              <a:endParaRPr sz="700">
                <a:solidFill>
                  <a:schemeClr val="dk2"/>
                </a:solidFill>
              </a:endParaRPr>
            </a:p>
          </p:txBody>
        </p:sp>
        <p:sp>
          <p:nvSpPr>
            <p:cNvPr id="88" name="Google Shape;88;p15"/>
            <p:cNvSpPr txBox="1"/>
            <p:nvPr/>
          </p:nvSpPr>
          <p:spPr>
            <a:xfrm>
              <a:off x="406400" y="954629"/>
              <a:ext cx="6144300" cy="1674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200">
                  <a:solidFill>
                    <a:schemeClr val="dk1"/>
                  </a:solidFill>
                  <a:latin typeface="Bitter"/>
                  <a:ea typeface="Bitter"/>
                  <a:cs typeface="Bitter"/>
                  <a:sym typeface="Bitter"/>
                </a:rPr>
                <a:t>Use online resources to gather evidence that the problem exists. </a:t>
              </a:r>
              <a:endParaRPr sz="1200">
                <a:solidFill>
                  <a:schemeClr val="dk1"/>
                </a:solidFill>
                <a:latin typeface="Bitter"/>
                <a:ea typeface="Bitter"/>
                <a:cs typeface="Bitter"/>
                <a:sym typeface="Bitter"/>
              </a:endParaRPr>
            </a:p>
          </p:txBody>
        </p:sp>
      </p:grpSp>
      <p:grpSp>
        <p:nvGrpSpPr>
          <p:cNvPr id="89" name="Google Shape;89;p15"/>
          <p:cNvGrpSpPr/>
          <p:nvPr/>
        </p:nvGrpSpPr>
        <p:grpSpPr>
          <a:xfrm>
            <a:off x="3572362" y="2880038"/>
            <a:ext cx="2304112" cy="764336"/>
            <a:chOff x="406400" y="0"/>
            <a:chExt cx="6144300" cy="2038229"/>
          </a:xfrm>
        </p:grpSpPr>
        <p:sp>
          <p:nvSpPr>
            <p:cNvPr id="90" name="Google Shape;90;p15"/>
            <p:cNvSpPr txBox="1"/>
            <p:nvPr/>
          </p:nvSpPr>
          <p:spPr>
            <a:xfrm>
              <a:off x="406400" y="0"/>
              <a:ext cx="6144300" cy="69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b="1" u="sng">
                  <a:solidFill>
                    <a:schemeClr val="hlink"/>
                  </a:solidFill>
                  <a:latin typeface="Roboto"/>
                  <a:ea typeface="Roboto"/>
                  <a:cs typeface="Roboto"/>
                  <a:sym typeface="Roboto"/>
                  <a:hlinkClick r:id="rId6"/>
                </a:rPr>
                <a:t>3. Develop a Solution</a:t>
              </a:r>
              <a:endParaRPr sz="700">
                <a:solidFill>
                  <a:schemeClr val="dk2"/>
                </a:solidFill>
              </a:endParaRPr>
            </a:p>
          </p:txBody>
        </p:sp>
        <p:sp>
          <p:nvSpPr>
            <p:cNvPr id="91" name="Google Shape;91;p15"/>
            <p:cNvSpPr txBox="1"/>
            <p:nvPr/>
          </p:nvSpPr>
          <p:spPr>
            <a:xfrm>
              <a:off x="406400" y="954629"/>
              <a:ext cx="6144300" cy="1083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200">
                  <a:solidFill>
                    <a:schemeClr val="dk1"/>
                  </a:solidFill>
                  <a:latin typeface="Bitter"/>
                  <a:ea typeface="Bitter"/>
                  <a:cs typeface="Bitter"/>
                  <a:sym typeface="Bitter"/>
                </a:rPr>
                <a:t>Use your research to develop multiple possible solutions. </a:t>
              </a:r>
              <a:endParaRPr sz="700">
                <a:solidFill>
                  <a:schemeClr val="dk1"/>
                </a:solidFill>
                <a:latin typeface="Bitter"/>
                <a:ea typeface="Bitter"/>
                <a:cs typeface="Bitter"/>
                <a:sym typeface="Bitter"/>
              </a:endParaRPr>
            </a:p>
          </p:txBody>
        </p:sp>
      </p:grpSp>
      <p:grpSp>
        <p:nvGrpSpPr>
          <p:cNvPr id="92" name="Google Shape;92;p15"/>
          <p:cNvGrpSpPr/>
          <p:nvPr/>
        </p:nvGrpSpPr>
        <p:grpSpPr>
          <a:xfrm>
            <a:off x="6325574" y="1759381"/>
            <a:ext cx="2304113" cy="764336"/>
            <a:chOff x="0" y="0"/>
            <a:chExt cx="6144300" cy="2038229"/>
          </a:xfrm>
        </p:grpSpPr>
        <p:sp>
          <p:nvSpPr>
            <p:cNvPr id="93" name="Google Shape;93;p15"/>
            <p:cNvSpPr txBox="1"/>
            <p:nvPr/>
          </p:nvSpPr>
          <p:spPr>
            <a:xfrm>
              <a:off x="0" y="0"/>
              <a:ext cx="6144300" cy="69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b="1" u="sng">
                  <a:solidFill>
                    <a:schemeClr val="hlink"/>
                  </a:solidFill>
                  <a:latin typeface="Roboto"/>
                  <a:ea typeface="Roboto"/>
                  <a:cs typeface="Roboto"/>
                  <a:sym typeface="Roboto"/>
                  <a:hlinkClick r:id="rId7"/>
                </a:rPr>
                <a:t>3. Identify the Causes</a:t>
              </a:r>
              <a:endParaRPr sz="700">
                <a:solidFill>
                  <a:schemeClr val="dk2"/>
                </a:solidFill>
              </a:endParaRPr>
            </a:p>
          </p:txBody>
        </p:sp>
        <p:sp>
          <p:nvSpPr>
            <p:cNvPr id="94" name="Google Shape;94;p15"/>
            <p:cNvSpPr txBox="1"/>
            <p:nvPr/>
          </p:nvSpPr>
          <p:spPr>
            <a:xfrm>
              <a:off x="0" y="954629"/>
              <a:ext cx="6144300" cy="1083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200">
                  <a:solidFill>
                    <a:schemeClr val="dk1"/>
                  </a:solidFill>
                  <a:latin typeface="Bitter"/>
                  <a:ea typeface="Bitter"/>
                  <a:cs typeface="Bitter"/>
                  <a:sym typeface="Bitter"/>
                </a:rPr>
                <a:t>Identify causes and factors that contribute to the social problem. </a:t>
              </a:r>
              <a:endParaRPr sz="700">
                <a:solidFill>
                  <a:schemeClr val="dk1"/>
                </a:solidFill>
                <a:latin typeface="Bitter"/>
                <a:ea typeface="Bitter"/>
                <a:cs typeface="Bitter"/>
                <a:sym typeface="Bitter"/>
              </a:endParaRPr>
            </a:p>
          </p:txBody>
        </p:sp>
      </p:grpSp>
      <p:grpSp>
        <p:nvGrpSpPr>
          <p:cNvPr id="95" name="Google Shape;95;p15"/>
          <p:cNvGrpSpPr/>
          <p:nvPr/>
        </p:nvGrpSpPr>
        <p:grpSpPr>
          <a:xfrm>
            <a:off x="6325574" y="2880050"/>
            <a:ext cx="2862114" cy="985949"/>
            <a:chOff x="0" y="32"/>
            <a:chExt cx="7632304" cy="2629197"/>
          </a:xfrm>
        </p:grpSpPr>
        <p:sp>
          <p:nvSpPr>
            <p:cNvPr id="96" name="Google Shape;96;p15"/>
            <p:cNvSpPr txBox="1"/>
            <p:nvPr/>
          </p:nvSpPr>
          <p:spPr>
            <a:xfrm>
              <a:off x="4" y="32"/>
              <a:ext cx="7632300" cy="69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b="1" u="sng">
                  <a:solidFill>
                    <a:schemeClr val="hlink"/>
                  </a:solidFill>
                  <a:latin typeface="Roboto"/>
                  <a:ea typeface="Roboto"/>
                  <a:cs typeface="Roboto"/>
                  <a:sym typeface="Roboto"/>
                  <a:hlinkClick r:id="rId8"/>
                </a:rPr>
                <a:t>6. Select Best Solution</a:t>
              </a:r>
              <a:endParaRPr sz="700">
                <a:solidFill>
                  <a:schemeClr val="dk2"/>
                </a:solidFill>
              </a:endParaRPr>
            </a:p>
          </p:txBody>
        </p:sp>
        <p:sp>
          <p:nvSpPr>
            <p:cNvPr id="97" name="Google Shape;97;p15"/>
            <p:cNvSpPr txBox="1"/>
            <p:nvPr/>
          </p:nvSpPr>
          <p:spPr>
            <a:xfrm>
              <a:off x="0" y="954629"/>
              <a:ext cx="6144300" cy="1674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200">
                  <a:solidFill>
                    <a:schemeClr val="dk1"/>
                  </a:solidFill>
                  <a:latin typeface="Bitter"/>
                  <a:ea typeface="Bitter"/>
                  <a:cs typeface="Bitter"/>
                  <a:sym typeface="Bitter"/>
                </a:rPr>
                <a:t>Select the best possible solution that will meet the needs of the community. </a:t>
              </a:r>
              <a:endParaRPr sz="700">
                <a:solidFill>
                  <a:schemeClr val="dk1"/>
                </a:solidFill>
                <a:latin typeface="Bitter"/>
                <a:ea typeface="Bitter"/>
                <a:cs typeface="Bitter"/>
                <a:sym typeface="Bitte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675600" y="1851075"/>
            <a:ext cx="7405500" cy="1115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latin typeface="Bitter"/>
                <a:ea typeface="Bitter"/>
                <a:cs typeface="Bitter"/>
                <a:sym typeface="Bitter"/>
              </a:rPr>
              <a:t>Meet with your group to </a:t>
            </a:r>
            <a:r>
              <a:rPr lang="en" u="sng">
                <a:solidFill>
                  <a:schemeClr val="hlink"/>
                </a:solidFill>
                <a:latin typeface="Bitter"/>
                <a:ea typeface="Bitter"/>
                <a:cs typeface="Bitter"/>
                <a:sym typeface="Bitter"/>
                <a:hlinkClick r:id="rId3"/>
              </a:rPr>
              <a:t>gather evidence</a:t>
            </a:r>
            <a:r>
              <a:rPr lang="en">
                <a:latin typeface="Bitter"/>
                <a:ea typeface="Bitter"/>
                <a:cs typeface="Bitter"/>
                <a:sym typeface="Bitter"/>
              </a:rPr>
              <a:t> and do online research.</a:t>
            </a:r>
            <a:endParaRPr>
              <a:latin typeface="Bitter"/>
              <a:ea typeface="Bitter"/>
              <a:cs typeface="Bitter"/>
              <a:sym typeface="Bitter"/>
            </a:endParaRPr>
          </a:p>
          <a:p>
            <a:pPr marL="0" lvl="0" indent="0" algn="l" rtl="0">
              <a:spcBef>
                <a:spcPts val="800"/>
              </a:spcBef>
              <a:spcAft>
                <a:spcPts val="800"/>
              </a:spcAft>
              <a:buNone/>
            </a:pPr>
            <a:r>
              <a:rPr lang="en">
                <a:latin typeface="Bitter"/>
                <a:ea typeface="Bitter"/>
                <a:cs typeface="Bitter"/>
                <a:sym typeface="Bitter"/>
              </a:rPr>
              <a:t>You will use credible online sources to complete your research.  Here are a few to get you started!</a:t>
            </a:r>
            <a:endParaRPr>
              <a:latin typeface="Bitter"/>
              <a:ea typeface="Bitter"/>
              <a:cs typeface="Bitter"/>
              <a:sym typeface="Bitter"/>
            </a:endParaRPr>
          </a:p>
        </p:txBody>
      </p:sp>
      <p:sp>
        <p:nvSpPr>
          <p:cNvPr id="103" name="Google Shape;103;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4" name="Google Shape;104;p16"/>
          <p:cNvSpPr txBox="1">
            <a:spLocks noGrp="1"/>
          </p:cNvSpPr>
          <p:nvPr>
            <p:ph type="ctrTitle"/>
          </p:nvPr>
        </p:nvSpPr>
        <p:spPr>
          <a:xfrm>
            <a:off x="675600" y="651675"/>
            <a:ext cx="7671000" cy="11994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 sz="3500">
                <a:latin typeface="Roboto"/>
                <a:ea typeface="Roboto"/>
                <a:cs typeface="Roboto"/>
                <a:sym typeface="Roboto"/>
              </a:rPr>
              <a:t>Specialized High Schools Low</a:t>
            </a:r>
            <a:endParaRPr sz="700" b="0">
              <a:latin typeface="Arial"/>
              <a:ea typeface="Arial"/>
              <a:cs typeface="Arial"/>
              <a:sym typeface="Arial"/>
            </a:endParaRPr>
          </a:p>
          <a:p>
            <a:pPr marL="0" lvl="0" indent="0" algn="l" rtl="0">
              <a:spcBef>
                <a:spcPts val="0"/>
              </a:spcBef>
              <a:spcAft>
                <a:spcPts val="0"/>
              </a:spcAft>
              <a:buClr>
                <a:schemeClr val="dk1"/>
              </a:buClr>
              <a:buFont typeface="Arial"/>
              <a:buNone/>
            </a:pPr>
            <a:r>
              <a:rPr lang="en" sz="3500">
                <a:latin typeface="Roboto"/>
                <a:ea typeface="Roboto"/>
                <a:cs typeface="Roboto"/>
                <a:sym typeface="Roboto"/>
              </a:rPr>
              <a:t>Acceptance Rates for People of Color </a:t>
            </a:r>
            <a:endParaRPr/>
          </a:p>
        </p:txBody>
      </p:sp>
      <p:graphicFrame>
        <p:nvGraphicFramePr>
          <p:cNvPr id="105" name="Google Shape;105;p16"/>
          <p:cNvGraphicFramePr/>
          <p:nvPr/>
        </p:nvGraphicFramePr>
        <p:xfrm>
          <a:off x="806675" y="3040625"/>
          <a:ext cx="7239000" cy="883860"/>
        </p:xfrm>
        <a:graphic>
          <a:graphicData uri="http://schemas.openxmlformats.org/drawingml/2006/table">
            <a:tbl>
              <a:tblPr>
                <a:noFill/>
                <a:tableStyleId>{F4619469-6676-4549-89D9-767672AAB054}</a:tableStyleId>
              </a:tblPr>
              <a:tblGrid>
                <a:gridCol w="2413000">
                  <a:extLst>
                    <a:ext uri="{9D8B030D-6E8A-4147-A177-3AD203B41FA5}">
                      <a16:colId xmlns:a16="http://schemas.microsoft.com/office/drawing/2014/main" val="20000"/>
                    </a:ext>
                  </a:extLst>
                </a:gridCol>
                <a:gridCol w="1943800">
                  <a:extLst>
                    <a:ext uri="{9D8B030D-6E8A-4147-A177-3AD203B41FA5}">
                      <a16:colId xmlns:a16="http://schemas.microsoft.com/office/drawing/2014/main" val="20001"/>
                    </a:ext>
                  </a:extLst>
                </a:gridCol>
                <a:gridCol w="28822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700" u="sng">
                          <a:solidFill>
                            <a:schemeClr val="hlink"/>
                          </a:solidFill>
                          <a:latin typeface="Bitter"/>
                          <a:ea typeface="Bitter"/>
                          <a:cs typeface="Bitter"/>
                          <a:sym typeface="Bitter"/>
                          <a:hlinkClick r:id="rId4"/>
                        </a:rPr>
                        <a:t>NBC Network</a:t>
                      </a:r>
                      <a:endParaRPr sz="1700">
                        <a:latin typeface="Bitter"/>
                        <a:ea typeface="Bitter"/>
                        <a:cs typeface="Bitter"/>
                        <a:sym typeface="Bitte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700" u="sng">
                          <a:solidFill>
                            <a:schemeClr val="hlink"/>
                          </a:solidFill>
                          <a:latin typeface="Bitter"/>
                          <a:ea typeface="Bitter"/>
                          <a:cs typeface="Bitter"/>
                          <a:sym typeface="Bitter"/>
                          <a:hlinkClick r:id="rId5"/>
                        </a:rPr>
                        <a:t>Ivy Coach</a:t>
                      </a:r>
                      <a:endParaRPr sz="1700">
                        <a:latin typeface="Bitter"/>
                        <a:ea typeface="Bitter"/>
                        <a:cs typeface="Bitter"/>
                        <a:sym typeface="Bitte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700" u="sng">
                          <a:solidFill>
                            <a:schemeClr val="hlink"/>
                          </a:solidFill>
                          <a:latin typeface="Bitter"/>
                          <a:ea typeface="Bitter"/>
                          <a:cs typeface="Bitter"/>
                          <a:sym typeface="Bitter"/>
                          <a:hlinkClick r:id="rId6"/>
                        </a:rPr>
                        <a:t>Preparing for the </a:t>
                      </a:r>
                      <a:r>
                        <a:rPr lang="en" sz="1700" u="sng">
                          <a:solidFill>
                            <a:schemeClr val="hlink"/>
                          </a:solidFill>
                          <a:latin typeface="Bitter"/>
                          <a:ea typeface="Bitter"/>
                          <a:cs typeface="Bitter"/>
                          <a:sym typeface="Bitter"/>
                          <a:hlinkClick r:id="rId6"/>
                        </a:rPr>
                        <a:t>Test</a:t>
                      </a:r>
                      <a:endParaRPr sz="1700">
                        <a:latin typeface="Bitter"/>
                        <a:ea typeface="Bitter"/>
                        <a:cs typeface="Bitter"/>
                        <a:sym typeface="Bitter"/>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700" u="sng">
                          <a:solidFill>
                            <a:schemeClr val="hlink"/>
                          </a:solidFill>
                          <a:latin typeface="Bitter"/>
                          <a:ea typeface="Bitter"/>
                          <a:cs typeface="Bitter"/>
                          <a:sym typeface="Bitter"/>
                          <a:hlinkClick r:id="rId7"/>
                        </a:rPr>
                        <a:t>Chalkbeat NY</a:t>
                      </a:r>
                      <a:endParaRPr sz="1700">
                        <a:latin typeface="Bitter"/>
                        <a:ea typeface="Bitter"/>
                        <a:cs typeface="Bitter"/>
                        <a:sym typeface="Bitte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700" u="sng">
                          <a:solidFill>
                            <a:schemeClr val="hlink"/>
                          </a:solidFill>
                          <a:latin typeface="Bitter"/>
                          <a:ea typeface="Bitter"/>
                          <a:cs typeface="Bitter"/>
                          <a:sym typeface="Bitter"/>
                          <a:hlinkClick r:id="rId8"/>
                        </a:rPr>
                        <a:t>NYC DOE</a:t>
                      </a:r>
                      <a:endParaRPr sz="1700">
                        <a:latin typeface="Bitter"/>
                        <a:ea typeface="Bitter"/>
                        <a:cs typeface="Bitter"/>
                        <a:sym typeface="Bitte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700" u="sng">
                          <a:solidFill>
                            <a:schemeClr val="hlink"/>
                          </a:solidFill>
                          <a:latin typeface="Bitter"/>
                          <a:ea typeface="Bitter"/>
                          <a:cs typeface="Bitter"/>
                          <a:sym typeface="Bitter"/>
                          <a:hlinkClick r:id="rId9"/>
                        </a:rPr>
                        <a:t>DREAM Program</a:t>
                      </a:r>
                      <a:endParaRPr sz="1700">
                        <a:latin typeface="Bitter"/>
                        <a:ea typeface="Bitter"/>
                        <a:cs typeface="Bitter"/>
                        <a:sym typeface="Bitter"/>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9"/>
        <p:cNvGrpSpPr/>
        <p:nvPr/>
      </p:nvGrpSpPr>
      <p:grpSpPr>
        <a:xfrm>
          <a:off x="0" y="0"/>
          <a:ext cx="0" cy="0"/>
          <a:chOff x="0" y="0"/>
          <a:chExt cx="0" cy="0"/>
        </a:xfrm>
      </p:grpSpPr>
      <p:sp>
        <p:nvSpPr>
          <p:cNvPr id="110" name="Google Shape;110;p17"/>
          <p:cNvSpPr/>
          <p:nvPr/>
        </p:nvSpPr>
        <p:spPr>
          <a:xfrm>
            <a:off x="0" y="416975"/>
            <a:ext cx="3890400" cy="41148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1" name="Google Shape;111;p17"/>
          <p:cNvSpPr txBox="1"/>
          <p:nvPr/>
        </p:nvSpPr>
        <p:spPr>
          <a:xfrm>
            <a:off x="325050" y="785075"/>
            <a:ext cx="32403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500" b="1" u="sng">
                <a:solidFill>
                  <a:schemeClr val="lt1"/>
                </a:solidFill>
                <a:latin typeface="Roboto"/>
                <a:ea typeface="Roboto"/>
                <a:cs typeface="Roboto"/>
                <a:sym typeface="Roboto"/>
                <a:hlinkClick r:id="rId3">
                  <a:extLst>
                    <a:ext uri="{A12FA001-AC4F-418D-AE19-62706E023703}">
                      <ahyp:hlinkClr xmlns:ahyp="http://schemas.microsoft.com/office/drawing/2018/hyperlinkcolor" val="tx"/>
                    </a:ext>
                  </a:extLst>
                </a:hlinkClick>
              </a:rPr>
              <a:t>Identifying Causes</a:t>
            </a:r>
            <a:endParaRPr sz="700">
              <a:solidFill>
                <a:schemeClr val="lt1"/>
              </a:solidFill>
            </a:endParaRPr>
          </a:p>
        </p:txBody>
      </p:sp>
      <p:sp>
        <p:nvSpPr>
          <p:cNvPr id="112" name="Google Shape;112;p17"/>
          <p:cNvSpPr/>
          <p:nvPr/>
        </p:nvSpPr>
        <p:spPr>
          <a:xfrm>
            <a:off x="4432025" y="301875"/>
            <a:ext cx="1283700" cy="699900"/>
          </a:xfrm>
          <a:prstGeom prst="wedgeRoundRectCallout">
            <a:avLst>
              <a:gd name="adj1" fmla="val -77879"/>
              <a:gd name="adj2" fmla="val 10049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lef"/>
                <a:ea typeface="Alef"/>
                <a:cs typeface="Alef"/>
                <a:sym typeface="Alef"/>
              </a:rPr>
              <a:t>Testing Constraints</a:t>
            </a:r>
            <a:endParaRPr>
              <a:latin typeface="Alef"/>
              <a:ea typeface="Alef"/>
              <a:cs typeface="Alef"/>
              <a:sym typeface="Alef"/>
            </a:endParaRPr>
          </a:p>
        </p:txBody>
      </p:sp>
      <p:sp>
        <p:nvSpPr>
          <p:cNvPr id="113" name="Google Shape;113;p17"/>
          <p:cNvSpPr/>
          <p:nvPr/>
        </p:nvSpPr>
        <p:spPr>
          <a:xfrm>
            <a:off x="5150150" y="2129100"/>
            <a:ext cx="1575900" cy="885300"/>
          </a:xfrm>
          <a:prstGeom prst="wedgeEllipseCallout">
            <a:avLst>
              <a:gd name="adj1" fmla="val -91527"/>
              <a:gd name="adj2" fmla="val 306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ABeeZee"/>
                <a:ea typeface="ABeeZee"/>
                <a:cs typeface="ABeeZee"/>
                <a:sym typeface="ABeeZee"/>
              </a:rPr>
              <a:t>Lack of Funding in Schools</a:t>
            </a:r>
            <a:endParaRPr>
              <a:solidFill>
                <a:schemeClr val="lt1"/>
              </a:solidFill>
              <a:latin typeface="ABeeZee"/>
              <a:ea typeface="ABeeZee"/>
              <a:cs typeface="ABeeZee"/>
              <a:sym typeface="ABeeZee"/>
            </a:endParaRPr>
          </a:p>
        </p:txBody>
      </p:sp>
      <p:sp>
        <p:nvSpPr>
          <p:cNvPr id="114" name="Google Shape;114;p17"/>
          <p:cNvSpPr/>
          <p:nvPr/>
        </p:nvSpPr>
        <p:spPr>
          <a:xfrm>
            <a:off x="4246100" y="1373075"/>
            <a:ext cx="1674900" cy="797400"/>
          </a:xfrm>
          <a:prstGeom prst="cloudCallout">
            <a:avLst>
              <a:gd name="adj1" fmla="val -61638"/>
              <a:gd name="adj2" fmla="val 109838"/>
            </a:avLst>
          </a:prstGeom>
          <a:solidFill>
            <a:srgbClr val="F0E6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naheim"/>
                <a:ea typeface="Anaheim"/>
                <a:cs typeface="Anaheim"/>
                <a:sym typeface="Anaheim"/>
              </a:rPr>
              <a:t>Private Tutoring</a:t>
            </a:r>
            <a:endParaRPr>
              <a:latin typeface="Anaheim"/>
              <a:ea typeface="Anaheim"/>
              <a:cs typeface="Anaheim"/>
              <a:sym typeface="Anaheim"/>
            </a:endParaRPr>
          </a:p>
        </p:txBody>
      </p:sp>
      <p:sp>
        <p:nvSpPr>
          <p:cNvPr id="115" name="Google Shape;115;p17"/>
          <p:cNvSpPr/>
          <p:nvPr/>
        </p:nvSpPr>
        <p:spPr>
          <a:xfrm>
            <a:off x="5921001" y="3471724"/>
            <a:ext cx="2496312" cy="1539000"/>
          </a:xfrm>
          <a:prstGeom prst="irregularSeal1">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Bitter"/>
                <a:ea typeface="Bitter"/>
                <a:cs typeface="Bitter"/>
                <a:sym typeface="Bitter"/>
              </a:rPr>
              <a:t>Emphasis Not on SHASAT</a:t>
            </a:r>
            <a:endParaRPr>
              <a:solidFill>
                <a:schemeClr val="lt1"/>
              </a:solidFill>
              <a:latin typeface="Bitter"/>
              <a:ea typeface="Bitter"/>
              <a:cs typeface="Bitter"/>
              <a:sym typeface="Bitter"/>
            </a:endParaRPr>
          </a:p>
        </p:txBody>
      </p:sp>
      <p:sp>
        <p:nvSpPr>
          <p:cNvPr id="116" name="Google Shape;116;p17"/>
          <p:cNvSpPr/>
          <p:nvPr/>
        </p:nvSpPr>
        <p:spPr>
          <a:xfrm>
            <a:off x="4246100" y="3218000"/>
            <a:ext cx="1575900" cy="885300"/>
          </a:xfrm>
          <a:prstGeom prst="wedgeRectCallout">
            <a:avLst>
              <a:gd name="adj1" fmla="val -62307"/>
              <a:gd name="adj2" fmla="val 91865"/>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ABeeZee"/>
                <a:ea typeface="ABeeZee"/>
                <a:cs typeface="ABeeZee"/>
                <a:sym typeface="ABeeZee"/>
              </a:rPr>
              <a:t>Culturally Bias</a:t>
            </a:r>
            <a:endParaRPr>
              <a:solidFill>
                <a:schemeClr val="lt1"/>
              </a:solidFill>
              <a:latin typeface="ABeeZee"/>
              <a:ea typeface="ABeeZee"/>
              <a:cs typeface="ABeeZee"/>
              <a:sym typeface="ABeeZee"/>
            </a:endParaRPr>
          </a:p>
        </p:txBody>
      </p:sp>
      <p:sp>
        <p:nvSpPr>
          <p:cNvPr id="117" name="Google Shape;117;p17"/>
          <p:cNvSpPr/>
          <p:nvPr/>
        </p:nvSpPr>
        <p:spPr>
          <a:xfrm>
            <a:off x="7044700" y="2320350"/>
            <a:ext cx="1575900" cy="991500"/>
          </a:xfrm>
          <a:prstGeom prst="cloudCallout">
            <a:avLst>
              <a:gd name="adj1" fmla="val -92093"/>
              <a:gd name="adj2" fmla="val 59871"/>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lef"/>
                <a:ea typeface="Alef"/>
                <a:cs typeface="Alef"/>
                <a:sym typeface="Alef"/>
              </a:rPr>
              <a:t>Teach to the State Exam</a:t>
            </a:r>
            <a:endParaRPr>
              <a:latin typeface="Alef"/>
              <a:ea typeface="Alef"/>
              <a:cs typeface="Alef"/>
              <a:sym typeface="Alef"/>
            </a:endParaRPr>
          </a:p>
        </p:txBody>
      </p:sp>
      <p:sp>
        <p:nvSpPr>
          <p:cNvPr id="118" name="Google Shape;118;p17"/>
          <p:cNvSpPr txBox="1"/>
          <p:nvPr/>
        </p:nvSpPr>
        <p:spPr>
          <a:xfrm>
            <a:off x="156750" y="2275063"/>
            <a:ext cx="3408600" cy="5910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Clr>
                <a:schemeClr val="dk1"/>
              </a:buClr>
              <a:buFont typeface="Arial"/>
              <a:buNone/>
            </a:pPr>
            <a:r>
              <a:rPr lang="en" sz="1200">
                <a:solidFill>
                  <a:schemeClr val="lt1"/>
                </a:solidFill>
                <a:latin typeface="Bitter"/>
                <a:ea typeface="Bitter"/>
                <a:cs typeface="Bitter"/>
                <a:sym typeface="Bitter"/>
              </a:rPr>
              <a:t>Identify causes and factors that contribute to the social problem</a:t>
            </a:r>
            <a:endParaRPr>
              <a:solidFill>
                <a:schemeClr val="lt1"/>
              </a:solidFill>
              <a:latin typeface="Roboto"/>
              <a:ea typeface="Roboto"/>
              <a:cs typeface="Roboto"/>
              <a:sym typeface="Roboto"/>
            </a:endParaRPr>
          </a:p>
        </p:txBody>
      </p:sp>
      <p:pic>
        <p:nvPicPr>
          <p:cNvPr id="119" name="Google Shape;119;p17">
            <a:hlinkClick r:id="rId4"/>
          </p:cNvPr>
          <p:cNvPicPr preferRelativeResize="0"/>
          <p:nvPr/>
        </p:nvPicPr>
        <p:blipFill>
          <a:blip r:embed="rId5">
            <a:alphaModFix/>
          </a:blip>
          <a:stretch>
            <a:fillRect/>
          </a:stretch>
        </p:blipFill>
        <p:spPr>
          <a:xfrm>
            <a:off x="6434350" y="160663"/>
            <a:ext cx="2628900" cy="1743075"/>
          </a:xfrm>
          <a:prstGeom prst="rect">
            <a:avLst/>
          </a:prstGeom>
          <a:noFill/>
          <a:ln>
            <a:noFill/>
          </a:ln>
        </p:spPr>
      </p:pic>
      <p:pic>
        <p:nvPicPr>
          <p:cNvPr id="120" name="Google Shape;120;p17">
            <a:hlinkClick r:id="rId6"/>
          </p:cNvPr>
          <p:cNvPicPr preferRelativeResize="0"/>
          <p:nvPr/>
        </p:nvPicPr>
        <p:blipFill>
          <a:blip r:embed="rId7">
            <a:alphaModFix/>
          </a:blip>
          <a:stretch>
            <a:fillRect/>
          </a:stretch>
        </p:blipFill>
        <p:spPr>
          <a:xfrm>
            <a:off x="88063" y="2910325"/>
            <a:ext cx="3838225" cy="2012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4"/>
        <p:cNvGrpSpPr/>
        <p:nvPr/>
      </p:nvGrpSpPr>
      <p:grpSpPr>
        <a:xfrm>
          <a:off x="0" y="0"/>
          <a:ext cx="0" cy="0"/>
          <a:chOff x="0" y="0"/>
          <a:chExt cx="0" cy="0"/>
        </a:xfrm>
      </p:grpSpPr>
      <p:sp>
        <p:nvSpPr>
          <p:cNvPr id="125" name="Google Shape;125;p18"/>
          <p:cNvSpPr/>
          <p:nvPr/>
        </p:nvSpPr>
        <p:spPr>
          <a:xfrm>
            <a:off x="0" y="514350"/>
            <a:ext cx="3890400" cy="4114800"/>
          </a:xfrm>
          <a:prstGeom prst="rect">
            <a:avLst/>
          </a:prstGeom>
          <a:solidFill>
            <a:srgbClr val="DA8F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6" name="Google Shape;126;p18"/>
          <p:cNvSpPr txBox="1"/>
          <p:nvPr/>
        </p:nvSpPr>
        <p:spPr>
          <a:xfrm>
            <a:off x="236550" y="1355375"/>
            <a:ext cx="34173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800" b="1" u="sng">
                <a:solidFill>
                  <a:schemeClr val="lt1"/>
                </a:solidFill>
                <a:latin typeface="Roboto"/>
                <a:ea typeface="Roboto"/>
                <a:cs typeface="Roboto"/>
                <a:sym typeface="Roboto"/>
                <a:hlinkClick r:id="rId3">
                  <a:extLst>
                    <a:ext uri="{A12FA001-AC4F-418D-AE19-62706E023703}">
                      <ahyp:hlinkClr xmlns:ahyp="http://schemas.microsoft.com/office/drawing/2018/hyperlinkcolor" val="tx"/>
                    </a:ext>
                  </a:extLst>
                </a:hlinkClick>
              </a:rPr>
              <a:t>Evaluate</a:t>
            </a:r>
            <a:endParaRPr sz="4800" b="1">
              <a:solidFill>
                <a:schemeClr val="lt1"/>
              </a:solidFill>
              <a:latin typeface="Roboto"/>
              <a:ea typeface="Roboto"/>
              <a:cs typeface="Roboto"/>
              <a:sym typeface="Roboto"/>
            </a:endParaRPr>
          </a:p>
          <a:p>
            <a:pPr marL="0" marR="0" lvl="0" indent="0" algn="l" rtl="0">
              <a:lnSpc>
                <a:spcPct val="100000"/>
              </a:lnSpc>
              <a:spcBef>
                <a:spcPts val="0"/>
              </a:spcBef>
              <a:spcAft>
                <a:spcPts val="0"/>
              </a:spcAft>
              <a:buNone/>
            </a:pPr>
            <a:r>
              <a:rPr lang="en" sz="4800" b="1" u="sng">
                <a:solidFill>
                  <a:schemeClr val="lt1"/>
                </a:solidFill>
                <a:latin typeface="Roboto"/>
                <a:ea typeface="Roboto"/>
                <a:cs typeface="Roboto"/>
                <a:sym typeface="Roboto"/>
                <a:hlinkClick r:id="rId3">
                  <a:extLst>
                    <a:ext uri="{A12FA001-AC4F-418D-AE19-62706E023703}">
                      <ahyp:hlinkClr xmlns:ahyp="http://schemas.microsoft.com/office/drawing/2018/hyperlinkcolor" val="tx"/>
                    </a:ext>
                  </a:extLst>
                </a:hlinkClick>
              </a:rPr>
              <a:t>Existing Policy</a:t>
            </a:r>
            <a:endParaRPr sz="2000">
              <a:solidFill>
                <a:schemeClr val="lt1"/>
              </a:solidFill>
            </a:endParaRPr>
          </a:p>
        </p:txBody>
      </p:sp>
      <p:sp>
        <p:nvSpPr>
          <p:cNvPr id="127" name="Google Shape;127;p18"/>
          <p:cNvSpPr txBox="1"/>
          <p:nvPr/>
        </p:nvSpPr>
        <p:spPr>
          <a:xfrm>
            <a:off x="3967650" y="514350"/>
            <a:ext cx="5003400" cy="6927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Clr>
                <a:schemeClr val="dk1"/>
              </a:buClr>
              <a:buFont typeface="Arial"/>
              <a:buNone/>
            </a:pPr>
            <a:r>
              <a:rPr lang="en" sz="1500" b="1">
                <a:solidFill>
                  <a:schemeClr val="dk2"/>
                </a:solidFill>
                <a:latin typeface="Bitter"/>
                <a:ea typeface="Bitter"/>
                <a:cs typeface="Bitter"/>
                <a:sym typeface="Bitter"/>
              </a:rPr>
              <a:t>Evaluate the advantages and disadvantages of the current existing policy.</a:t>
            </a:r>
            <a:endParaRPr sz="1700" b="1">
              <a:solidFill>
                <a:schemeClr val="dk2"/>
              </a:solidFill>
              <a:latin typeface="Bitter"/>
              <a:ea typeface="Bitter"/>
              <a:cs typeface="Bitter"/>
              <a:sym typeface="Bitter"/>
            </a:endParaRPr>
          </a:p>
        </p:txBody>
      </p:sp>
      <p:sp>
        <p:nvSpPr>
          <p:cNvPr id="128" name="Google Shape;128;p18"/>
          <p:cNvSpPr/>
          <p:nvPr/>
        </p:nvSpPr>
        <p:spPr>
          <a:xfrm>
            <a:off x="3929125" y="1169450"/>
            <a:ext cx="2337300" cy="1781400"/>
          </a:xfrm>
          <a:prstGeom prst="ellipse">
            <a:avLst/>
          </a:prstGeom>
          <a:solidFill>
            <a:srgbClr val="F0E6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ABeeZee"/>
                <a:ea typeface="ABeeZee"/>
                <a:cs typeface="ABeeZee"/>
                <a:sym typeface="ABeeZee"/>
              </a:rPr>
              <a:t>Economic Advantages</a:t>
            </a:r>
            <a:endParaRPr sz="1900" b="1">
              <a:solidFill>
                <a:schemeClr val="lt1"/>
              </a:solidFill>
              <a:latin typeface="ABeeZee"/>
              <a:ea typeface="ABeeZee"/>
              <a:cs typeface="ABeeZee"/>
              <a:sym typeface="ABeeZee"/>
            </a:endParaRPr>
          </a:p>
          <a:p>
            <a:pPr marL="0" lvl="0" indent="0" algn="ctr" rtl="0">
              <a:spcBef>
                <a:spcPts val="0"/>
              </a:spcBef>
              <a:spcAft>
                <a:spcPts val="0"/>
              </a:spcAft>
              <a:buNone/>
            </a:pPr>
            <a:endParaRPr sz="1200">
              <a:latin typeface="ABeeZee"/>
              <a:ea typeface="ABeeZee"/>
              <a:cs typeface="ABeeZee"/>
              <a:sym typeface="ABeeZee"/>
            </a:endParaRPr>
          </a:p>
        </p:txBody>
      </p:sp>
      <p:sp>
        <p:nvSpPr>
          <p:cNvPr id="129" name="Google Shape;129;p18"/>
          <p:cNvSpPr/>
          <p:nvPr/>
        </p:nvSpPr>
        <p:spPr>
          <a:xfrm>
            <a:off x="6478625" y="1022850"/>
            <a:ext cx="2301900" cy="1885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latin typeface="Alef"/>
                <a:ea typeface="Alef"/>
                <a:cs typeface="Alef"/>
                <a:sym typeface="Alef"/>
              </a:rPr>
              <a:t>After School</a:t>
            </a:r>
            <a:endParaRPr sz="2000">
              <a:solidFill>
                <a:schemeClr val="lt1"/>
              </a:solidFill>
              <a:latin typeface="Alef"/>
              <a:ea typeface="Alef"/>
              <a:cs typeface="Alef"/>
              <a:sym typeface="Alef"/>
            </a:endParaRPr>
          </a:p>
          <a:p>
            <a:pPr marL="0" lvl="0" indent="0" algn="ctr" rtl="0">
              <a:spcBef>
                <a:spcPts val="0"/>
              </a:spcBef>
              <a:spcAft>
                <a:spcPts val="0"/>
              </a:spcAft>
              <a:buNone/>
            </a:pPr>
            <a:r>
              <a:rPr lang="en" sz="2000">
                <a:solidFill>
                  <a:schemeClr val="lt1"/>
                </a:solidFill>
                <a:latin typeface="Alef"/>
                <a:ea typeface="Alef"/>
                <a:cs typeface="Alef"/>
                <a:sym typeface="Alef"/>
              </a:rPr>
              <a:t>Enrichment</a:t>
            </a:r>
            <a:endParaRPr sz="2000">
              <a:solidFill>
                <a:schemeClr val="lt1"/>
              </a:solidFill>
              <a:latin typeface="Alef"/>
              <a:ea typeface="Alef"/>
              <a:cs typeface="Alef"/>
              <a:sym typeface="Alef"/>
            </a:endParaRPr>
          </a:p>
          <a:p>
            <a:pPr marL="0" lvl="0" indent="0" algn="ctr" rtl="0">
              <a:spcBef>
                <a:spcPts val="0"/>
              </a:spcBef>
              <a:spcAft>
                <a:spcPts val="0"/>
              </a:spcAft>
              <a:buNone/>
            </a:pPr>
            <a:r>
              <a:rPr lang="en" sz="2000">
                <a:solidFill>
                  <a:schemeClr val="lt1"/>
                </a:solidFill>
                <a:latin typeface="Alef"/>
                <a:ea typeface="Alef"/>
                <a:cs typeface="Alef"/>
                <a:sym typeface="Alef"/>
              </a:rPr>
              <a:t>Program</a:t>
            </a:r>
            <a:endParaRPr sz="2000">
              <a:solidFill>
                <a:schemeClr val="lt1"/>
              </a:solidFill>
              <a:latin typeface="Alef"/>
              <a:ea typeface="Alef"/>
              <a:cs typeface="Alef"/>
              <a:sym typeface="Alef"/>
            </a:endParaRPr>
          </a:p>
        </p:txBody>
      </p:sp>
      <p:sp>
        <p:nvSpPr>
          <p:cNvPr id="130" name="Google Shape;130;p18"/>
          <p:cNvSpPr/>
          <p:nvPr/>
        </p:nvSpPr>
        <p:spPr>
          <a:xfrm>
            <a:off x="3991075" y="3055125"/>
            <a:ext cx="2106900" cy="18858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Bitter"/>
                <a:ea typeface="Bitter"/>
                <a:cs typeface="Bitter"/>
                <a:sym typeface="Bitter"/>
              </a:rPr>
              <a:t>Dream Academy</a:t>
            </a:r>
            <a:endParaRPr sz="2100" b="1">
              <a:solidFill>
                <a:schemeClr val="lt1"/>
              </a:solidFill>
              <a:latin typeface="Bitter"/>
              <a:ea typeface="Bitter"/>
              <a:cs typeface="Bitter"/>
              <a:sym typeface="Bitter"/>
            </a:endParaRPr>
          </a:p>
        </p:txBody>
      </p:sp>
      <p:sp>
        <p:nvSpPr>
          <p:cNvPr id="131" name="Google Shape;131;p18"/>
          <p:cNvSpPr/>
          <p:nvPr/>
        </p:nvSpPr>
        <p:spPr>
          <a:xfrm>
            <a:off x="6523025" y="3099375"/>
            <a:ext cx="1956600" cy="184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Alegreya"/>
                <a:ea typeface="Alegreya"/>
                <a:cs typeface="Alegreya"/>
                <a:sym typeface="Alegreya"/>
              </a:rPr>
              <a:t>Feeder Schools</a:t>
            </a:r>
            <a:endParaRPr sz="2500" b="1">
              <a:solidFill>
                <a:schemeClr val="lt1"/>
              </a:solidFill>
              <a:latin typeface="Alegreya"/>
              <a:ea typeface="Alegreya"/>
              <a:cs typeface="Alegreya"/>
              <a:sym typeface="Alegrey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514350"/>
            <a:ext cx="3890400" cy="41148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206475" y="900275"/>
            <a:ext cx="3408600" cy="207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500" b="1" u="sng">
                <a:solidFill>
                  <a:schemeClr val="lt1"/>
                </a:solidFill>
                <a:latin typeface="Roboto"/>
                <a:ea typeface="Roboto"/>
                <a:cs typeface="Roboto"/>
                <a:sym typeface="Roboto"/>
                <a:hlinkClick r:id="rId3">
                  <a:extLst>
                    <a:ext uri="{A12FA001-AC4F-418D-AE19-62706E023703}">
                      <ahyp:hlinkClr xmlns:ahyp="http://schemas.microsoft.com/office/drawing/2018/hyperlinkcolor" val="tx"/>
                    </a:ext>
                  </a:extLst>
                </a:hlinkClick>
              </a:rPr>
              <a:t>Determine Possible Solution</a:t>
            </a:r>
            <a:r>
              <a:rPr lang="en" sz="700">
                <a:solidFill>
                  <a:schemeClr val="lt1"/>
                </a:solidFill>
              </a:rPr>
              <a:t>s</a:t>
            </a:r>
            <a:endParaRPr sz="700">
              <a:solidFill>
                <a:schemeClr val="lt1"/>
              </a:solidFill>
            </a:endParaRPr>
          </a:p>
        </p:txBody>
      </p:sp>
      <p:sp>
        <p:nvSpPr>
          <p:cNvPr id="138" name="Google Shape;138;p19"/>
          <p:cNvSpPr txBox="1"/>
          <p:nvPr/>
        </p:nvSpPr>
        <p:spPr>
          <a:xfrm>
            <a:off x="144500" y="3145275"/>
            <a:ext cx="3408600" cy="3693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 sz="1200">
                <a:solidFill>
                  <a:schemeClr val="lt1"/>
                </a:solidFill>
                <a:latin typeface="Bitter"/>
                <a:ea typeface="Bitter"/>
                <a:cs typeface="Bitter"/>
                <a:sym typeface="Bitter"/>
              </a:rPr>
              <a:t>Identify multiple possible solutions</a:t>
            </a:r>
            <a:endParaRPr>
              <a:solidFill>
                <a:schemeClr val="lt1"/>
              </a:solidFill>
              <a:latin typeface="Roboto"/>
              <a:ea typeface="Roboto"/>
              <a:cs typeface="Roboto"/>
              <a:sym typeface="Roboto"/>
            </a:endParaRPr>
          </a:p>
        </p:txBody>
      </p:sp>
      <p:sp>
        <p:nvSpPr>
          <p:cNvPr id="139" name="Google Shape;139;p19"/>
          <p:cNvSpPr txBox="1"/>
          <p:nvPr/>
        </p:nvSpPr>
        <p:spPr>
          <a:xfrm>
            <a:off x="4097350" y="664850"/>
            <a:ext cx="464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40" name="Google Shape;140;p19"/>
          <p:cNvSpPr txBox="1"/>
          <p:nvPr/>
        </p:nvSpPr>
        <p:spPr>
          <a:xfrm>
            <a:off x="4177000" y="753375"/>
            <a:ext cx="4745100" cy="355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ABeeZee"/>
                <a:ea typeface="ABeeZee"/>
                <a:cs typeface="ABeeZee"/>
                <a:sym typeface="ABeeZee"/>
              </a:rPr>
              <a:t>What are some possible solutions to the problem?</a:t>
            </a:r>
            <a:endParaRPr b="1">
              <a:solidFill>
                <a:schemeClr val="dk2"/>
              </a:solidFill>
              <a:latin typeface="ABeeZee"/>
              <a:ea typeface="ABeeZee"/>
              <a:cs typeface="ABeeZee"/>
              <a:sym typeface="ABeeZee"/>
            </a:endParaRPr>
          </a:p>
          <a:p>
            <a:pPr marL="0" lvl="0" indent="0" algn="l" rtl="0">
              <a:spcBef>
                <a:spcPts val="0"/>
              </a:spcBef>
              <a:spcAft>
                <a:spcPts val="0"/>
              </a:spcAft>
              <a:buNone/>
            </a:pPr>
            <a:endParaRPr b="1">
              <a:solidFill>
                <a:schemeClr val="dk2"/>
              </a:solidFill>
              <a:latin typeface="ABeeZee"/>
              <a:ea typeface="ABeeZee"/>
              <a:cs typeface="ABeeZee"/>
              <a:sym typeface="ABeeZee"/>
            </a:endParaRPr>
          </a:p>
          <a:p>
            <a:pPr marL="0" lvl="0" indent="0" algn="l" rtl="0">
              <a:spcBef>
                <a:spcPts val="0"/>
              </a:spcBef>
              <a:spcAft>
                <a:spcPts val="0"/>
              </a:spcAft>
              <a:buNone/>
            </a:pPr>
            <a:endParaRPr b="1">
              <a:solidFill>
                <a:schemeClr val="dk2"/>
              </a:solidFill>
              <a:latin typeface="ABeeZee"/>
              <a:ea typeface="ABeeZee"/>
              <a:cs typeface="ABeeZee"/>
              <a:sym typeface="ABeeZee"/>
            </a:endParaRPr>
          </a:p>
          <a:p>
            <a:pPr marL="0" lvl="0" indent="0" algn="l" rtl="0">
              <a:lnSpc>
                <a:spcPct val="115000"/>
              </a:lnSpc>
              <a:spcBef>
                <a:spcPts val="1200"/>
              </a:spcBef>
              <a:spcAft>
                <a:spcPts val="0"/>
              </a:spcAft>
              <a:buNone/>
            </a:pPr>
            <a:r>
              <a:rPr lang="en" b="1">
                <a:solidFill>
                  <a:schemeClr val="dk2"/>
                </a:solidFill>
                <a:latin typeface="ABeeZee"/>
                <a:ea typeface="ABeeZee"/>
                <a:cs typeface="ABeeZee"/>
                <a:sym typeface="ABeeZee"/>
              </a:rPr>
              <a:t>Propose at least three new/original public policy alternatives. Be sure that all of your public policy alternatives are at the same geopolitical level as your social problem. Each alternative must specify the actual government or government agency that will carry out the proposed action. List the proposal that your group considers the most promising first.</a:t>
            </a:r>
            <a:endParaRPr b="1">
              <a:solidFill>
                <a:schemeClr val="dk2"/>
              </a:solidFill>
              <a:latin typeface="ABeeZee"/>
              <a:ea typeface="ABeeZee"/>
              <a:cs typeface="ABeeZee"/>
              <a:sym typeface="ABeeZee"/>
            </a:endParaRPr>
          </a:p>
          <a:p>
            <a:pPr marL="0" lvl="0" indent="0" algn="l" rtl="0">
              <a:spcBef>
                <a:spcPts val="1200"/>
              </a:spcBef>
              <a:spcAft>
                <a:spcPts val="0"/>
              </a:spcAft>
              <a:buNone/>
            </a:pPr>
            <a:endParaRPr b="1">
              <a:solidFill>
                <a:schemeClr val="dk2"/>
              </a:solidFill>
              <a:latin typeface="ABeeZee"/>
              <a:ea typeface="ABeeZee"/>
              <a:cs typeface="ABeeZee"/>
              <a:sym typeface="ABeeZee"/>
            </a:endParaRP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000000"/>
      </a:dk1>
      <a:lt1>
        <a:srgbClr val="FFFFFF"/>
      </a:lt1>
      <a:dk2>
        <a:srgbClr val="567876"/>
      </a:dk2>
      <a:lt2>
        <a:srgbClr val="DA8F00"/>
      </a:lt2>
      <a:accent1>
        <a:srgbClr val="C0C0C0"/>
      </a:accent1>
      <a:accent2>
        <a:srgbClr val="77838D"/>
      </a:accent2>
      <a:accent3>
        <a:srgbClr val="EFEFEF"/>
      </a:accent3>
      <a:accent4>
        <a:srgbClr val="FFFFFF"/>
      </a:accent4>
      <a:accent5>
        <a:srgbClr val="FFFFFF"/>
      </a:accent5>
      <a:accent6>
        <a:srgbClr val="FFFFFF"/>
      </a:accent6>
      <a:hlink>
        <a:srgbClr val="56787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On-screen Show (16:9)</PresentationFormat>
  <Paragraphs>79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Bitter</vt:lpstr>
      <vt:lpstr>Roboto</vt:lpstr>
      <vt:lpstr>Alegreya</vt:lpstr>
      <vt:lpstr>Arial</vt:lpstr>
      <vt:lpstr>Tinos</vt:lpstr>
      <vt:lpstr>Anaheim</vt:lpstr>
      <vt:lpstr>Alef</vt:lpstr>
      <vt:lpstr>ABeeZee</vt:lpstr>
      <vt:lpstr>SlidesCarnival base template</vt:lpstr>
      <vt:lpstr>PowerPoint Presentation</vt:lpstr>
      <vt:lpstr>Specialized High Schools Low Acceptance Rates for People of Color</vt:lpstr>
      <vt:lpstr>PowerPoint Presentation</vt:lpstr>
      <vt:lpstr>Public Policy Analyst (PPA)</vt:lpstr>
      <vt:lpstr>PowerPoint Presentation</vt:lpstr>
      <vt:lpstr>Specialized High Schools Low Acceptance Rates for People of Color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Joseph Montecalvo</cp:lastModifiedBy>
  <cp:revision>1</cp:revision>
  <dcterms:modified xsi:type="dcterms:W3CDTF">2022-12-07T16:59:20Z</dcterms:modified>
</cp:coreProperties>
</file>