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Impact" panose="020B0806030902050204" pitchFamily="34" charset="0"/>
      <p:regular r:id="rId11"/>
    </p:embeddedFont>
    <p:embeddedFont>
      <p:font typeface="Oswald" panose="00000500000000000000" pitchFamily="2" charset="0"/>
      <p:regular r:id="rId12"/>
      <p:bold r:id="rId13"/>
    </p:embeddedFont>
    <p:embeddedFont>
      <p:font typeface="Roboto" panose="02000000000000000000" pitchFamily="2" charset="0"/>
      <p:regular r:id="rId14"/>
      <p:bold r:id="rId15"/>
      <p:italic r:id="rId16"/>
      <p:boldItalic r:id="rId17"/>
    </p:embeddedFont>
    <p:embeddedFont>
      <p:font typeface="Source Code Pro" panose="020B0509030403020204" pitchFamily="49"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6" roundtripDataSignature="AMtx7mipI38zbQtk79G+rsLja9N+0dzX/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e Montecalvo"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47FB3BC-9516-4336-904C-1C2BBD213F1B}">
  <a:tblStyle styleId="{C47FB3BC-9516-4336-904C-1C2BBD213F1B}"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7" d="100"/>
          <a:sy n="137" d="100"/>
        </p:scale>
        <p:origin x="258"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26" Type="http://customschemas.google.com/relationships/presentationmetadata" Target="metadata"/><Relationship Id="rId3" Type="http://schemas.openxmlformats.org/officeDocument/2006/relationships/slide" Target="slides/slide2.xml"/><Relationship Id="rId21" Type="http://schemas.openxmlformats.org/officeDocument/2006/relationships/font" Target="fonts/font11.fntdata"/><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28" Type="http://schemas.openxmlformats.org/officeDocument/2006/relationships/presProps" Target="presProps.xml"/><Relationship Id="rId10" Type="http://schemas.openxmlformats.org/officeDocument/2006/relationships/notesMaster" Target="notesMasters/notesMaster1.xml"/><Relationship Id="rId19" Type="http://schemas.openxmlformats.org/officeDocument/2006/relationships/font" Target="fonts/font9.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 name="Google Shape;6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0" name="Google Shape;80;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https://forms.gle/8z9xJxg3XXuXEC8A9</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7" name="Google Shape;87;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4" name="Google Shape;9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0" name="Google Shape;100;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8" name="Google Shape;108;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g2aa60b81068_0_374"/>
          <p:cNvSpPr/>
          <p:nvPr/>
        </p:nvSpPr>
        <p:spPr>
          <a:xfrm rot="10800000">
            <a:off x="4226100" y="2933550"/>
            <a:ext cx="691800" cy="388500"/>
          </a:xfrm>
          <a:prstGeom prst="triangle">
            <a:avLst>
              <a:gd name="adj" fmla="val 50000"/>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g2aa60b81068_0_374"/>
          <p:cNvSpPr/>
          <p:nvPr/>
        </p:nvSpPr>
        <p:spPr>
          <a:xfrm>
            <a:off x="-25" y="0"/>
            <a:ext cx="9144000" cy="3124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g2aa60b81068_0_374"/>
          <p:cNvSpPr txBox="1">
            <a:spLocks noGrp="1"/>
          </p:cNvSpPr>
          <p:nvPr>
            <p:ph type="ctrTitle"/>
          </p:nvPr>
        </p:nvSpPr>
        <p:spPr>
          <a:xfrm>
            <a:off x="411175" y="644300"/>
            <a:ext cx="8282400" cy="21090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6000"/>
              <a:buNone/>
              <a:defRPr sz="6000">
                <a:solidFill>
                  <a:schemeClr val="lt1"/>
                </a:solidFill>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a:endParaRPr/>
          </a:p>
        </p:txBody>
      </p:sp>
      <p:sp>
        <p:nvSpPr>
          <p:cNvPr id="13" name="Google Shape;13;g2aa60b81068_0_374"/>
          <p:cNvSpPr txBox="1">
            <a:spLocks noGrp="1"/>
          </p:cNvSpPr>
          <p:nvPr>
            <p:ph type="subTitle" idx="1"/>
          </p:nvPr>
        </p:nvSpPr>
        <p:spPr>
          <a:xfrm>
            <a:off x="411175" y="3398250"/>
            <a:ext cx="8282400" cy="1260600"/>
          </a:xfrm>
          <a:prstGeom prst="rect">
            <a:avLst/>
          </a:prstGeom>
        </p:spPr>
        <p:txBody>
          <a:bodyPr spcFirstLastPara="1" wrap="square" lIns="91425" tIns="91425" rIns="91425" bIns="91425" anchor="ctr" anchorCtr="0">
            <a:normAutofit/>
          </a:bodyPr>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a:endParaRPr/>
          </a:p>
        </p:txBody>
      </p:sp>
      <p:sp>
        <p:nvSpPr>
          <p:cNvPr id="14" name="Google Shape;14;g2aa60b81068_0_37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1"/>
        <p:cNvGrpSpPr/>
        <p:nvPr/>
      </p:nvGrpSpPr>
      <p:grpSpPr>
        <a:xfrm>
          <a:off x="0" y="0"/>
          <a:ext cx="0" cy="0"/>
          <a:chOff x="0" y="0"/>
          <a:chExt cx="0" cy="0"/>
        </a:xfrm>
      </p:grpSpPr>
      <p:cxnSp>
        <p:nvCxnSpPr>
          <p:cNvPr id="52" name="Google Shape;52;g2aa60b81068_0_416"/>
          <p:cNvCxnSpPr/>
          <p:nvPr/>
        </p:nvCxnSpPr>
        <p:spPr>
          <a:xfrm>
            <a:off x="413275" y="2988275"/>
            <a:ext cx="910500" cy="0"/>
          </a:xfrm>
          <a:prstGeom prst="straightConnector1">
            <a:avLst/>
          </a:prstGeom>
          <a:noFill/>
          <a:ln w="28575" cap="flat" cmpd="sng">
            <a:solidFill>
              <a:schemeClr val="dk1"/>
            </a:solidFill>
            <a:prstDash val="lgDash"/>
            <a:round/>
            <a:headEnd type="none" w="sm" len="sm"/>
            <a:tailEnd type="none" w="sm" len="sm"/>
          </a:ln>
        </p:spPr>
      </p:cxnSp>
      <p:sp>
        <p:nvSpPr>
          <p:cNvPr id="53" name="Google Shape;53;g2aa60b81068_0_416"/>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4" name="Google Shape;54;g2aa60b81068_0_41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55" name="Google Shape;55;g2aa60b81068_0_41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g2aa60b81068_0_4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g2aa60b81068_0_380"/>
          <p:cNvSpPr/>
          <p:nvPr/>
        </p:nvSpPr>
        <p:spPr>
          <a:xfrm>
            <a:off x="0" y="1567350"/>
            <a:ext cx="9144000" cy="2008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g2aa60b81068_0_380"/>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a:endParaRPr/>
          </a:p>
        </p:txBody>
      </p:sp>
      <p:sp>
        <p:nvSpPr>
          <p:cNvPr id="18" name="Google Shape;18;g2aa60b81068_0_38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cxnSp>
        <p:nvCxnSpPr>
          <p:cNvPr id="20" name="Google Shape;20;g2aa60b81068_0_384"/>
          <p:cNvCxnSpPr/>
          <p:nvPr/>
        </p:nvCxnSpPr>
        <p:spPr>
          <a:xfrm>
            <a:off x="429200" y="1275577"/>
            <a:ext cx="614100" cy="0"/>
          </a:xfrm>
          <a:prstGeom prst="straightConnector1">
            <a:avLst/>
          </a:prstGeom>
          <a:noFill/>
          <a:ln w="19050" cap="flat" cmpd="sng">
            <a:solidFill>
              <a:schemeClr val="dk2"/>
            </a:solidFill>
            <a:prstDash val="lgDash"/>
            <a:round/>
            <a:headEnd type="none" w="sm" len="sm"/>
            <a:tailEnd type="none" w="sm" len="sm"/>
          </a:ln>
        </p:spPr>
      </p:cxnSp>
      <p:sp>
        <p:nvSpPr>
          <p:cNvPr id="21" name="Google Shape;21;g2aa60b81068_0_384"/>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g2aa60b81068_0_384"/>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3" name="Google Shape;23;g2aa60b81068_0_38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cxnSp>
        <p:nvCxnSpPr>
          <p:cNvPr id="25" name="Google Shape;25;g2aa60b81068_0_389"/>
          <p:cNvCxnSpPr/>
          <p:nvPr/>
        </p:nvCxnSpPr>
        <p:spPr>
          <a:xfrm>
            <a:off x="429200" y="1275577"/>
            <a:ext cx="614100" cy="0"/>
          </a:xfrm>
          <a:prstGeom prst="straightConnector1">
            <a:avLst/>
          </a:prstGeom>
          <a:noFill/>
          <a:ln w="19050" cap="flat" cmpd="sng">
            <a:solidFill>
              <a:schemeClr val="dk2"/>
            </a:solidFill>
            <a:prstDash val="lgDash"/>
            <a:round/>
            <a:headEnd type="none" w="sm" len="sm"/>
            <a:tailEnd type="none" w="sm" len="sm"/>
          </a:ln>
        </p:spPr>
      </p:cxnSp>
      <p:sp>
        <p:nvSpPr>
          <p:cNvPr id="26" name="Google Shape;26;g2aa60b81068_0_389"/>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7" name="Google Shape;27;g2aa60b81068_0_389"/>
          <p:cNvSpPr txBox="1">
            <a:spLocks noGrp="1"/>
          </p:cNvSpPr>
          <p:nvPr>
            <p:ph type="body" idx="1"/>
          </p:nvPr>
        </p:nvSpPr>
        <p:spPr>
          <a:xfrm>
            <a:off x="311700" y="1468825"/>
            <a:ext cx="3999900" cy="3099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 name="Google Shape;28;g2aa60b81068_0_389"/>
          <p:cNvSpPr txBox="1">
            <a:spLocks noGrp="1"/>
          </p:cNvSpPr>
          <p:nvPr>
            <p:ph type="body" idx="2"/>
          </p:nvPr>
        </p:nvSpPr>
        <p:spPr>
          <a:xfrm>
            <a:off x="4832400" y="1468825"/>
            <a:ext cx="3999900" cy="30999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9" name="Google Shape;29;g2aa60b81068_0_38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g2aa60b81068_0_395"/>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2" name="Google Shape;32;g2aa60b81068_0_39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cxnSp>
        <p:nvCxnSpPr>
          <p:cNvPr id="34" name="Google Shape;34;g2aa60b81068_0_398"/>
          <p:cNvCxnSpPr/>
          <p:nvPr/>
        </p:nvCxnSpPr>
        <p:spPr>
          <a:xfrm>
            <a:off x="418675" y="1457787"/>
            <a:ext cx="614100" cy="0"/>
          </a:xfrm>
          <a:prstGeom prst="straightConnector1">
            <a:avLst/>
          </a:prstGeom>
          <a:noFill/>
          <a:ln w="19050" cap="flat" cmpd="sng">
            <a:solidFill>
              <a:schemeClr val="dk2"/>
            </a:solidFill>
            <a:prstDash val="lgDash"/>
            <a:round/>
            <a:headEnd type="none" w="sm" len="sm"/>
            <a:tailEnd type="none" w="sm" len="sm"/>
          </a:ln>
        </p:spPr>
      </p:cxnSp>
      <p:sp>
        <p:nvSpPr>
          <p:cNvPr id="35" name="Google Shape;35;g2aa60b81068_0_398"/>
          <p:cNvSpPr txBox="1">
            <a:spLocks noGrp="1"/>
          </p:cNvSpPr>
          <p:nvPr>
            <p:ph type="title"/>
          </p:nvPr>
        </p:nvSpPr>
        <p:spPr>
          <a:xfrm>
            <a:off x="311700" y="6318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6" name="Google Shape;36;g2aa60b81068_0_398"/>
          <p:cNvSpPr txBox="1">
            <a:spLocks noGrp="1"/>
          </p:cNvSpPr>
          <p:nvPr>
            <p:ph type="body" idx="1"/>
          </p:nvPr>
        </p:nvSpPr>
        <p:spPr>
          <a:xfrm>
            <a:off x="311700" y="1618204"/>
            <a:ext cx="2808000" cy="29508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7" name="Google Shape;37;g2aa60b81068_0_39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8"/>
        <p:cNvGrpSpPr/>
        <p:nvPr/>
      </p:nvGrpSpPr>
      <p:grpSpPr>
        <a:xfrm>
          <a:off x="0" y="0"/>
          <a:ext cx="0" cy="0"/>
          <a:chOff x="0" y="0"/>
          <a:chExt cx="0" cy="0"/>
        </a:xfrm>
      </p:grpSpPr>
      <p:sp>
        <p:nvSpPr>
          <p:cNvPr id="39" name="Google Shape;39;g2aa60b81068_0_403"/>
          <p:cNvSpPr txBox="1">
            <a:spLocks noGrp="1"/>
          </p:cNvSpPr>
          <p:nvPr>
            <p:ph type="title"/>
          </p:nvPr>
        </p:nvSpPr>
        <p:spPr>
          <a:xfrm>
            <a:off x="490250" y="528900"/>
            <a:ext cx="5678100" cy="40857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a:endParaRPr/>
          </a:p>
        </p:txBody>
      </p:sp>
      <p:sp>
        <p:nvSpPr>
          <p:cNvPr id="40" name="Google Shape;40;g2aa60b81068_0_40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dk1"/>
        </a:solidFill>
        <a:effectLst/>
      </p:bgPr>
    </p:bg>
    <p:spTree>
      <p:nvGrpSpPr>
        <p:cNvPr id="1" name="Shape 41"/>
        <p:cNvGrpSpPr/>
        <p:nvPr/>
      </p:nvGrpSpPr>
      <p:grpSpPr>
        <a:xfrm>
          <a:off x="0" y="0"/>
          <a:ext cx="0" cy="0"/>
          <a:chOff x="0" y="0"/>
          <a:chExt cx="0" cy="0"/>
        </a:xfrm>
      </p:grpSpPr>
      <p:sp>
        <p:nvSpPr>
          <p:cNvPr id="42" name="Google Shape;42;g2aa60b81068_0_406"/>
          <p:cNvSpPr/>
          <p:nvPr/>
        </p:nvSpPr>
        <p:spPr>
          <a:xfrm>
            <a:off x="4572000" y="175"/>
            <a:ext cx="45720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3" name="Google Shape;43;g2aa60b81068_0_406"/>
          <p:cNvCxnSpPr/>
          <p:nvPr/>
        </p:nvCxnSpPr>
        <p:spPr>
          <a:xfrm>
            <a:off x="5029675" y="4495500"/>
            <a:ext cx="577200" cy="0"/>
          </a:xfrm>
          <a:prstGeom prst="straightConnector1">
            <a:avLst/>
          </a:prstGeom>
          <a:noFill/>
          <a:ln w="19050" cap="flat" cmpd="sng">
            <a:solidFill>
              <a:schemeClr val="dk1"/>
            </a:solidFill>
            <a:prstDash val="lgDash"/>
            <a:round/>
            <a:headEnd type="none" w="sm" len="sm"/>
            <a:tailEnd type="none" w="sm" len="sm"/>
          </a:ln>
        </p:spPr>
      </p:cxnSp>
      <p:sp>
        <p:nvSpPr>
          <p:cNvPr id="44" name="Google Shape;44;g2aa60b81068_0_406"/>
          <p:cNvSpPr txBox="1">
            <a:spLocks noGrp="1"/>
          </p:cNvSpPr>
          <p:nvPr>
            <p:ph type="title"/>
          </p:nvPr>
        </p:nvSpPr>
        <p:spPr>
          <a:xfrm>
            <a:off x="265500" y="1078750"/>
            <a:ext cx="4045200" cy="17892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4600"/>
              <a:buNone/>
              <a:defRPr sz="46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a:endParaRPr/>
          </a:p>
        </p:txBody>
      </p:sp>
      <p:sp>
        <p:nvSpPr>
          <p:cNvPr id="45" name="Google Shape;45;g2aa60b81068_0_406"/>
          <p:cNvSpPr txBox="1">
            <a:spLocks noGrp="1"/>
          </p:cNvSpPr>
          <p:nvPr>
            <p:ph type="subTitle" idx="1"/>
          </p:nvPr>
        </p:nvSpPr>
        <p:spPr>
          <a:xfrm>
            <a:off x="265500" y="29214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a:endParaRPr/>
          </a:p>
        </p:txBody>
      </p:sp>
      <p:sp>
        <p:nvSpPr>
          <p:cNvPr id="46" name="Google Shape;46;g2aa60b81068_0_406"/>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7" name="Google Shape;47;g2aa60b81068_0_40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8"/>
        <p:cNvGrpSpPr/>
        <p:nvPr/>
      </p:nvGrpSpPr>
      <p:grpSpPr>
        <a:xfrm>
          <a:off x="0" y="0"/>
          <a:ext cx="0" cy="0"/>
          <a:chOff x="0" y="0"/>
          <a:chExt cx="0" cy="0"/>
        </a:xfrm>
      </p:grpSpPr>
      <p:sp>
        <p:nvSpPr>
          <p:cNvPr id="49" name="Google Shape;49;g2aa60b81068_0_413"/>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100"/>
              <a:buFont typeface="Oswald"/>
              <a:buNone/>
              <a:defRPr sz="2100">
                <a:latin typeface="Oswald"/>
                <a:ea typeface="Oswald"/>
                <a:cs typeface="Oswald"/>
                <a:sym typeface="Oswald"/>
              </a:defRPr>
            </a:lvl1pPr>
          </a:lstStyle>
          <a:p>
            <a:endParaRPr/>
          </a:p>
        </p:txBody>
      </p:sp>
      <p:sp>
        <p:nvSpPr>
          <p:cNvPr id="50" name="Google Shape;50;g2aa60b81068_0_4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dern-writer">
    <p:bg>
      <p:bgPr>
        <a:solidFill>
          <a:schemeClr val="lt1"/>
        </a:solidFill>
        <a:effectLst/>
      </p:bgPr>
    </p:bg>
    <p:spTree>
      <p:nvGrpSpPr>
        <p:cNvPr id="1" name="Shape 5"/>
        <p:cNvGrpSpPr/>
        <p:nvPr/>
      </p:nvGrpSpPr>
      <p:grpSpPr>
        <a:xfrm>
          <a:off x="0" y="0"/>
          <a:ext cx="0" cy="0"/>
          <a:chOff x="0" y="0"/>
          <a:chExt cx="0" cy="0"/>
        </a:xfrm>
      </p:grpSpPr>
      <p:sp>
        <p:nvSpPr>
          <p:cNvPr id="6" name="Google Shape;6;g2aa60b81068_0_370"/>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rmAutofit/>
          </a:bodyPr>
          <a:lstStyle>
            <a:lvl1pPr lv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a:endParaRPr/>
          </a:p>
        </p:txBody>
      </p:sp>
      <p:sp>
        <p:nvSpPr>
          <p:cNvPr id="7" name="Google Shape;7;g2aa60b81068_0_370"/>
          <p:cNvSpPr txBox="1">
            <a:spLocks noGrp="1"/>
          </p:cNvSpPr>
          <p:nvPr>
            <p:ph type="body" idx="1"/>
          </p:nvPr>
        </p:nvSpPr>
        <p:spPr>
          <a:xfrm>
            <a:off x="311700" y="1468825"/>
            <a:ext cx="8520600" cy="30999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marL="914400" lvl="1"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marL="1371600" lvl="2"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marL="1828800" lvl="3"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marL="2286000" lvl="4"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marL="2743200" lvl="5"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marL="3200400" lvl="6"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marL="3657600" lvl="7"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marL="4114800" lvl="8" indent="-3175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Google Shape;8;g2aa60b81068_0_37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flippedtips.com/plegal/tips/solutions.html" TargetMode="External"/><Relationship Id="rId3" Type="http://schemas.openxmlformats.org/officeDocument/2006/relationships/hyperlink" Target="https://flippedtips.com/plegal/ppae/ppae1.html" TargetMode="External"/><Relationship Id="rId7" Type="http://schemas.openxmlformats.org/officeDocument/2006/relationships/hyperlink" Target="https://flippedtips.com/plegal/tips/existing.html"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s://flippedtips.com/plegal/tips/identify.html" TargetMode="External"/><Relationship Id="rId5" Type="http://schemas.openxmlformats.org/officeDocument/2006/relationships/hyperlink" Target="https://flippedtips.com/plegal/tips/gather.html" TargetMode="External"/><Relationship Id="rId4" Type="http://schemas.openxmlformats.org/officeDocument/2006/relationships/hyperlink" Target="https://flippedtips.com/plegal/tips/select.html" TargetMode="External"/><Relationship Id="rId9" Type="http://schemas.openxmlformats.org/officeDocument/2006/relationships/hyperlink" Target="https://flippedtips.com/plegal/tips/bestsol.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docs.google.com/forms/d/1flutGvm6aBau3Rera5bgRZEOokG7O185FTGqYF2GVPY/edit"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M9HiJwI1DsQ"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XfcZ0McM-RI"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5.jpg"/><Relationship Id="rId5" Type="http://schemas.openxmlformats.org/officeDocument/2006/relationships/hyperlink" Target="http://www.youtube.com/watch?v=z7JbzMKvgtQ" TargetMode="Externa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1"/>
        <p:cNvGrpSpPr/>
        <p:nvPr/>
      </p:nvGrpSpPr>
      <p:grpSpPr>
        <a:xfrm>
          <a:off x="0" y="0"/>
          <a:ext cx="0" cy="0"/>
          <a:chOff x="0" y="0"/>
          <a:chExt cx="0" cy="0"/>
        </a:xfrm>
      </p:grpSpPr>
      <p:sp>
        <p:nvSpPr>
          <p:cNvPr id="62" name="Google Shape;62;p1"/>
          <p:cNvSpPr txBox="1">
            <a:spLocks noGrp="1"/>
          </p:cNvSpPr>
          <p:nvPr>
            <p:ph type="ctrTitle"/>
          </p:nvPr>
        </p:nvSpPr>
        <p:spPr>
          <a:xfrm>
            <a:off x="411175" y="644300"/>
            <a:ext cx="8282400" cy="2109000"/>
          </a:xfrm>
          <a:prstGeom prst="rect">
            <a:avLst/>
          </a:prstGeom>
          <a:noFill/>
          <a:ln>
            <a:noFill/>
          </a:ln>
        </p:spPr>
        <p:txBody>
          <a:bodyPr spcFirstLastPara="1" wrap="square" lIns="91425" tIns="91425" rIns="91425" bIns="91425" anchor="ctr" anchorCtr="0">
            <a:normAutofit/>
          </a:bodyPr>
          <a:lstStyle/>
          <a:p>
            <a:pPr marL="0" lvl="0" indent="0" algn="ctr" rtl="0">
              <a:lnSpc>
                <a:spcPct val="90000"/>
              </a:lnSpc>
              <a:spcBef>
                <a:spcPts val="0"/>
              </a:spcBef>
              <a:spcAft>
                <a:spcPts val="0"/>
              </a:spcAft>
              <a:buClr>
                <a:schemeClr val="accent1"/>
              </a:buClr>
              <a:buSzPts val="6000"/>
              <a:buFont typeface="Impact"/>
              <a:buNone/>
            </a:pPr>
            <a:r>
              <a:rPr lang="en"/>
              <a:t>LACK OF MENTAL HEALTH SUPPORT AT PS 30</a:t>
            </a:r>
            <a:endParaRPr/>
          </a:p>
        </p:txBody>
      </p:sp>
      <p:sp>
        <p:nvSpPr>
          <p:cNvPr id="63" name="Google Shape;63;p1"/>
          <p:cNvSpPr txBox="1">
            <a:spLocks noGrp="1"/>
          </p:cNvSpPr>
          <p:nvPr>
            <p:ph type="subTitle" idx="1"/>
          </p:nvPr>
        </p:nvSpPr>
        <p:spPr>
          <a:xfrm rot="-180045">
            <a:off x="323456" y="2370661"/>
            <a:ext cx="7576088" cy="622759"/>
          </a:xfrm>
          <a:prstGeom prst="rect">
            <a:avLst/>
          </a:prstGeom>
          <a:noFill/>
          <a:ln>
            <a:noFill/>
          </a:ln>
        </p:spPr>
        <p:txBody>
          <a:bodyPr spcFirstLastPara="1" wrap="square" lIns="91425" tIns="91425" rIns="91425" bIns="91425" anchor="ctr" anchorCtr="0">
            <a:normAutofit fontScale="25000" lnSpcReduction="20000"/>
          </a:bodyPr>
          <a:lstStyle/>
          <a:p>
            <a:pPr marL="0" lvl="0" indent="0" algn="l" rtl="0">
              <a:lnSpc>
                <a:spcPct val="120000"/>
              </a:lnSpc>
              <a:spcBef>
                <a:spcPts val="0"/>
              </a:spcBef>
              <a:spcAft>
                <a:spcPts val="0"/>
              </a:spcAft>
              <a:buSzPct val="55081"/>
              <a:buNone/>
            </a:pPr>
            <a:r>
              <a:rPr lang="en" sz="6100">
                <a:solidFill>
                  <a:srgbClr val="1B1B1B"/>
                </a:solidFill>
              </a:rPr>
              <a:t>K</a:t>
            </a:r>
            <a:r>
              <a:rPr lang="en" sz="6007">
                <a:solidFill>
                  <a:srgbClr val="000000"/>
                </a:solidFill>
              </a:rPr>
              <a:t>ENIA WILLIAMS</a:t>
            </a:r>
            <a:endParaRPr sz="6007">
              <a:solidFill>
                <a:srgbClr val="000000"/>
              </a:solidFill>
            </a:endParaRPr>
          </a:p>
          <a:p>
            <a:pPr marL="0" lvl="0" indent="0" algn="l" rtl="0">
              <a:lnSpc>
                <a:spcPct val="120000"/>
              </a:lnSpc>
              <a:spcBef>
                <a:spcPts val="0"/>
              </a:spcBef>
              <a:spcAft>
                <a:spcPts val="0"/>
              </a:spcAft>
              <a:buSzPct val="55928"/>
              <a:buNone/>
            </a:pPr>
            <a:r>
              <a:rPr lang="en" sz="6007">
                <a:solidFill>
                  <a:srgbClr val="000000"/>
                </a:solidFill>
              </a:rPr>
              <a:t>P.S 30 HERNANDEZ/HUGHES</a:t>
            </a:r>
            <a:endParaRPr sz="6007">
              <a:solidFill>
                <a:srgbClr val="000000"/>
              </a:solidFill>
            </a:endParaRPr>
          </a:p>
        </p:txBody>
      </p:sp>
    </p:spTree>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2"/>
          <p:cNvSpPr txBox="1">
            <a:spLocks noGrp="1"/>
          </p:cNvSpPr>
          <p:nvPr>
            <p:ph type="title"/>
          </p:nvPr>
        </p:nvSpPr>
        <p:spPr>
          <a:xfrm>
            <a:off x="235500" y="445025"/>
            <a:ext cx="8520600" cy="9060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90000"/>
              </a:lnSpc>
              <a:spcBef>
                <a:spcPts val="0"/>
              </a:spcBef>
              <a:spcAft>
                <a:spcPts val="0"/>
              </a:spcAft>
              <a:buClr>
                <a:schemeClr val="accent1"/>
              </a:buClr>
              <a:buSzPct val="111111"/>
              <a:buFont typeface="Impact"/>
              <a:buNone/>
            </a:pPr>
            <a:r>
              <a:rPr lang="en"/>
              <a:t>PPA: A PUBLIC POLICY ANALYST IS SOMEONE WHO WORKS TO MAKE PEOPLE AWARE OF SOCIAL ISSUES IN THEIR COMMUNITIES.</a:t>
            </a:r>
            <a:endParaRPr/>
          </a:p>
        </p:txBody>
      </p:sp>
      <p:sp>
        <p:nvSpPr>
          <p:cNvPr id="69" name="Google Shape;69;p2"/>
          <p:cNvSpPr txBox="1">
            <a:spLocks noGrp="1"/>
          </p:cNvSpPr>
          <p:nvPr>
            <p:ph type="body" idx="1"/>
          </p:nvPr>
        </p:nvSpPr>
        <p:spPr>
          <a:xfrm>
            <a:off x="311700" y="1468825"/>
            <a:ext cx="8520600" cy="3099900"/>
          </a:xfrm>
          <a:prstGeom prst="rect">
            <a:avLst/>
          </a:prstGeom>
          <a:noFill/>
          <a:ln>
            <a:noFill/>
          </a:ln>
        </p:spPr>
        <p:txBody>
          <a:bodyPr spcFirstLastPara="1" wrap="square" lIns="91425" tIns="91425" rIns="91425" bIns="91425" anchor="t" anchorCtr="0">
            <a:normAutofit fontScale="70000" lnSpcReduction="20000"/>
          </a:bodyPr>
          <a:lstStyle/>
          <a:p>
            <a:pPr marL="0" lvl="0" indent="0" algn="l" rtl="0">
              <a:lnSpc>
                <a:spcPct val="120000"/>
              </a:lnSpc>
              <a:spcBef>
                <a:spcPts val="0"/>
              </a:spcBef>
              <a:spcAft>
                <a:spcPts val="0"/>
              </a:spcAft>
              <a:buClr>
                <a:schemeClr val="dk2"/>
              </a:buClr>
              <a:buSzPct val="42307"/>
              <a:buFont typeface="Arial"/>
              <a:buNone/>
            </a:pPr>
            <a:r>
              <a:rPr lang="en" sz="2600" b="1">
                <a:solidFill>
                  <a:srgbClr val="365F91"/>
                </a:solidFill>
                <a:highlight>
                  <a:srgbClr val="FFFFFF"/>
                </a:highlight>
                <a:latin typeface="Arial"/>
                <a:ea typeface="Arial"/>
                <a:cs typeface="Arial"/>
                <a:sym typeface="Arial"/>
              </a:rPr>
              <a:t>THE 6 STEPS OF THE PUBLIC POLICY ANALYST (</a:t>
            </a:r>
            <a:r>
              <a:rPr lang="en" sz="2600" b="1" u="sng">
                <a:solidFill>
                  <a:srgbClr val="0000FF"/>
                </a:solidFill>
                <a:highlight>
                  <a:srgbClr val="FFFFFF"/>
                </a:highlight>
                <a:latin typeface="Arial"/>
                <a:ea typeface="Arial"/>
                <a:cs typeface="Arial"/>
                <a:sym typeface="Arial"/>
                <a:hlinkClick r:id="rId3">
                  <a:extLst>
                    <a:ext uri="{A12FA001-AC4F-418D-AE19-62706E023703}">
                      <ahyp:hlinkClr xmlns:ahyp="http://schemas.microsoft.com/office/drawing/2018/hyperlinkcolor" val="tx"/>
                    </a:ext>
                  </a:extLst>
                </a:hlinkClick>
              </a:rPr>
              <a:t>PPA</a:t>
            </a:r>
            <a:r>
              <a:rPr lang="en" sz="2600" b="1">
                <a:solidFill>
                  <a:srgbClr val="365F91"/>
                </a:solidFill>
                <a:highlight>
                  <a:srgbClr val="FFFFFF"/>
                </a:highlight>
                <a:latin typeface="Arial"/>
                <a:ea typeface="Arial"/>
                <a:cs typeface="Arial"/>
                <a:sym typeface="Arial"/>
              </a:rPr>
              <a:t>)</a:t>
            </a:r>
            <a:endParaRPr sz="2600" b="1">
              <a:solidFill>
                <a:srgbClr val="365F91"/>
              </a:solidFill>
              <a:highlight>
                <a:srgbClr val="FFFFFF"/>
              </a:highlight>
              <a:latin typeface="Arial"/>
              <a:ea typeface="Arial"/>
              <a:cs typeface="Arial"/>
              <a:sym typeface="Arial"/>
            </a:endParaRPr>
          </a:p>
          <a:p>
            <a:pPr marL="0" lvl="0" indent="0" algn="l" rtl="0">
              <a:lnSpc>
                <a:spcPct val="120000"/>
              </a:lnSpc>
              <a:spcBef>
                <a:spcPts val="0"/>
              </a:spcBef>
              <a:spcAft>
                <a:spcPts val="0"/>
              </a:spcAft>
              <a:buClr>
                <a:schemeClr val="dk2"/>
              </a:buClr>
              <a:buSzPct val="42307"/>
              <a:buFont typeface="Arial"/>
              <a:buNone/>
            </a:pPr>
            <a:r>
              <a:rPr lang="en" sz="2600">
                <a:solidFill>
                  <a:srgbClr val="365F91"/>
                </a:solidFill>
                <a:highlight>
                  <a:srgbClr val="FFFFFF"/>
                </a:highlight>
                <a:latin typeface="Arial"/>
                <a:ea typeface="Arial"/>
                <a:cs typeface="Arial"/>
                <a:sym typeface="Arial"/>
              </a:rPr>
              <a:t> </a:t>
            </a:r>
            <a:endParaRPr sz="2600">
              <a:solidFill>
                <a:srgbClr val="365F91"/>
              </a:solidFill>
              <a:highlight>
                <a:srgbClr val="FFFFFF"/>
              </a:highlight>
              <a:latin typeface="Arial"/>
              <a:ea typeface="Arial"/>
              <a:cs typeface="Arial"/>
              <a:sym typeface="Arial"/>
            </a:endParaRPr>
          </a:p>
          <a:p>
            <a:pPr marL="457200" lvl="0" indent="0" algn="l" rtl="0">
              <a:lnSpc>
                <a:spcPct val="120000"/>
              </a:lnSpc>
              <a:spcBef>
                <a:spcPts val="0"/>
              </a:spcBef>
              <a:spcAft>
                <a:spcPts val="0"/>
              </a:spcAft>
              <a:buClr>
                <a:schemeClr val="dk2"/>
              </a:buClr>
              <a:buSzPct val="42307"/>
              <a:buFont typeface="Arial"/>
              <a:buNone/>
            </a:pPr>
            <a:r>
              <a:rPr lang="en" sz="2600">
                <a:solidFill>
                  <a:srgbClr val="365F91"/>
                </a:solidFill>
                <a:highlight>
                  <a:srgbClr val="FFFFFF"/>
                </a:highlight>
                <a:latin typeface="Arial"/>
                <a:ea typeface="Arial"/>
                <a:cs typeface="Arial"/>
                <a:sym typeface="Arial"/>
              </a:rPr>
              <a:t>1.</a:t>
            </a:r>
            <a:r>
              <a:rPr lang="en" sz="700">
                <a:solidFill>
                  <a:srgbClr val="365F91"/>
                </a:solidFill>
                <a:highlight>
                  <a:srgbClr val="FFFFFF"/>
                </a:highlight>
                <a:latin typeface="Times New Roman"/>
                <a:ea typeface="Times New Roman"/>
                <a:cs typeface="Times New Roman"/>
                <a:sym typeface="Times New Roman"/>
              </a:rPr>
              <a:t>                       </a:t>
            </a:r>
            <a:r>
              <a:rPr lang="en" sz="2600" u="sng">
                <a:solidFill>
                  <a:srgbClr val="0000FF"/>
                </a:solidFill>
                <a:highlight>
                  <a:srgbClr val="FFFFFF"/>
                </a:highlight>
                <a:latin typeface="Arial"/>
                <a:ea typeface="Arial"/>
                <a:cs typeface="Arial"/>
                <a:sym typeface="Arial"/>
                <a:hlinkClick r:id="rId4">
                  <a:extLst>
                    <a:ext uri="{A12FA001-AC4F-418D-AE19-62706E023703}">
                      <ahyp:hlinkClr xmlns:ahyp="http://schemas.microsoft.com/office/drawing/2018/hyperlinkcolor" val="tx"/>
                    </a:ext>
                  </a:extLst>
                </a:hlinkClick>
              </a:rPr>
              <a:t>DEFINE THE PROBLEM</a:t>
            </a:r>
            <a:endParaRPr sz="2600" u="sng">
              <a:solidFill>
                <a:srgbClr val="0000FF"/>
              </a:solidFill>
              <a:highlight>
                <a:srgbClr val="FFFFFF"/>
              </a:highlight>
              <a:latin typeface="Arial"/>
              <a:ea typeface="Arial"/>
              <a:cs typeface="Arial"/>
              <a:sym typeface="Arial"/>
            </a:endParaRPr>
          </a:p>
          <a:p>
            <a:pPr marL="457200" lvl="0" indent="0" algn="l" rtl="0">
              <a:lnSpc>
                <a:spcPct val="120000"/>
              </a:lnSpc>
              <a:spcBef>
                <a:spcPts val="0"/>
              </a:spcBef>
              <a:spcAft>
                <a:spcPts val="0"/>
              </a:spcAft>
              <a:buClr>
                <a:schemeClr val="dk2"/>
              </a:buClr>
              <a:buSzPct val="42307"/>
              <a:buFont typeface="Arial"/>
              <a:buNone/>
            </a:pPr>
            <a:r>
              <a:rPr lang="en" sz="2600">
                <a:solidFill>
                  <a:srgbClr val="365F91"/>
                </a:solidFill>
                <a:highlight>
                  <a:srgbClr val="FFFFFF"/>
                </a:highlight>
                <a:latin typeface="Arial"/>
                <a:ea typeface="Arial"/>
                <a:cs typeface="Arial"/>
                <a:sym typeface="Arial"/>
              </a:rPr>
              <a:t>2.</a:t>
            </a:r>
            <a:r>
              <a:rPr lang="en" sz="700">
                <a:solidFill>
                  <a:srgbClr val="365F91"/>
                </a:solidFill>
                <a:highlight>
                  <a:srgbClr val="FFFFFF"/>
                </a:highlight>
                <a:latin typeface="Times New Roman"/>
                <a:ea typeface="Times New Roman"/>
                <a:cs typeface="Times New Roman"/>
                <a:sym typeface="Times New Roman"/>
              </a:rPr>
              <a:t>                       </a:t>
            </a:r>
            <a:r>
              <a:rPr lang="en" sz="2600" u="sng">
                <a:solidFill>
                  <a:srgbClr val="0000FF"/>
                </a:solidFill>
                <a:highlight>
                  <a:srgbClr val="FFFFFF"/>
                </a:highlight>
                <a:latin typeface="Arial"/>
                <a:ea typeface="Arial"/>
                <a:cs typeface="Arial"/>
                <a:sym typeface="Arial"/>
                <a:hlinkClick r:id="rId5">
                  <a:extLst>
                    <a:ext uri="{A12FA001-AC4F-418D-AE19-62706E023703}">
                      <ahyp:hlinkClr xmlns:ahyp="http://schemas.microsoft.com/office/drawing/2018/hyperlinkcolor" val="tx"/>
                    </a:ext>
                  </a:extLst>
                </a:hlinkClick>
              </a:rPr>
              <a:t>GATHER THE EVIDENCE</a:t>
            </a:r>
            <a:endParaRPr sz="2600" u="sng">
              <a:solidFill>
                <a:srgbClr val="0000FF"/>
              </a:solidFill>
              <a:highlight>
                <a:srgbClr val="FFFFFF"/>
              </a:highlight>
              <a:latin typeface="Arial"/>
              <a:ea typeface="Arial"/>
              <a:cs typeface="Arial"/>
              <a:sym typeface="Arial"/>
            </a:endParaRPr>
          </a:p>
          <a:p>
            <a:pPr marL="457200" lvl="0" indent="0" algn="l" rtl="0">
              <a:lnSpc>
                <a:spcPct val="120000"/>
              </a:lnSpc>
              <a:spcBef>
                <a:spcPts val="0"/>
              </a:spcBef>
              <a:spcAft>
                <a:spcPts val="0"/>
              </a:spcAft>
              <a:buClr>
                <a:schemeClr val="dk2"/>
              </a:buClr>
              <a:buSzPct val="42307"/>
              <a:buFont typeface="Arial"/>
              <a:buNone/>
            </a:pPr>
            <a:r>
              <a:rPr lang="en" sz="2600">
                <a:solidFill>
                  <a:srgbClr val="365F91"/>
                </a:solidFill>
                <a:highlight>
                  <a:srgbClr val="FFFFFF"/>
                </a:highlight>
                <a:latin typeface="Arial"/>
                <a:ea typeface="Arial"/>
                <a:cs typeface="Arial"/>
                <a:sym typeface="Arial"/>
              </a:rPr>
              <a:t>3.</a:t>
            </a:r>
            <a:r>
              <a:rPr lang="en" sz="700">
                <a:solidFill>
                  <a:srgbClr val="365F91"/>
                </a:solidFill>
                <a:highlight>
                  <a:srgbClr val="FFFFFF"/>
                </a:highlight>
                <a:latin typeface="Times New Roman"/>
                <a:ea typeface="Times New Roman"/>
                <a:cs typeface="Times New Roman"/>
                <a:sym typeface="Times New Roman"/>
              </a:rPr>
              <a:t>                       </a:t>
            </a:r>
            <a:r>
              <a:rPr lang="en" sz="2600" u="sng">
                <a:solidFill>
                  <a:srgbClr val="0000FF"/>
                </a:solidFill>
                <a:highlight>
                  <a:srgbClr val="FFFFFF"/>
                </a:highlight>
                <a:latin typeface="Arial"/>
                <a:ea typeface="Arial"/>
                <a:cs typeface="Arial"/>
                <a:sym typeface="Arial"/>
                <a:hlinkClick r:id="rId6">
                  <a:extLst>
                    <a:ext uri="{A12FA001-AC4F-418D-AE19-62706E023703}">
                      <ahyp:hlinkClr xmlns:ahyp="http://schemas.microsoft.com/office/drawing/2018/hyperlinkcolor" val="tx"/>
                    </a:ext>
                  </a:extLst>
                </a:hlinkClick>
              </a:rPr>
              <a:t>IDENTIFY THE CAUSES</a:t>
            </a:r>
            <a:endParaRPr sz="2600" u="sng">
              <a:solidFill>
                <a:srgbClr val="0000FF"/>
              </a:solidFill>
              <a:highlight>
                <a:srgbClr val="FFFFFF"/>
              </a:highlight>
              <a:latin typeface="Arial"/>
              <a:ea typeface="Arial"/>
              <a:cs typeface="Arial"/>
              <a:sym typeface="Arial"/>
            </a:endParaRPr>
          </a:p>
          <a:p>
            <a:pPr marL="457200" lvl="0" indent="0" algn="l" rtl="0">
              <a:lnSpc>
                <a:spcPct val="120000"/>
              </a:lnSpc>
              <a:spcBef>
                <a:spcPts val="0"/>
              </a:spcBef>
              <a:spcAft>
                <a:spcPts val="0"/>
              </a:spcAft>
              <a:buClr>
                <a:schemeClr val="dk2"/>
              </a:buClr>
              <a:buSzPct val="42307"/>
              <a:buFont typeface="Arial"/>
              <a:buNone/>
            </a:pPr>
            <a:r>
              <a:rPr lang="en" sz="2600">
                <a:solidFill>
                  <a:srgbClr val="365F91"/>
                </a:solidFill>
                <a:highlight>
                  <a:srgbClr val="FFFFFF"/>
                </a:highlight>
                <a:latin typeface="Arial"/>
                <a:ea typeface="Arial"/>
                <a:cs typeface="Arial"/>
                <a:sym typeface="Arial"/>
              </a:rPr>
              <a:t>4.</a:t>
            </a:r>
            <a:r>
              <a:rPr lang="en" sz="700">
                <a:solidFill>
                  <a:srgbClr val="365F91"/>
                </a:solidFill>
                <a:highlight>
                  <a:srgbClr val="FFFFFF"/>
                </a:highlight>
                <a:latin typeface="Times New Roman"/>
                <a:ea typeface="Times New Roman"/>
                <a:cs typeface="Times New Roman"/>
                <a:sym typeface="Times New Roman"/>
              </a:rPr>
              <a:t>                       </a:t>
            </a:r>
            <a:r>
              <a:rPr lang="en" sz="2600" u="sng">
                <a:solidFill>
                  <a:srgbClr val="0000FF"/>
                </a:solidFill>
                <a:highlight>
                  <a:srgbClr val="FFFFFF"/>
                </a:highlight>
                <a:latin typeface="Arial"/>
                <a:ea typeface="Arial"/>
                <a:cs typeface="Arial"/>
                <a:sym typeface="Arial"/>
                <a:hlinkClick r:id="rId7">
                  <a:extLst>
                    <a:ext uri="{A12FA001-AC4F-418D-AE19-62706E023703}">
                      <ahyp:hlinkClr xmlns:ahyp="http://schemas.microsoft.com/office/drawing/2018/hyperlinkcolor" val="tx"/>
                    </a:ext>
                  </a:extLst>
                </a:hlinkClick>
              </a:rPr>
              <a:t>EVALUATE AN EXISTING POLICY</a:t>
            </a:r>
            <a:endParaRPr sz="2600" u="sng">
              <a:solidFill>
                <a:srgbClr val="0000FF"/>
              </a:solidFill>
              <a:highlight>
                <a:srgbClr val="FFFFFF"/>
              </a:highlight>
              <a:latin typeface="Arial"/>
              <a:ea typeface="Arial"/>
              <a:cs typeface="Arial"/>
              <a:sym typeface="Arial"/>
            </a:endParaRPr>
          </a:p>
          <a:p>
            <a:pPr marL="457200" lvl="0" indent="0" algn="l" rtl="0">
              <a:lnSpc>
                <a:spcPct val="120000"/>
              </a:lnSpc>
              <a:spcBef>
                <a:spcPts val="0"/>
              </a:spcBef>
              <a:spcAft>
                <a:spcPts val="0"/>
              </a:spcAft>
              <a:buClr>
                <a:schemeClr val="dk2"/>
              </a:buClr>
              <a:buSzPct val="42307"/>
              <a:buFont typeface="Arial"/>
              <a:buNone/>
            </a:pPr>
            <a:r>
              <a:rPr lang="en" sz="2600">
                <a:solidFill>
                  <a:srgbClr val="365F91"/>
                </a:solidFill>
                <a:highlight>
                  <a:srgbClr val="FFFFFF"/>
                </a:highlight>
                <a:latin typeface="Arial"/>
                <a:ea typeface="Arial"/>
                <a:cs typeface="Arial"/>
                <a:sym typeface="Arial"/>
              </a:rPr>
              <a:t>5.</a:t>
            </a:r>
            <a:r>
              <a:rPr lang="en" sz="700">
                <a:solidFill>
                  <a:srgbClr val="365F91"/>
                </a:solidFill>
                <a:highlight>
                  <a:srgbClr val="FFFFFF"/>
                </a:highlight>
                <a:latin typeface="Times New Roman"/>
                <a:ea typeface="Times New Roman"/>
                <a:cs typeface="Times New Roman"/>
                <a:sym typeface="Times New Roman"/>
              </a:rPr>
              <a:t>                       </a:t>
            </a:r>
            <a:r>
              <a:rPr lang="en" sz="2600" u="sng">
                <a:solidFill>
                  <a:srgbClr val="0000FF"/>
                </a:solidFill>
                <a:highlight>
                  <a:srgbClr val="FFFFFF"/>
                </a:highlight>
                <a:latin typeface="Arial"/>
                <a:ea typeface="Arial"/>
                <a:cs typeface="Arial"/>
                <a:sym typeface="Arial"/>
                <a:hlinkClick r:id="rId8">
                  <a:extLst>
                    <a:ext uri="{A12FA001-AC4F-418D-AE19-62706E023703}">
                      <ahyp:hlinkClr xmlns:ahyp="http://schemas.microsoft.com/office/drawing/2018/hyperlinkcolor" val="tx"/>
                    </a:ext>
                  </a:extLst>
                </a:hlinkClick>
              </a:rPr>
              <a:t>DEVELOP SOLUTIONS</a:t>
            </a:r>
            <a:endParaRPr sz="2600" u="sng">
              <a:solidFill>
                <a:srgbClr val="0000FF"/>
              </a:solidFill>
              <a:highlight>
                <a:srgbClr val="FFFFFF"/>
              </a:highlight>
              <a:latin typeface="Arial"/>
              <a:ea typeface="Arial"/>
              <a:cs typeface="Arial"/>
              <a:sym typeface="Arial"/>
            </a:endParaRPr>
          </a:p>
          <a:p>
            <a:pPr marL="457200" lvl="0" indent="0" algn="l" rtl="0">
              <a:lnSpc>
                <a:spcPct val="120000"/>
              </a:lnSpc>
              <a:spcBef>
                <a:spcPts val="0"/>
              </a:spcBef>
              <a:spcAft>
                <a:spcPts val="0"/>
              </a:spcAft>
              <a:buClr>
                <a:schemeClr val="dk2"/>
              </a:buClr>
              <a:buSzPct val="42307"/>
              <a:buFont typeface="Arial"/>
              <a:buNone/>
            </a:pPr>
            <a:r>
              <a:rPr lang="en" sz="2600">
                <a:solidFill>
                  <a:srgbClr val="365F91"/>
                </a:solidFill>
                <a:highlight>
                  <a:srgbClr val="FFFFFF"/>
                </a:highlight>
                <a:latin typeface="Arial"/>
                <a:ea typeface="Arial"/>
                <a:cs typeface="Arial"/>
                <a:sym typeface="Arial"/>
              </a:rPr>
              <a:t>6.</a:t>
            </a:r>
            <a:r>
              <a:rPr lang="en" sz="700">
                <a:solidFill>
                  <a:srgbClr val="365F91"/>
                </a:solidFill>
                <a:highlight>
                  <a:srgbClr val="FFFFFF"/>
                </a:highlight>
                <a:latin typeface="Times New Roman"/>
                <a:ea typeface="Times New Roman"/>
                <a:cs typeface="Times New Roman"/>
                <a:sym typeface="Times New Roman"/>
              </a:rPr>
              <a:t>                       </a:t>
            </a:r>
            <a:r>
              <a:rPr lang="en" sz="2600" u="sng">
                <a:solidFill>
                  <a:srgbClr val="0000FF"/>
                </a:solidFill>
                <a:highlight>
                  <a:srgbClr val="FFFFFF"/>
                </a:highlight>
                <a:latin typeface="Arial"/>
                <a:ea typeface="Arial"/>
                <a:cs typeface="Arial"/>
                <a:sym typeface="Arial"/>
                <a:hlinkClick r:id="rId9">
                  <a:extLst>
                    <a:ext uri="{A12FA001-AC4F-418D-AE19-62706E023703}">
                      <ahyp:hlinkClr xmlns:ahyp="http://schemas.microsoft.com/office/drawing/2018/hyperlinkcolor" val="tx"/>
                    </a:ext>
                  </a:extLst>
                </a:hlinkClick>
              </a:rPr>
              <a:t>SELECT THE BEST SOLUTION </a:t>
            </a:r>
            <a:r>
              <a:rPr lang="en" sz="2600">
                <a:solidFill>
                  <a:srgbClr val="365F91"/>
                </a:solidFill>
                <a:highlight>
                  <a:srgbClr val="FFFFFF"/>
                </a:highlight>
                <a:latin typeface="Arial"/>
                <a:ea typeface="Arial"/>
                <a:cs typeface="Arial"/>
                <a:sym typeface="Arial"/>
              </a:rPr>
              <a:t> (FEASIBILITY VS. EFFECTIVENESS)</a:t>
            </a:r>
            <a:endParaRPr sz="2600">
              <a:solidFill>
                <a:srgbClr val="365F91"/>
              </a:solidFill>
              <a:highlight>
                <a:srgbClr val="FFFFFF"/>
              </a:highlight>
              <a:latin typeface="Arial"/>
              <a:ea typeface="Arial"/>
              <a:cs typeface="Arial"/>
              <a:sym typeface="Arial"/>
            </a:endParaRPr>
          </a:p>
          <a:p>
            <a:pPr marL="0" lvl="0" indent="0" algn="l" rtl="0">
              <a:lnSpc>
                <a:spcPct val="120000"/>
              </a:lnSpc>
              <a:spcBef>
                <a:spcPts val="0"/>
              </a:spcBef>
              <a:spcAft>
                <a:spcPts val="1200"/>
              </a:spcAft>
              <a:buSzPct val="117647"/>
              <a:buNone/>
            </a:pP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3"/>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90000"/>
              </a:lnSpc>
              <a:spcBef>
                <a:spcPts val="0"/>
              </a:spcBef>
              <a:spcAft>
                <a:spcPts val="0"/>
              </a:spcAft>
              <a:buClr>
                <a:schemeClr val="accent1"/>
              </a:buClr>
              <a:buSzPct val="92592"/>
              <a:buFont typeface="Impact"/>
              <a:buNone/>
            </a:pPr>
            <a:r>
              <a:rPr lang="en" sz="3600"/>
              <a:t>STEP 1: DEFINE THE PROBLEM: A SOCIAL ISSUE IS </a:t>
            </a:r>
            <a:r>
              <a:rPr lang="en"/>
              <a:t>A </a:t>
            </a:r>
            <a:r>
              <a:rPr lang="en" sz="3600"/>
              <a:t>PROBLEM THAT MANY PEOPLE IN A COMMUNITY FACE.</a:t>
            </a:r>
            <a:endParaRPr sz="3600"/>
          </a:p>
        </p:txBody>
      </p:sp>
      <p:sp>
        <p:nvSpPr>
          <p:cNvPr id="75" name="Google Shape;75;p3"/>
          <p:cNvSpPr txBox="1">
            <a:spLocks noGrp="1"/>
          </p:cNvSpPr>
          <p:nvPr>
            <p:ph type="body" idx="1"/>
          </p:nvPr>
        </p:nvSpPr>
        <p:spPr>
          <a:xfrm>
            <a:off x="311700" y="1468825"/>
            <a:ext cx="8520600" cy="3099900"/>
          </a:xfrm>
          <a:prstGeom prst="rect">
            <a:avLst/>
          </a:prstGeom>
          <a:noFill/>
          <a:ln>
            <a:noFill/>
          </a:ln>
        </p:spPr>
        <p:txBody>
          <a:bodyPr spcFirstLastPara="1" wrap="square" lIns="91425" tIns="91425" rIns="91425" bIns="91425" anchor="t" anchorCtr="0">
            <a:normAutofit/>
          </a:bodyPr>
          <a:lstStyle/>
          <a:p>
            <a:pPr marL="0" lvl="0" indent="0" algn="l" rtl="0">
              <a:lnSpc>
                <a:spcPct val="120000"/>
              </a:lnSpc>
              <a:spcBef>
                <a:spcPts val="0"/>
              </a:spcBef>
              <a:spcAft>
                <a:spcPts val="1200"/>
              </a:spcAft>
              <a:buSzPts val="1800"/>
              <a:buNone/>
            </a:pPr>
            <a:r>
              <a:rPr lang="en" sz="2000"/>
              <a:t>TURN AND TALK ABOUT WHAT DO YOU THINK THE PEOPLE IN THESE IMAGES FEEL THIS WAY.</a:t>
            </a:r>
            <a:endParaRPr sz="2000"/>
          </a:p>
        </p:txBody>
      </p:sp>
      <p:pic>
        <p:nvPicPr>
          <p:cNvPr id="76" name="Google Shape;76;p3"/>
          <p:cNvPicPr preferRelativeResize="0"/>
          <p:nvPr/>
        </p:nvPicPr>
        <p:blipFill rotWithShape="1">
          <a:blip r:embed="rId3">
            <a:alphaModFix/>
          </a:blip>
          <a:srcRect/>
          <a:stretch/>
        </p:blipFill>
        <p:spPr>
          <a:xfrm>
            <a:off x="435425" y="2234074"/>
            <a:ext cx="3624950" cy="2624600"/>
          </a:xfrm>
          <a:prstGeom prst="rect">
            <a:avLst/>
          </a:prstGeom>
          <a:noFill/>
          <a:ln>
            <a:noFill/>
          </a:ln>
        </p:spPr>
      </p:pic>
      <p:pic>
        <p:nvPicPr>
          <p:cNvPr id="77" name="Google Shape;77;p3"/>
          <p:cNvPicPr preferRelativeResize="0"/>
          <p:nvPr/>
        </p:nvPicPr>
        <p:blipFill rotWithShape="1">
          <a:blip r:embed="rId4">
            <a:alphaModFix/>
          </a:blip>
          <a:srcRect/>
          <a:stretch/>
        </p:blipFill>
        <p:spPr>
          <a:xfrm>
            <a:off x="4593771" y="2013865"/>
            <a:ext cx="4038599" cy="27432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4"/>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accent1"/>
              </a:buClr>
              <a:buSzPts val="3000"/>
              <a:buFont typeface="Impact"/>
              <a:buNone/>
            </a:pPr>
            <a:r>
              <a:rPr lang="en" sz="3200"/>
              <a:t>STEP 2: GATHER THE EVIDENCE: THIS IS THE PROOF THAT THE LACK OF MENTAL HEALTH SUPPORT EXISTS.</a:t>
            </a:r>
            <a:endParaRPr sz="3200"/>
          </a:p>
        </p:txBody>
      </p:sp>
      <p:sp>
        <p:nvSpPr>
          <p:cNvPr id="83" name="Google Shape;83;p4"/>
          <p:cNvSpPr txBox="1">
            <a:spLocks noGrp="1"/>
          </p:cNvSpPr>
          <p:nvPr>
            <p:ph type="body" idx="1"/>
          </p:nvPr>
        </p:nvSpPr>
        <p:spPr>
          <a:xfrm>
            <a:off x="311700" y="1468825"/>
            <a:ext cx="3999900" cy="3099900"/>
          </a:xfrm>
          <a:prstGeom prst="rect">
            <a:avLst/>
          </a:prstGeom>
          <a:noFill/>
          <a:ln>
            <a:noFill/>
          </a:ln>
        </p:spPr>
        <p:txBody>
          <a:bodyPr spcFirstLastPara="1" wrap="square" lIns="91425" tIns="91425" rIns="91425" bIns="91425" anchor="t" anchorCtr="0">
            <a:normAutofit lnSpcReduction="10000"/>
          </a:bodyPr>
          <a:lstStyle/>
          <a:p>
            <a:pPr marL="0" lvl="0" indent="0" algn="l" rtl="0">
              <a:lnSpc>
                <a:spcPct val="120000"/>
              </a:lnSpc>
              <a:spcBef>
                <a:spcPts val="0"/>
              </a:spcBef>
              <a:spcAft>
                <a:spcPts val="0"/>
              </a:spcAft>
              <a:buSzPts val="1400"/>
              <a:buNone/>
            </a:pPr>
            <a:r>
              <a:rPr lang="en"/>
              <a:t>LET’S  TAKE A SURVEY!  CLICK THE LINK TO TAKE THE SURVEY.</a:t>
            </a:r>
            <a:endParaRPr/>
          </a:p>
          <a:p>
            <a:pPr marL="0" lvl="0" indent="0" algn="l" rtl="0">
              <a:lnSpc>
                <a:spcPct val="120000"/>
              </a:lnSpc>
              <a:spcBef>
                <a:spcPts val="1200"/>
              </a:spcBef>
              <a:spcAft>
                <a:spcPts val="0"/>
              </a:spcAft>
              <a:buSzPts val="1400"/>
              <a:buNone/>
            </a:pPr>
            <a:endParaRPr/>
          </a:p>
          <a:p>
            <a:pPr marL="0" lvl="0" indent="0" algn="l" rtl="0">
              <a:lnSpc>
                <a:spcPct val="120000"/>
              </a:lnSpc>
              <a:spcBef>
                <a:spcPts val="1200"/>
              </a:spcBef>
              <a:spcAft>
                <a:spcPts val="0"/>
              </a:spcAft>
              <a:buSzPts val="1400"/>
              <a:buNone/>
            </a:pPr>
            <a:endParaRPr/>
          </a:p>
          <a:p>
            <a:pPr marL="0" lvl="0" indent="0" algn="l" rtl="0">
              <a:lnSpc>
                <a:spcPct val="120000"/>
              </a:lnSpc>
              <a:spcBef>
                <a:spcPts val="1200"/>
              </a:spcBef>
              <a:spcAft>
                <a:spcPts val="0"/>
              </a:spcAft>
              <a:buSzPts val="1400"/>
              <a:buNone/>
            </a:pPr>
            <a:endParaRPr/>
          </a:p>
          <a:p>
            <a:pPr marL="0" lvl="0" indent="0" algn="l" rtl="0">
              <a:lnSpc>
                <a:spcPct val="120000"/>
              </a:lnSpc>
              <a:spcBef>
                <a:spcPts val="1200"/>
              </a:spcBef>
              <a:spcAft>
                <a:spcPts val="0"/>
              </a:spcAft>
              <a:buSzPts val="1400"/>
              <a:buNone/>
            </a:pPr>
            <a:r>
              <a:rPr lang="en" u="sng">
                <a:solidFill>
                  <a:schemeClr val="hlink"/>
                </a:solidFill>
                <a:hlinkClick r:id="rId3"/>
              </a:rPr>
              <a:t>https://docs.google.com/forms/d/1flutGvm6aBau3Rera5bgRZEOokG7O185FTGqYF2GVPY/edit</a:t>
            </a:r>
            <a:endParaRPr/>
          </a:p>
          <a:p>
            <a:pPr marL="0" lvl="0" indent="0" algn="l" rtl="0">
              <a:lnSpc>
                <a:spcPct val="120000"/>
              </a:lnSpc>
              <a:spcBef>
                <a:spcPts val="1200"/>
              </a:spcBef>
              <a:spcAft>
                <a:spcPts val="1200"/>
              </a:spcAft>
              <a:buSzPts val="1400"/>
              <a:buNone/>
            </a:pPr>
            <a:endParaRPr/>
          </a:p>
        </p:txBody>
      </p:sp>
      <p:sp>
        <p:nvSpPr>
          <p:cNvPr id="84" name="Google Shape;84;p4"/>
          <p:cNvSpPr txBox="1">
            <a:spLocks noGrp="1"/>
          </p:cNvSpPr>
          <p:nvPr>
            <p:ph type="body" idx="2"/>
          </p:nvPr>
        </p:nvSpPr>
        <p:spPr>
          <a:xfrm>
            <a:off x="4832400" y="1468825"/>
            <a:ext cx="3999900" cy="3099900"/>
          </a:xfrm>
          <a:prstGeom prst="rect">
            <a:avLst/>
          </a:prstGeom>
          <a:noFill/>
          <a:ln>
            <a:noFill/>
          </a:ln>
        </p:spPr>
        <p:txBody>
          <a:bodyPr spcFirstLastPara="1" wrap="square" lIns="91425" tIns="91425" rIns="91425" bIns="91425" anchor="t" anchorCtr="0">
            <a:normAutofit/>
          </a:bodyPr>
          <a:lstStyle/>
          <a:p>
            <a:pPr marL="0" lvl="0" indent="0" algn="l" rtl="0">
              <a:lnSpc>
                <a:spcPct val="120000"/>
              </a:lnSpc>
              <a:spcBef>
                <a:spcPts val="0"/>
              </a:spcBef>
              <a:spcAft>
                <a:spcPts val="1200"/>
              </a:spcAft>
              <a:buSzPts val="140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5"/>
          <p:cNvSpPr txBox="1">
            <a:spLocks noGrp="1"/>
          </p:cNvSpPr>
          <p:nvPr>
            <p:ph type="title"/>
          </p:nvPr>
        </p:nvSpPr>
        <p:spPr>
          <a:xfrm>
            <a:off x="90050" y="186425"/>
            <a:ext cx="8998500" cy="8313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accent1"/>
              </a:buClr>
              <a:buSzPts val="3000"/>
              <a:buFont typeface="Impact"/>
              <a:buNone/>
            </a:pPr>
            <a:r>
              <a:rPr lang="en" sz="2400"/>
              <a:t>STEP 3: IDENTIFY THE CAUSES: THESE ARE The Reason Why There is A Lack of Mental Health Support In Schools</a:t>
            </a:r>
            <a:endParaRPr sz="2400"/>
          </a:p>
        </p:txBody>
      </p:sp>
      <p:sp>
        <p:nvSpPr>
          <p:cNvPr id="90" name="Google Shape;90;p5"/>
          <p:cNvSpPr txBox="1">
            <a:spLocks noGrp="1"/>
          </p:cNvSpPr>
          <p:nvPr>
            <p:ph type="body" idx="1"/>
          </p:nvPr>
        </p:nvSpPr>
        <p:spPr>
          <a:xfrm>
            <a:off x="203350" y="1119898"/>
            <a:ext cx="8520600" cy="3334800"/>
          </a:xfrm>
          <a:prstGeom prst="rect">
            <a:avLst/>
          </a:prstGeom>
          <a:noFill/>
          <a:ln>
            <a:noFill/>
          </a:ln>
        </p:spPr>
        <p:txBody>
          <a:bodyPr spcFirstLastPara="1" wrap="square" lIns="91425" tIns="91425" rIns="91425" bIns="91425" anchor="t" anchorCtr="0">
            <a:normAutofit/>
          </a:bodyPr>
          <a:lstStyle/>
          <a:p>
            <a:pPr marL="0" lvl="0" indent="0" algn="l" rtl="0">
              <a:lnSpc>
                <a:spcPct val="120000"/>
              </a:lnSpc>
              <a:spcBef>
                <a:spcPts val="0"/>
              </a:spcBef>
              <a:spcAft>
                <a:spcPts val="0"/>
              </a:spcAft>
              <a:buSzPts val="1800"/>
              <a:buNone/>
            </a:pPr>
            <a:r>
              <a:rPr lang="en"/>
              <a:t>IDENTIFY WHAT CAUSES Mental Health</a:t>
            </a:r>
            <a:endParaRPr/>
          </a:p>
          <a:p>
            <a:pPr marL="0" lvl="0" indent="0" algn="l" rtl="0">
              <a:lnSpc>
                <a:spcPct val="120000"/>
              </a:lnSpc>
              <a:spcBef>
                <a:spcPts val="1200"/>
              </a:spcBef>
              <a:spcAft>
                <a:spcPts val="0"/>
              </a:spcAft>
              <a:buSzPts val="1800"/>
              <a:buNone/>
            </a:pPr>
            <a:r>
              <a:rPr lang="en"/>
              <a:t>THINK OF OTHER REASONS WHY SOME</a:t>
            </a:r>
            <a:endParaRPr/>
          </a:p>
          <a:p>
            <a:pPr marL="0" lvl="0" indent="0" algn="l" rtl="0">
              <a:lnSpc>
                <a:spcPct val="120000"/>
              </a:lnSpc>
              <a:spcBef>
                <a:spcPts val="1200"/>
              </a:spcBef>
              <a:spcAft>
                <a:spcPts val="1200"/>
              </a:spcAft>
              <a:buSzPts val="1800"/>
              <a:buNone/>
            </a:pPr>
            <a:r>
              <a:rPr lang="en"/>
              <a:t>ONE MIGHT Lack Mental Health Support</a:t>
            </a:r>
            <a:endParaRPr/>
          </a:p>
        </p:txBody>
      </p:sp>
      <p:pic>
        <p:nvPicPr>
          <p:cNvPr id="91" name="Google Shape;91;p5" descr="I Can Handle It! by Laurie Wright  &#10;👍😉&#10;Book Summary: &#10;Meet Sebastien. Depression and anxiety don't discriminate and our kids need help. I Can Handle It equips children with a necessary skill to alleviate everyday anxieties that arise in their lives. A depression and anxiety book for kids.&#10;&#10;GRADE LEVEL: PRE K - 3&#10;AGE LEVEL: 4 - 8&#10;&#10;#depression #anxiety #selfesteem #lauriewright #kidsmentalhealth #funstoriesandplay&#10;&#10;Author: Laurie Wright&#10;Publisher: Laurie Wright (2016)&#10;⭐I do not own rights to this publishing or copyrighted work.  Please support the author for their time and dedication for creating this lovely book.⭐&#10;&#10;🎈Find this book here:  https://www.amazon.com/Can-Handle-Mindful-Mantras/dp/099524720X&#10;&#10;📧 For any business inquiry or a friendly hello - email me at :&#10;funstoriesplay@gmail.com &#10;&#10;*****Thanks for joining me!*****&#10;&#10;Hi Friends !! Please hit the &quot;subscribe button&quot; &amp; 🛎 bell to listen and have more story time with me, Sasha👩‍🏫!  Fun Stories and Play!!&#10;&#10;** 👀 See if Dolly Parton's Imagination Library is on your area **&#10;https://imaginationlibrary.com/" title="&quot;I CAN HANDLE IT!&quot; 👍DEPRESSION &amp; ANXIETY BOOK FOR KIDS - Kids Stories Read Aloud | Fun Stories Play">
            <a:hlinkClick r:id="rId3"/>
          </p:cNvPr>
          <p:cNvPicPr preferRelativeResize="0"/>
          <p:nvPr/>
        </p:nvPicPr>
        <p:blipFill>
          <a:blip r:embed="rId4">
            <a:alphaModFix/>
          </a:blip>
          <a:stretch>
            <a:fillRect/>
          </a:stretch>
        </p:blipFill>
        <p:spPr>
          <a:xfrm>
            <a:off x="4372350" y="2494125"/>
            <a:ext cx="4546250" cy="24519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fade">
                                      <p:cBhvr>
                                        <p:cTn id="7" dur="10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6"/>
          <p:cNvSpPr txBox="1">
            <a:spLocks noGrp="1"/>
          </p:cNvSpPr>
          <p:nvPr>
            <p:ph type="title"/>
          </p:nvPr>
        </p:nvSpPr>
        <p:spPr>
          <a:xfrm>
            <a:off x="96982" y="445025"/>
            <a:ext cx="8970818" cy="5727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0"/>
              </a:spcBef>
              <a:spcAft>
                <a:spcPts val="0"/>
              </a:spcAft>
              <a:buClr>
                <a:schemeClr val="accent1"/>
              </a:buClr>
              <a:buSzPts val="3000"/>
              <a:buFont typeface="Impact"/>
              <a:buNone/>
            </a:pPr>
            <a:r>
              <a:rPr lang="en" sz="2400"/>
              <a:t>STEP 4: EVALUATE AN EXISTING POLICY: TAKE A CLOSER LOOK AT RULES ON THE BOOKS.</a:t>
            </a:r>
            <a:endParaRPr sz="2400"/>
          </a:p>
        </p:txBody>
      </p:sp>
      <p:sp>
        <p:nvSpPr>
          <p:cNvPr id="97" name="Google Shape;97;p6"/>
          <p:cNvSpPr txBox="1">
            <a:spLocks noGrp="1"/>
          </p:cNvSpPr>
          <p:nvPr>
            <p:ph type="body" idx="1"/>
          </p:nvPr>
        </p:nvSpPr>
        <p:spPr>
          <a:xfrm>
            <a:off x="311700" y="1468825"/>
            <a:ext cx="8520600" cy="3099900"/>
          </a:xfrm>
          <a:prstGeom prst="rect">
            <a:avLst/>
          </a:prstGeom>
          <a:noFill/>
          <a:ln>
            <a:noFill/>
          </a:ln>
        </p:spPr>
        <p:txBody>
          <a:bodyPr spcFirstLastPara="1" wrap="square" lIns="91425" tIns="91425" rIns="91425" bIns="91425" anchor="t" anchorCtr="0">
            <a:normAutofit/>
          </a:bodyPr>
          <a:lstStyle/>
          <a:p>
            <a:pPr marL="0" lvl="0" indent="0" algn="l" rtl="0">
              <a:lnSpc>
                <a:spcPct val="120000"/>
              </a:lnSpc>
              <a:spcBef>
                <a:spcPts val="0"/>
              </a:spcBef>
              <a:spcAft>
                <a:spcPts val="0"/>
              </a:spcAft>
              <a:buSzPts val="1800"/>
              <a:buNone/>
            </a:pPr>
            <a:r>
              <a:rPr lang="en"/>
              <a:t>STRATEGIES TO HELP KIDS WITH ANXIETY AND DEPRESSION </a:t>
            </a:r>
            <a:endParaRPr/>
          </a:p>
          <a:p>
            <a:pPr marL="457200" lvl="0" indent="-307975" algn="l" rtl="0">
              <a:lnSpc>
                <a:spcPct val="150000"/>
              </a:lnSpc>
              <a:spcBef>
                <a:spcPts val="1300"/>
              </a:spcBef>
              <a:spcAft>
                <a:spcPts val="0"/>
              </a:spcAft>
              <a:buClr>
                <a:srgbClr val="1B1B1B"/>
              </a:buClr>
              <a:buSzPts val="1250"/>
              <a:buFont typeface="Roboto"/>
              <a:buChar char="●"/>
            </a:pPr>
            <a:r>
              <a:rPr lang="en" sz="1250">
                <a:solidFill>
                  <a:srgbClr val="1B1B1B"/>
                </a:solidFill>
                <a:highlight>
                  <a:srgbClr val="FFFFFF"/>
                </a:highlight>
                <a:latin typeface="Roboto"/>
                <a:ea typeface="Roboto"/>
                <a:cs typeface="Roboto"/>
                <a:sym typeface="Roboto"/>
              </a:rPr>
              <a:t>DEEP BREATHING</a:t>
            </a:r>
            <a:endParaRPr sz="1250">
              <a:solidFill>
                <a:srgbClr val="1B1B1B"/>
              </a:solidFill>
              <a:highlight>
                <a:srgbClr val="FFFFFF"/>
              </a:highlight>
              <a:latin typeface="Roboto"/>
              <a:ea typeface="Roboto"/>
              <a:cs typeface="Roboto"/>
              <a:sym typeface="Roboto"/>
            </a:endParaRPr>
          </a:p>
          <a:p>
            <a:pPr marL="457200" lvl="0" indent="-307975" algn="l" rtl="0">
              <a:lnSpc>
                <a:spcPct val="150000"/>
              </a:lnSpc>
              <a:spcBef>
                <a:spcPts val="0"/>
              </a:spcBef>
              <a:spcAft>
                <a:spcPts val="0"/>
              </a:spcAft>
              <a:buClr>
                <a:srgbClr val="1B1B1B"/>
              </a:buClr>
              <a:buSzPts val="1250"/>
              <a:buFont typeface="Roboto"/>
              <a:buChar char="●"/>
            </a:pPr>
            <a:r>
              <a:rPr lang="en" sz="1250">
                <a:solidFill>
                  <a:srgbClr val="1B1B1B"/>
                </a:solidFill>
                <a:highlight>
                  <a:srgbClr val="FFFFFF"/>
                </a:highlight>
                <a:latin typeface="Roboto"/>
                <a:ea typeface="Roboto"/>
                <a:cs typeface="Roboto"/>
                <a:sym typeface="Roboto"/>
              </a:rPr>
              <a:t>PROGRESSIVE MUSCLE RELAXATION</a:t>
            </a:r>
            <a:endParaRPr sz="1250">
              <a:solidFill>
                <a:srgbClr val="1B1B1B"/>
              </a:solidFill>
              <a:highlight>
                <a:srgbClr val="FFFFFF"/>
              </a:highlight>
              <a:latin typeface="Roboto"/>
              <a:ea typeface="Roboto"/>
              <a:cs typeface="Roboto"/>
              <a:sym typeface="Roboto"/>
            </a:endParaRPr>
          </a:p>
          <a:p>
            <a:pPr marL="457200" lvl="0" indent="-307975" algn="l" rtl="0">
              <a:lnSpc>
                <a:spcPct val="150000"/>
              </a:lnSpc>
              <a:spcBef>
                <a:spcPts val="0"/>
              </a:spcBef>
              <a:spcAft>
                <a:spcPts val="0"/>
              </a:spcAft>
              <a:buClr>
                <a:srgbClr val="1B1B1B"/>
              </a:buClr>
              <a:buSzPts val="1250"/>
              <a:buFont typeface="Roboto"/>
              <a:buChar char="●"/>
            </a:pPr>
            <a:r>
              <a:rPr lang="en" sz="1250">
                <a:solidFill>
                  <a:srgbClr val="1B1B1B"/>
                </a:solidFill>
                <a:highlight>
                  <a:srgbClr val="FFFFFF"/>
                </a:highlight>
                <a:latin typeface="Roboto"/>
                <a:ea typeface="Roboto"/>
                <a:cs typeface="Roboto"/>
                <a:sym typeface="Roboto"/>
              </a:rPr>
              <a:t>CREATE A RELAXATION </a:t>
            </a:r>
            <a:r>
              <a:rPr lang="en" sz="1250">
                <a:solidFill>
                  <a:srgbClr val="1B1B1B"/>
                </a:solidFill>
                <a:highlight>
                  <a:srgbClr val="FFFFFF"/>
                </a:highlight>
                <a:latin typeface="Roboto"/>
                <a:ea typeface="Roboto"/>
                <a:cs typeface="Roboto"/>
                <a:sym typeface="Robo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KIT</a:t>
            </a:r>
            <a:endParaRPr sz="1250">
              <a:solidFill>
                <a:srgbClr val="1B1B1B"/>
              </a:solidFill>
              <a:highlight>
                <a:srgbClr val="FFFFFF"/>
              </a:highlight>
              <a:latin typeface="Roboto"/>
              <a:ea typeface="Roboto"/>
              <a:cs typeface="Roboto"/>
              <a:sym typeface="Roboto"/>
            </a:endParaRPr>
          </a:p>
          <a:p>
            <a:pPr marL="457200" lvl="0" indent="-307975" algn="l" rtl="0">
              <a:lnSpc>
                <a:spcPct val="150000"/>
              </a:lnSpc>
              <a:spcBef>
                <a:spcPts val="0"/>
              </a:spcBef>
              <a:spcAft>
                <a:spcPts val="0"/>
              </a:spcAft>
              <a:buClr>
                <a:srgbClr val="1B1B1B"/>
              </a:buClr>
              <a:buSzPts val="1250"/>
              <a:buFont typeface="Roboto"/>
              <a:buChar char="●"/>
            </a:pPr>
            <a:r>
              <a:rPr lang="en" sz="1250">
                <a:solidFill>
                  <a:srgbClr val="1B1B1B"/>
                </a:solidFill>
                <a:highlight>
                  <a:srgbClr val="FFFFFF"/>
                </a:highlight>
                <a:latin typeface="Roboto"/>
                <a:ea typeface="Roboto"/>
                <a:cs typeface="Roboto"/>
                <a:sym typeface="Roboto"/>
              </a:rPr>
              <a:t>WRITE IT OUT </a:t>
            </a:r>
            <a:endParaRPr sz="1250">
              <a:solidFill>
                <a:srgbClr val="1B1B1B"/>
              </a:solidFill>
              <a:highlight>
                <a:srgbClr val="FFFFFF"/>
              </a:highlight>
              <a:latin typeface="Roboto"/>
              <a:ea typeface="Roboto"/>
              <a:cs typeface="Roboto"/>
              <a:sym typeface="Roboto"/>
            </a:endParaRPr>
          </a:p>
          <a:p>
            <a:pPr marL="457200" lvl="0" indent="-307975" algn="l" rtl="0">
              <a:lnSpc>
                <a:spcPct val="150000"/>
              </a:lnSpc>
              <a:spcBef>
                <a:spcPts val="0"/>
              </a:spcBef>
              <a:spcAft>
                <a:spcPts val="0"/>
              </a:spcAft>
              <a:buClr>
                <a:srgbClr val="1B1B1B"/>
              </a:buClr>
              <a:buSzPts val="1250"/>
              <a:buFont typeface="Roboto"/>
              <a:buChar char="●"/>
            </a:pPr>
            <a:r>
              <a:rPr lang="en" sz="1250">
                <a:solidFill>
                  <a:srgbClr val="1B1B1B"/>
                </a:solidFill>
                <a:highlight>
                  <a:srgbClr val="FFFFFF"/>
                </a:highlight>
                <a:latin typeface="Roboto"/>
                <a:ea typeface="Roboto"/>
                <a:cs typeface="Roboto"/>
                <a:sym typeface="Roboto"/>
              </a:rPr>
              <a:t>TALK BACK</a:t>
            </a:r>
            <a:endParaRPr sz="1250">
              <a:solidFill>
                <a:srgbClr val="1B1B1B"/>
              </a:solidFill>
              <a:highlight>
                <a:srgbClr val="FFFFFF"/>
              </a:highlight>
              <a:latin typeface="Roboto"/>
              <a:ea typeface="Roboto"/>
              <a:cs typeface="Roboto"/>
              <a:sym typeface="Roboto"/>
            </a:endParaRPr>
          </a:p>
          <a:p>
            <a:pPr marL="0" lvl="0" indent="0" algn="l" rtl="0">
              <a:lnSpc>
                <a:spcPct val="120000"/>
              </a:lnSpc>
              <a:spcBef>
                <a:spcPts val="1300"/>
              </a:spcBef>
              <a:spcAft>
                <a:spcPts val="1200"/>
              </a:spcAft>
              <a:buSzPts val="1800"/>
              <a:buNone/>
            </a:pPr>
            <a:r>
              <a:rPr lang="en"/>
              <a:t>WHAT ARE SOME OTHER THINGS KIDS CAN DO TO ADDRESS THEIR MENTAL HEALTH?</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7"/>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90000"/>
              </a:lnSpc>
              <a:spcBef>
                <a:spcPts val="0"/>
              </a:spcBef>
              <a:spcAft>
                <a:spcPts val="0"/>
              </a:spcAft>
              <a:buClr>
                <a:schemeClr val="accent1"/>
              </a:buClr>
              <a:buSzPct val="111111"/>
              <a:buFont typeface="Impact"/>
              <a:buNone/>
            </a:pPr>
            <a:r>
              <a:rPr lang="en"/>
              <a:t>STEP 5: DEVELOP SOLUTIONS: STEPS TO GET  RID OF THE PROBLEM</a:t>
            </a:r>
            <a:endParaRPr/>
          </a:p>
        </p:txBody>
      </p:sp>
      <p:sp>
        <p:nvSpPr>
          <p:cNvPr id="103" name="Google Shape;103;p7"/>
          <p:cNvSpPr txBox="1">
            <a:spLocks noGrp="1"/>
          </p:cNvSpPr>
          <p:nvPr>
            <p:ph type="body" idx="1"/>
          </p:nvPr>
        </p:nvSpPr>
        <p:spPr>
          <a:xfrm>
            <a:off x="311700" y="1468825"/>
            <a:ext cx="8520600" cy="3099900"/>
          </a:xfrm>
          <a:prstGeom prst="rect">
            <a:avLst/>
          </a:prstGeom>
          <a:noFill/>
          <a:ln>
            <a:noFill/>
          </a:ln>
        </p:spPr>
        <p:txBody>
          <a:bodyPr spcFirstLastPara="1" wrap="square" lIns="91425" tIns="91425" rIns="91425" bIns="91425" anchor="t" anchorCtr="0">
            <a:normAutofit/>
          </a:bodyPr>
          <a:lstStyle/>
          <a:p>
            <a:pPr marL="0" lvl="0" indent="0" algn="l" rtl="0">
              <a:lnSpc>
                <a:spcPct val="120000"/>
              </a:lnSpc>
              <a:spcBef>
                <a:spcPts val="0"/>
              </a:spcBef>
              <a:spcAft>
                <a:spcPts val="0"/>
              </a:spcAft>
              <a:buSzPts val="1800"/>
              <a:buNone/>
            </a:pPr>
            <a:r>
              <a:rPr lang="en"/>
              <a:t>IN YOUR GROUPS DISCUSS POSSIBLE </a:t>
            </a:r>
            <a:endParaRPr/>
          </a:p>
          <a:p>
            <a:pPr marL="0" lvl="0" indent="0" algn="l" rtl="0">
              <a:lnSpc>
                <a:spcPct val="120000"/>
              </a:lnSpc>
              <a:spcBef>
                <a:spcPts val="1200"/>
              </a:spcBef>
              <a:spcAft>
                <a:spcPts val="0"/>
              </a:spcAft>
              <a:buSzPts val="1800"/>
              <a:buNone/>
            </a:pPr>
            <a:r>
              <a:rPr lang="en"/>
              <a:t>SOLUTIONS.</a:t>
            </a:r>
            <a:endParaRPr/>
          </a:p>
          <a:p>
            <a:pPr marL="0" lvl="0" indent="0" algn="l" rtl="0">
              <a:lnSpc>
                <a:spcPct val="120000"/>
              </a:lnSpc>
              <a:spcBef>
                <a:spcPts val="1200"/>
              </a:spcBef>
              <a:spcAft>
                <a:spcPts val="1200"/>
              </a:spcAft>
              <a:buSzPts val="1800"/>
              <a:buNone/>
            </a:pPr>
            <a:endParaRPr/>
          </a:p>
        </p:txBody>
      </p:sp>
      <p:pic>
        <p:nvPicPr>
          <p:cNvPr id="104" name="Google Shape;104;p7" descr="Anxiety relief coping skills for elementary/middle school students.  Coping strategies for anxious or nervous feelings and emotions in children.&#10;&#10;1) Understand Your Triggers, Causes, And Symptoms Of Anxiety&#10;2) Use Coping Skills To Reduce And Better Manage Anxiety&#10;&#10;Step #1 - Self-awareness&#10;&#10;1) Learn about the things that trigger your anxiety. &#10;2) Understand the underlying causes of your anxiety.&#10;3) Notice signs and symptoms you experience when you are feeling anxious. &#10;&#10;Step #2  - Anxiety coping skills categories&#10;&#10;1) Relaxation Skills &#10;2) Distraction Skills &#10;3) Movement Skills &#10;4) Thinking Skills &#10;5) Grounding Skills&#10;6) Creative Outlets&#10;7) Good Health Habits&#10;8) Self-Care &#10;&#10;- Visually Appealing Anxiety Worksheets And Handouts: https://mentalhealthcenterkids.com/collections/anxiety-worksheets&#10;&#10;- Signs And Symptoms Of Anxiety:&#10;&#10;https://mentalhealthcenterkids.com/products/what-is-anxiety-for-kids-and-teens&#10;&#10;https://mentalhealthcenterkids.com/products/anxiety-symptoms-in-teens-checklist&#10;&#10;https://mentalhealthcenterkids.com/products/physical-symptoms-of-anxiety-worksheet&#10;&#10;https://mentalhealthcenterkids.com/products/anxiety-symptoms-in-teens-checklist&#10;&#10;https://mentalhealthcenterkids.com/products/anxiety-in-children-symptoms-checklist&#10;&#10;-  Anxiety Handout Bundle: https://mentalhealthcenterkids.com/products/coping-skills-for-anxiety-pdf&#10;&#10;- Anxiety Worksheet Bundle: https://mentalhealthcenterkids.com/products/anxiety-worksheets-for-kids-and-teens-bundle&#10;&#10;- Anxiety Thermometer Therapy Handout: https://mentalhealthcenterkids.com/products/anxiety-thermometer&#10;&#10;- For More Social Emotional Learning And Mental Health Worksheets, Handouts, Posters, And Infographics Visit:  https://mentalhealthcenterkids.com/" title="Anxiety For Kids &amp; Teens | Anxiety Symptoms, Triggers, Causes, Coping Techniques">
            <a:hlinkClick r:id="rId3"/>
          </p:cNvPr>
          <p:cNvPicPr preferRelativeResize="0"/>
          <p:nvPr/>
        </p:nvPicPr>
        <p:blipFill>
          <a:blip r:embed="rId4">
            <a:alphaModFix/>
          </a:blip>
          <a:stretch>
            <a:fillRect/>
          </a:stretch>
        </p:blipFill>
        <p:spPr>
          <a:xfrm>
            <a:off x="77900" y="2035050"/>
            <a:ext cx="3689700" cy="2117575"/>
          </a:xfrm>
          <a:prstGeom prst="rect">
            <a:avLst/>
          </a:prstGeom>
          <a:noFill/>
          <a:ln>
            <a:noFill/>
          </a:ln>
        </p:spPr>
      </p:pic>
      <p:pic>
        <p:nvPicPr>
          <p:cNvPr id="105" name="Google Shape;105;p7" descr="&quot;Empower your child to overcome anxiety and express their emotions with this heartwarming rhyming children’s story!&#10;&#10;Today is a big day for Max! He’s about to start his first day at a new school. But Max is feeling anxious. Will his teachers be nice? Can he make new friends? But with the right tools, Max will learn how to manage his feelings and express his emotions in a healthy way.&#10;&#10;Blending a heartwarming story with loveable characters and a valuable message, I Feel Anxiety encourages parents to teach their kids about stress and worry, empowering boys and girls ages 4-8 with the tools they need to understand their often overwhelming emotions and make sense of what they’re feeling. Through cute illustrations and a touching story, kids will love learning how Max deals with his emotions and learns to overcome his anxiety.&quot;&#10;&#10;You can purchase this book on Amazon!!! Here's the link:&#10;&#10;https://www.amazon.com/Feel-Anxious-Childrens-Overcoming-preschool-ebook/dp/B091G38RWS&#10;&#10;I hope you enjoy this Read Aloud as much as I enjoyed creating it. Thank you and God bless!!!&#10;&#10;&#10;Disclaimer: All credits belong to the author of this book. &#10;&#10;&#10;#howtodealwithanxiety #anxietyreadaloud #anxietybookforkids #anxietybookforchildren #howtoovercomeanxiety #readwithme #storytime #bedtimestory" title="I Feel Anxious by Aleks Harrison | Children's Book About Overcoming Anxiety | Read Aloud">
            <a:hlinkClick r:id="rId5"/>
          </p:cNvPr>
          <p:cNvPicPr preferRelativeResize="0"/>
          <p:nvPr/>
        </p:nvPicPr>
        <p:blipFill>
          <a:blip r:embed="rId6">
            <a:alphaModFix/>
          </a:blip>
          <a:stretch>
            <a:fillRect/>
          </a:stretch>
        </p:blipFill>
        <p:spPr>
          <a:xfrm>
            <a:off x="4166375" y="1320025"/>
            <a:ext cx="4665925" cy="28326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fade">
                                      <p:cBhvr>
                                        <p:cTn id="7" dur="1000"/>
                                        <p:tgtEl>
                                          <p:spTgt spid="10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5"/>
                                        </p:tgtEl>
                                        <p:attrNameLst>
                                          <p:attrName>style.visibility</p:attrName>
                                        </p:attrNameLst>
                                      </p:cBhvr>
                                      <p:to>
                                        <p:strVal val="visible"/>
                                      </p:to>
                                    </p:set>
                                    <p:animEffect transition="in" filter="fade">
                                      <p:cBhvr>
                                        <p:cTn id="12" dur="10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8"/>
          <p:cNvSpPr txBox="1">
            <a:spLocks noGrp="1"/>
          </p:cNvSpPr>
          <p:nvPr>
            <p:ph type="title"/>
          </p:nvPr>
        </p:nvSpPr>
        <p:spPr>
          <a:xfrm>
            <a:off x="311700" y="445025"/>
            <a:ext cx="8520600" cy="9369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90000"/>
              </a:lnSpc>
              <a:spcBef>
                <a:spcPts val="0"/>
              </a:spcBef>
              <a:spcAft>
                <a:spcPts val="0"/>
              </a:spcAft>
              <a:buClr>
                <a:schemeClr val="accent1"/>
              </a:buClr>
              <a:buSzPct val="111111"/>
              <a:buFont typeface="Impact"/>
              <a:buNone/>
            </a:pPr>
            <a:r>
              <a:rPr lang="en"/>
              <a:t>STEP 6: SELECT THE BEST SOLUTION: WHICH IDEA DO YOU THINK WILL BE THE EASIEST TO DO AND HAVE THE BEST </a:t>
            </a:r>
            <a:r>
              <a:rPr lang="en">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RESULTS</a:t>
            </a:r>
            <a:r>
              <a:rPr lang="en"/>
              <a:t>?</a:t>
            </a:r>
            <a:endParaRPr/>
          </a:p>
        </p:txBody>
      </p:sp>
      <p:graphicFrame>
        <p:nvGraphicFramePr>
          <p:cNvPr id="111" name="Google Shape;111;p8"/>
          <p:cNvGraphicFramePr/>
          <p:nvPr/>
        </p:nvGraphicFramePr>
        <p:xfrm>
          <a:off x="311750" y="1619250"/>
          <a:ext cx="8392750" cy="2763400"/>
        </p:xfrm>
        <a:graphic>
          <a:graphicData uri="http://schemas.openxmlformats.org/drawingml/2006/table">
            <a:tbl>
              <a:tblPr>
                <a:noFill/>
                <a:tableStyleId>{C47FB3BC-9516-4336-904C-1C2BBD213F1B}</a:tableStyleId>
              </a:tblPr>
              <a:tblGrid>
                <a:gridCol w="1678550">
                  <a:extLst>
                    <a:ext uri="{9D8B030D-6E8A-4147-A177-3AD203B41FA5}">
                      <a16:colId xmlns:a16="http://schemas.microsoft.com/office/drawing/2014/main" val="20000"/>
                    </a:ext>
                  </a:extLst>
                </a:gridCol>
                <a:gridCol w="1678550">
                  <a:extLst>
                    <a:ext uri="{9D8B030D-6E8A-4147-A177-3AD203B41FA5}">
                      <a16:colId xmlns:a16="http://schemas.microsoft.com/office/drawing/2014/main" val="20001"/>
                    </a:ext>
                  </a:extLst>
                </a:gridCol>
                <a:gridCol w="1678550">
                  <a:extLst>
                    <a:ext uri="{9D8B030D-6E8A-4147-A177-3AD203B41FA5}">
                      <a16:colId xmlns:a16="http://schemas.microsoft.com/office/drawing/2014/main" val="20002"/>
                    </a:ext>
                  </a:extLst>
                </a:gridCol>
                <a:gridCol w="1678550">
                  <a:extLst>
                    <a:ext uri="{9D8B030D-6E8A-4147-A177-3AD203B41FA5}">
                      <a16:colId xmlns:a16="http://schemas.microsoft.com/office/drawing/2014/main" val="20003"/>
                    </a:ext>
                  </a:extLst>
                </a:gridCol>
                <a:gridCol w="1678550">
                  <a:extLst>
                    <a:ext uri="{9D8B030D-6E8A-4147-A177-3AD203B41FA5}">
                      <a16:colId xmlns:a16="http://schemas.microsoft.com/office/drawing/2014/main" val="20004"/>
                    </a:ext>
                  </a:extLst>
                </a:gridCol>
              </a:tblGrid>
              <a:tr h="615350">
                <a:tc>
                  <a:txBody>
                    <a:bodyPr/>
                    <a:lstStyle/>
                    <a:p>
                      <a:pPr marL="0" marR="0" lvl="0" indent="0" algn="l" rtl="0">
                        <a:spcBef>
                          <a:spcPts val="0"/>
                        </a:spcBef>
                        <a:spcAft>
                          <a:spcPts val="0"/>
                        </a:spcAft>
                        <a:buClr>
                          <a:schemeClr val="dk1"/>
                        </a:buClr>
                        <a:buSzPts val="1350"/>
                        <a:buFont typeface="Impact"/>
                        <a:buNone/>
                      </a:pPr>
                      <a:endParaRPr sz="1350" u="none" strike="noStrike" cap="none"/>
                    </a:p>
                  </a:txBody>
                  <a:tcPr marL="91425" marR="91425" marT="91425" marB="91425"/>
                </a:tc>
                <a:tc gridSpan="4">
                  <a:txBody>
                    <a:bodyPr/>
                    <a:lstStyle/>
                    <a:p>
                      <a:pPr marL="0" marR="0" lvl="0" indent="0" algn="ctr" rtl="0">
                        <a:spcBef>
                          <a:spcPts val="0"/>
                        </a:spcBef>
                        <a:spcAft>
                          <a:spcPts val="0"/>
                        </a:spcAft>
                        <a:buClr>
                          <a:schemeClr val="dk1"/>
                        </a:buClr>
                        <a:buSzPts val="1350"/>
                        <a:buFont typeface="Impact"/>
                        <a:buNone/>
                      </a:pPr>
                      <a:r>
                        <a:rPr lang="en" sz="1350" u="none" strike="noStrike" cap="none"/>
                        <a:t>FEASIBILITY</a:t>
                      </a:r>
                      <a:endParaRPr sz="1350" u="none" strike="noStrike" cap="none"/>
                    </a:p>
                  </a:txBody>
                  <a:tcPr marL="91425" marR="91425" marT="91425" marB="91425"/>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18550">
                <a:tc rowSpan="4">
                  <a:txBody>
                    <a:bodyPr/>
                    <a:lstStyle/>
                    <a:p>
                      <a:pPr marL="0" marR="0" lvl="0" indent="0" algn="ctr" rtl="0">
                        <a:spcBef>
                          <a:spcPts val="0"/>
                        </a:spcBef>
                        <a:spcAft>
                          <a:spcPts val="0"/>
                        </a:spcAft>
                        <a:buClr>
                          <a:schemeClr val="dk1"/>
                        </a:buClr>
                        <a:buSzPts val="1350"/>
                        <a:buFont typeface="Impact"/>
                        <a:buNone/>
                      </a:pPr>
                      <a:endParaRPr sz="1350" u="none" strike="noStrike" cap="none"/>
                    </a:p>
                    <a:p>
                      <a:pPr marL="0" marR="0" lvl="0" indent="0" algn="ctr" rtl="0">
                        <a:spcBef>
                          <a:spcPts val="0"/>
                        </a:spcBef>
                        <a:spcAft>
                          <a:spcPts val="0"/>
                        </a:spcAft>
                        <a:buClr>
                          <a:schemeClr val="dk1"/>
                        </a:buClr>
                        <a:buSzPts val="1350"/>
                        <a:buFont typeface="Impact"/>
                        <a:buNone/>
                      </a:pPr>
                      <a:endParaRPr sz="1350" u="none" strike="noStrike" cap="none"/>
                    </a:p>
                    <a:p>
                      <a:pPr marL="0" marR="0" lvl="0" indent="0" algn="ctr" rtl="0">
                        <a:spcBef>
                          <a:spcPts val="0"/>
                        </a:spcBef>
                        <a:spcAft>
                          <a:spcPts val="0"/>
                        </a:spcAft>
                        <a:buClr>
                          <a:schemeClr val="dk1"/>
                        </a:buClr>
                        <a:buSzPts val="1350"/>
                        <a:buFont typeface="Impact"/>
                        <a:buNone/>
                      </a:pPr>
                      <a:endParaRPr sz="1350" u="none" strike="noStrike" cap="none"/>
                    </a:p>
                    <a:p>
                      <a:pPr marL="0" marR="0" lvl="0" indent="0" algn="ctr" rtl="0">
                        <a:spcBef>
                          <a:spcPts val="0"/>
                        </a:spcBef>
                        <a:spcAft>
                          <a:spcPts val="0"/>
                        </a:spcAft>
                        <a:buClr>
                          <a:schemeClr val="dk1"/>
                        </a:buClr>
                        <a:buSzPts val="1350"/>
                        <a:buFont typeface="Impact"/>
                        <a:buNone/>
                      </a:pPr>
                      <a:endParaRPr sz="1350" u="none" strike="noStrike" cap="none"/>
                    </a:p>
                    <a:p>
                      <a:pPr marL="0" marR="0" lvl="0" indent="0" algn="ctr" rtl="0">
                        <a:spcBef>
                          <a:spcPts val="0"/>
                        </a:spcBef>
                        <a:spcAft>
                          <a:spcPts val="0"/>
                        </a:spcAft>
                        <a:buClr>
                          <a:schemeClr val="dk1"/>
                        </a:buClr>
                        <a:buSzPts val="1350"/>
                        <a:buFont typeface="Impact"/>
                        <a:buNone/>
                      </a:pPr>
                      <a:endParaRPr sz="1350" u="none" strike="noStrike" cap="none"/>
                    </a:p>
                    <a:p>
                      <a:pPr marL="0" marR="0" lvl="0" indent="0" algn="l" rtl="0">
                        <a:spcBef>
                          <a:spcPts val="0"/>
                        </a:spcBef>
                        <a:spcAft>
                          <a:spcPts val="0"/>
                        </a:spcAft>
                        <a:buClr>
                          <a:schemeClr val="dk1"/>
                        </a:buClr>
                        <a:buSzPts val="1350"/>
                        <a:buFont typeface="Impact"/>
                        <a:buNone/>
                      </a:pPr>
                      <a:r>
                        <a:rPr lang="en" sz="1350" u="none" strike="noStrike" cap="none"/>
                        <a:t>EFFECTIVENESS</a:t>
                      </a:r>
                      <a:endParaRPr sz="1350" u="none" strike="noStrike" cap="none"/>
                    </a:p>
                  </a:txBody>
                  <a:tcPr marL="91425" marR="91425" marT="91425" marB="91425"/>
                </a:tc>
                <a:tc>
                  <a:txBody>
                    <a:bodyPr/>
                    <a:lstStyle/>
                    <a:p>
                      <a:pPr marL="0" marR="0" lvl="0" indent="0" algn="l" rtl="0">
                        <a:spcBef>
                          <a:spcPts val="0"/>
                        </a:spcBef>
                        <a:spcAft>
                          <a:spcPts val="0"/>
                        </a:spcAft>
                        <a:buClr>
                          <a:schemeClr val="dk1"/>
                        </a:buClr>
                        <a:buSzPts val="1350"/>
                        <a:buFont typeface="Impact"/>
                        <a:buNone/>
                      </a:pPr>
                      <a:endParaRPr sz="1350" u="none" strike="noStrike" cap="none"/>
                    </a:p>
                  </a:txBody>
                  <a:tcPr marL="91425" marR="91425" marT="91425" marB="91425"/>
                </a:tc>
                <a:tc>
                  <a:txBody>
                    <a:bodyPr/>
                    <a:lstStyle/>
                    <a:p>
                      <a:pPr marL="0" marR="0" lvl="0" indent="0" algn="ctr" rtl="0">
                        <a:spcBef>
                          <a:spcPts val="0"/>
                        </a:spcBef>
                        <a:spcAft>
                          <a:spcPts val="0"/>
                        </a:spcAft>
                        <a:buClr>
                          <a:schemeClr val="dk1"/>
                        </a:buClr>
                        <a:buSzPts val="1350"/>
                        <a:buFont typeface="Impact"/>
                        <a:buNone/>
                      </a:pPr>
                      <a:r>
                        <a:rPr lang="en" sz="1350" u="none" strike="noStrike" cap="none"/>
                        <a:t>HIGH</a:t>
                      </a:r>
                      <a:endParaRPr sz="1350" u="none" strike="noStrike" cap="none"/>
                    </a:p>
                  </a:txBody>
                  <a:tcPr marL="91425" marR="91425" marT="91425" marB="91425"/>
                </a:tc>
                <a:tc>
                  <a:txBody>
                    <a:bodyPr/>
                    <a:lstStyle/>
                    <a:p>
                      <a:pPr marL="0" marR="0" lvl="0" indent="0" algn="ctr" rtl="0">
                        <a:spcBef>
                          <a:spcPts val="0"/>
                        </a:spcBef>
                        <a:spcAft>
                          <a:spcPts val="0"/>
                        </a:spcAft>
                        <a:buClr>
                          <a:schemeClr val="dk1"/>
                        </a:buClr>
                        <a:buSzPts val="1350"/>
                        <a:buFont typeface="Impact"/>
                        <a:buNone/>
                      </a:pPr>
                      <a:r>
                        <a:rPr lang="en" sz="1350" u="none" strike="noStrike" cap="none"/>
                        <a:t>MEDIUM</a:t>
                      </a:r>
                      <a:endParaRPr sz="1350" u="none" strike="noStrike" cap="none"/>
                    </a:p>
                  </a:txBody>
                  <a:tcPr marL="91425" marR="91425" marT="91425" marB="91425"/>
                </a:tc>
                <a:tc>
                  <a:txBody>
                    <a:bodyPr/>
                    <a:lstStyle/>
                    <a:p>
                      <a:pPr marL="0" marR="0" lvl="0" indent="0" algn="ctr" rtl="0">
                        <a:spcBef>
                          <a:spcPts val="0"/>
                        </a:spcBef>
                        <a:spcAft>
                          <a:spcPts val="0"/>
                        </a:spcAft>
                        <a:buClr>
                          <a:schemeClr val="dk1"/>
                        </a:buClr>
                        <a:buSzPts val="1350"/>
                        <a:buFont typeface="Impact"/>
                        <a:buNone/>
                      </a:pPr>
                      <a:r>
                        <a:rPr lang="en" sz="1350" u="none" strike="noStrike" cap="none"/>
                        <a:t>LOW</a:t>
                      </a:r>
                      <a:endParaRPr sz="1350" u="none" strike="noStrike" cap="none"/>
                    </a:p>
                  </a:txBody>
                  <a:tcPr marL="91425" marR="91425" marT="91425" marB="91425"/>
                </a:tc>
                <a:extLst>
                  <a:ext uri="{0D108BD9-81ED-4DB2-BD59-A6C34878D82A}">
                    <a16:rowId xmlns:a16="http://schemas.microsoft.com/office/drawing/2014/main" val="10001"/>
                  </a:ext>
                </a:extLst>
              </a:tr>
              <a:tr h="546000">
                <a:tc vMerge="1">
                  <a:txBody>
                    <a:bodyPr/>
                    <a:lstStyle/>
                    <a:p>
                      <a:endParaRPr lang="en-US"/>
                    </a:p>
                  </a:txBody>
                  <a:tcPr/>
                </a:tc>
                <a:tc>
                  <a:txBody>
                    <a:bodyPr/>
                    <a:lstStyle/>
                    <a:p>
                      <a:pPr marL="0" marR="0" lvl="0" indent="0" algn="l" rtl="0">
                        <a:spcBef>
                          <a:spcPts val="0"/>
                        </a:spcBef>
                        <a:spcAft>
                          <a:spcPts val="0"/>
                        </a:spcAft>
                        <a:buClr>
                          <a:schemeClr val="dk1"/>
                        </a:buClr>
                        <a:buSzPts val="1350"/>
                        <a:buFont typeface="Impact"/>
                        <a:buNone/>
                      </a:pPr>
                      <a:r>
                        <a:rPr lang="en" sz="1350" u="none" strike="noStrike" cap="none"/>
                        <a:t>HIGH</a:t>
                      </a:r>
                      <a:endParaRPr sz="1350" u="none" strike="noStrike" cap="none"/>
                    </a:p>
                  </a:txBody>
                  <a:tcPr marL="91425" marR="91425" marT="91425" marB="91425"/>
                </a:tc>
                <a:tc>
                  <a:txBody>
                    <a:bodyPr/>
                    <a:lstStyle/>
                    <a:p>
                      <a:pPr marL="0" marR="0" lvl="0" indent="0" algn="l" rtl="0">
                        <a:spcBef>
                          <a:spcPts val="0"/>
                        </a:spcBef>
                        <a:spcAft>
                          <a:spcPts val="0"/>
                        </a:spcAft>
                        <a:buClr>
                          <a:schemeClr val="dk1"/>
                        </a:buClr>
                        <a:buSzPts val="1350"/>
                        <a:buFont typeface="Impact"/>
                        <a:buNone/>
                      </a:pPr>
                      <a:endParaRPr sz="1350" u="none" strike="noStrike" cap="none"/>
                    </a:p>
                  </a:txBody>
                  <a:tcPr marL="91425" marR="91425" marT="91425" marB="91425"/>
                </a:tc>
                <a:tc>
                  <a:txBody>
                    <a:bodyPr/>
                    <a:lstStyle/>
                    <a:p>
                      <a:pPr marL="0" marR="0" lvl="0" indent="0" algn="l" rtl="0">
                        <a:spcBef>
                          <a:spcPts val="0"/>
                        </a:spcBef>
                        <a:spcAft>
                          <a:spcPts val="0"/>
                        </a:spcAft>
                        <a:buClr>
                          <a:schemeClr val="dk1"/>
                        </a:buClr>
                        <a:buSzPts val="1350"/>
                        <a:buFont typeface="Impact"/>
                        <a:buNone/>
                      </a:pPr>
                      <a:endParaRPr sz="1350" u="none" strike="noStrike" cap="none"/>
                    </a:p>
                  </a:txBody>
                  <a:tcPr marL="91425" marR="91425" marT="91425" marB="91425"/>
                </a:tc>
                <a:tc>
                  <a:txBody>
                    <a:bodyPr/>
                    <a:lstStyle/>
                    <a:p>
                      <a:pPr marL="0" marR="0" lvl="0" indent="0" algn="l" rtl="0">
                        <a:spcBef>
                          <a:spcPts val="0"/>
                        </a:spcBef>
                        <a:spcAft>
                          <a:spcPts val="0"/>
                        </a:spcAft>
                        <a:buClr>
                          <a:schemeClr val="dk1"/>
                        </a:buClr>
                        <a:buSzPts val="1350"/>
                        <a:buFont typeface="Impact"/>
                        <a:buNone/>
                      </a:pPr>
                      <a:endParaRPr sz="1350" u="none" strike="noStrike" cap="none"/>
                    </a:p>
                  </a:txBody>
                  <a:tcPr marL="91425" marR="91425" marT="91425" marB="91425"/>
                </a:tc>
                <a:extLst>
                  <a:ext uri="{0D108BD9-81ED-4DB2-BD59-A6C34878D82A}">
                    <a16:rowId xmlns:a16="http://schemas.microsoft.com/office/drawing/2014/main" val="10002"/>
                  </a:ext>
                </a:extLst>
              </a:tr>
              <a:tr h="591750">
                <a:tc vMerge="1">
                  <a:txBody>
                    <a:bodyPr/>
                    <a:lstStyle/>
                    <a:p>
                      <a:endParaRPr lang="en-US"/>
                    </a:p>
                  </a:txBody>
                  <a:tcPr/>
                </a:tc>
                <a:tc>
                  <a:txBody>
                    <a:bodyPr/>
                    <a:lstStyle/>
                    <a:p>
                      <a:pPr marL="0" marR="0" lvl="0" indent="0" algn="l" rtl="0">
                        <a:spcBef>
                          <a:spcPts val="0"/>
                        </a:spcBef>
                        <a:spcAft>
                          <a:spcPts val="0"/>
                        </a:spcAft>
                        <a:buClr>
                          <a:schemeClr val="dk1"/>
                        </a:buClr>
                        <a:buSzPts val="1350"/>
                        <a:buFont typeface="Impact"/>
                        <a:buNone/>
                      </a:pPr>
                      <a:r>
                        <a:rPr lang="en" sz="1350" u="none" strike="noStrike" cap="none"/>
                        <a:t>MEDIUM</a:t>
                      </a:r>
                      <a:endParaRPr sz="1350" u="none" strike="noStrike" cap="none"/>
                    </a:p>
                  </a:txBody>
                  <a:tcPr marL="91425" marR="91425" marT="91425" marB="91425"/>
                </a:tc>
                <a:tc>
                  <a:txBody>
                    <a:bodyPr/>
                    <a:lstStyle/>
                    <a:p>
                      <a:pPr marL="0" marR="0" lvl="0" indent="0" algn="l" rtl="0">
                        <a:spcBef>
                          <a:spcPts val="0"/>
                        </a:spcBef>
                        <a:spcAft>
                          <a:spcPts val="0"/>
                        </a:spcAft>
                        <a:buClr>
                          <a:schemeClr val="dk1"/>
                        </a:buClr>
                        <a:buSzPts val="1350"/>
                        <a:buFont typeface="Impact"/>
                        <a:buNone/>
                      </a:pPr>
                      <a:endParaRPr sz="1350" u="none" strike="noStrike" cap="none"/>
                    </a:p>
                  </a:txBody>
                  <a:tcPr marL="91425" marR="91425" marT="91425" marB="91425"/>
                </a:tc>
                <a:tc>
                  <a:txBody>
                    <a:bodyPr/>
                    <a:lstStyle/>
                    <a:p>
                      <a:pPr marL="0" marR="0" lvl="0" indent="0" algn="l" rtl="0">
                        <a:spcBef>
                          <a:spcPts val="0"/>
                        </a:spcBef>
                        <a:spcAft>
                          <a:spcPts val="0"/>
                        </a:spcAft>
                        <a:buClr>
                          <a:schemeClr val="dk1"/>
                        </a:buClr>
                        <a:buSzPts val="1350"/>
                        <a:buFont typeface="Impact"/>
                        <a:buNone/>
                      </a:pPr>
                      <a:endParaRPr sz="1350" u="none" strike="noStrike" cap="none"/>
                    </a:p>
                  </a:txBody>
                  <a:tcPr marL="91425" marR="91425" marT="91425" marB="91425"/>
                </a:tc>
                <a:tc>
                  <a:txBody>
                    <a:bodyPr/>
                    <a:lstStyle/>
                    <a:p>
                      <a:pPr marL="0" marR="0" lvl="0" indent="0" algn="l" rtl="0">
                        <a:spcBef>
                          <a:spcPts val="0"/>
                        </a:spcBef>
                        <a:spcAft>
                          <a:spcPts val="0"/>
                        </a:spcAft>
                        <a:buClr>
                          <a:schemeClr val="dk1"/>
                        </a:buClr>
                        <a:buSzPts val="1350"/>
                        <a:buFont typeface="Impact"/>
                        <a:buNone/>
                      </a:pPr>
                      <a:endParaRPr sz="1350" u="none" strike="noStrike" cap="none"/>
                    </a:p>
                  </a:txBody>
                  <a:tcPr marL="91425" marR="91425" marT="91425" marB="91425"/>
                </a:tc>
                <a:extLst>
                  <a:ext uri="{0D108BD9-81ED-4DB2-BD59-A6C34878D82A}">
                    <a16:rowId xmlns:a16="http://schemas.microsoft.com/office/drawing/2014/main" val="10003"/>
                  </a:ext>
                </a:extLst>
              </a:tr>
              <a:tr h="591750">
                <a:tc vMerge="1">
                  <a:txBody>
                    <a:bodyPr/>
                    <a:lstStyle/>
                    <a:p>
                      <a:endParaRPr lang="en-US"/>
                    </a:p>
                  </a:txBody>
                  <a:tcPr/>
                </a:tc>
                <a:tc>
                  <a:txBody>
                    <a:bodyPr/>
                    <a:lstStyle/>
                    <a:p>
                      <a:pPr marL="0" marR="0" lvl="0" indent="0" algn="l" rtl="0">
                        <a:spcBef>
                          <a:spcPts val="0"/>
                        </a:spcBef>
                        <a:spcAft>
                          <a:spcPts val="0"/>
                        </a:spcAft>
                        <a:buClr>
                          <a:schemeClr val="dk1"/>
                        </a:buClr>
                        <a:buSzPts val="1350"/>
                        <a:buFont typeface="Impact"/>
                        <a:buNone/>
                      </a:pPr>
                      <a:r>
                        <a:rPr lang="en" sz="1350" u="none" strike="noStrike" cap="none"/>
                        <a:t>LOW</a:t>
                      </a:r>
                      <a:endParaRPr sz="1350" u="none" strike="noStrike" cap="none"/>
                    </a:p>
                  </a:txBody>
                  <a:tcPr marL="91425" marR="91425" marT="91425" marB="91425"/>
                </a:tc>
                <a:tc>
                  <a:txBody>
                    <a:bodyPr/>
                    <a:lstStyle/>
                    <a:p>
                      <a:pPr marL="0" marR="0" lvl="0" indent="0" algn="l" rtl="0">
                        <a:spcBef>
                          <a:spcPts val="0"/>
                        </a:spcBef>
                        <a:spcAft>
                          <a:spcPts val="0"/>
                        </a:spcAft>
                        <a:buClr>
                          <a:schemeClr val="dk1"/>
                        </a:buClr>
                        <a:buSzPts val="1350"/>
                        <a:buFont typeface="Impact"/>
                        <a:buNone/>
                      </a:pPr>
                      <a:endParaRPr sz="1350" u="none" strike="noStrike" cap="none"/>
                    </a:p>
                  </a:txBody>
                  <a:tcPr marL="91425" marR="91425" marT="91425" marB="91425"/>
                </a:tc>
                <a:tc>
                  <a:txBody>
                    <a:bodyPr/>
                    <a:lstStyle/>
                    <a:p>
                      <a:pPr marL="0" marR="0" lvl="0" indent="0" algn="l" rtl="0">
                        <a:spcBef>
                          <a:spcPts val="0"/>
                        </a:spcBef>
                        <a:spcAft>
                          <a:spcPts val="0"/>
                        </a:spcAft>
                        <a:buClr>
                          <a:schemeClr val="dk1"/>
                        </a:buClr>
                        <a:buSzPts val="1350"/>
                        <a:buFont typeface="Impact"/>
                        <a:buNone/>
                      </a:pPr>
                      <a:endParaRPr sz="1350" u="none" strike="noStrike" cap="none"/>
                    </a:p>
                  </a:txBody>
                  <a:tcPr marL="91425" marR="91425" marT="91425" marB="91425"/>
                </a:tc>
                <a:tc>
                  <a:txBody>
                    <a:bodyPr/>
                    <a:lstStyle/>
                    <a:p>
                      <a:pPr marL="0" marR="0" lvl="0" indent="0" algn="l" rtl="0">
                        <a:spcBef>
                          <a:spcPts val="0"/>
                        </a:spcBef>
                        <a:spcAft>
                          <a:spcPts val="0"/>
                        </a:spcAft>
                        <a:buClr>
                          <a:schemeClr val="dk1"/>
                        </a:buClr>
                        <a:buSzPts val="1350"/>
                        <a:buFont typeface="Impact"/>
                        <a:buNone/>
                      </a:pPr>
                      <a:endParaRPr sz="1350" u="none" strike="noStrike" cap="none"/>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theme/theme1.xml><?xml version="1.0" encoding="utf-8"?>
<a:theme xmlns:a="http://schemas.openxmlformats.org/drawingml/2006/main"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0838F"/>
      </a:accent5>
      <a:accent6>
        <a:srgbClr val="F8E71C"/>
      </a:accent6>
      <a:hlink>
        <a:srgbClr val="00838F"/>
      </a:hlink>
      <a:folHlink>
        <a:srgbClr val="00838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326</Words>
  <Application>Microsoft Office PowerPoint</Application>
  <PresentationFormat>On-screen Show (16:9)</PresentationFormat>
  <Paragraphs>50</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Impact</vt:lpstr>
      <vt:lpstr>Times New Roman</vt:lpstr>
      <vt:lpstr>Roboto</vt:lpstr>
      <vt:lpstr>Oswald</vt:lpstr>
      <vt:lpstr>Source Code Pro</vt:lpstr>
      <vt:lpstr>Arial</vt:lpstr>
      <vt:lpstr>Modern Writer</vt:lpstr>
      <vt:lpstr>LACK OF MENTAL HEALTH SUPPORT AT PS 30</vt:lpstr>
      <vt:lpstr>PPA: A PUBLIC POLICY ANALYST IS SOMEONE WHO WORKS TO MAKE PEOPLE AWARE OF SOCIAL ISSUES IN THEIR COMMUNITIES.</vt:lpstr>
      <vt:lpstr>STEP 1: DEFINE THE PROBLEM: A SOCIAL ISSUE IS A PROBLEM THAT MANY PEOPLE IN A COMMUNITY FACE.</vt:lpstr>
      <vt:lpstr>STEP 2: GATHER THE EVIDENCE: THIS IS THE PROOF THAT THE LACK OF MENTAL HEALTH SUPPORT EXISTS.</vt:lpstr>
      <vt:lpstr>STEP 3: IDENTIFY THE CAUSES: THESE ARE The Reason Why There is A Lack of Mental Health Support In Schools</vt:lpstr>
      <vt:lpstr>STEP 4: EVALUATE AN EXISTING POLICY: TAKE A CLOSER LOOK AT RULES ON THE BOOKS.</vt:lpstr>
      <vt:lpstr>STEP 5: DEVELOP SOLUTIONS: STEPS TO GET  RID OF THE PROBLEM</vt:lpstr>
      <vt:lpstr>STEP 6: SELECT THE BEST SOLUTION: WHICH IDEA DO YOU THINK WILL BE THE EASIEST TO DO AND HAVE THE BEST RESULTS?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LACK OF MENTAL HEALTH SUPPORT AT PS 30</dc:title>
  <dc:creator>Joseph Montecalvo</dc:creator>
  <cp:lastModifiedBy>Joseph Montecalvo</cp:lastModifiedBy>
  <cp:revision>1</cp:revision>
  <dcterms:modified xsi:type="dcterms:W3CDTF">2024-02-13T19:44:06Z</dcterms:modified>
</cp:coreProperties>
</file>