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22"/>
  </p:notesMasterIdLst>
  <p:sldIdLst>
    <p:sldId id="257" r:id="rId2"/>
    <p:sldId id="265" r:id="rId3"/>
    <p:sldId id="256" r:id="rId4"/>
    <p:sldId id="258" r:id="rId5"/>
    <p:sldId id="261" r:id="rId6"/>
    <p:sldId id="259" r:id="rId7"/>
    <p:sldId id="260" r:id="rId8"/>
    <p:sldId id="263" r:id="rId9"/>
    <p:sldId id="262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80334" autoAdjust="0"/>
  </p:normalViewPr>
  <p:slideViewPr>
    <p:cSldViewPr snapToGrid="0">
      <p:cViewPr varScale="1">
        <p:scale>
          <a:sx n="92" d="100"/>
          <a:sy n="92" d="100"/>
        </p:scale>
        <p:origin x="12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6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EE0A9-B489-49D5-8828-49CB8765BCAF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9694A-0F23-47D8-9D13-1598CB627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64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9694A-0F23-47D8-9D13-1598CB6278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97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9694A-0F23-47D8-9D13-1598CB6278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97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9694A-0F23-47D8-9D13-1598CB6278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39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9694A-0F23-47D8-9D13-1598CB6278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73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0F28B-45E3-4585-87E3-73838692A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68049"/>
            <a:ext cx="7626795" cy="2841914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755B0-E17A-4B52-A99D-C35BB18BB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602038"/>
            <a:ext cx="7626795" cy="250172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90C28-805B-4DA6-A10E-651C0FD01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EBBA9-C52F-4628-AE0D-DCD1772F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BAC57-F8E1-4B54-A111-CB53B320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11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A5B40-C529-41A6-8D06-07AF9430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5A354-E2A8-4A91-9D7A-36D9E0915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D3944-2E3D-42BC-B83D-7630699D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C57FA-204E-4A7A-BAE2-DF17BB0FF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DA36D-49FF-495A-8E25-4CCC98E39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06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44ECD05-4E94-4A60-8FDA-700BF100B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olor Fill">
            <a:extLst>
              <a:ext uri="{FF2B5EF4-FFF2-40B4-BE49-F238E27FC236}">
                <a16:creationId xmlns:a16="http://schemas.microsoft.com/office/drawing/2014/main" id="{8BCB0EB2-4067-418C-9465-9D4C71240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E37999-41E7-446D-8C53-B904C3CE8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38A90E8-87F8-4150-B5EB-E19C8A01AFB9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Graphic 9">
              <a:extLst>
                <a:ext uri="{FF2B5EF4-FFF2-40B4-BE49-F238E27FC236}">
                  <a16:creationId xmlns:a16="http://schemas.microsoft.com/office/drawing/2014/main" id="{724DCA1C-A8E8-4F90-8FAE-85B1426C108A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58D6291-6756-44E3-9FCE-0B2ECA5EE664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37CA96E-9DD9-4172-B63B-50DF43B57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13" name="Graphic 9">
              <a:extLst>
                <a:ext uri="{FF2B5EF4-FFF2-40B4-BE49-F238E27FC236}">
                  <a16:creationId xmlns:a16="http://schemas.microsoft.com/office/drawing/2014/main" id="{B335AFFE-BF3D-491C-8255-692B9DAC6775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" name="Graphic 9">
              <a:extLst>
                <a:ext uri="{FF2B5EF4-FFF2-40B4-BE49-F238E27FC236}">
                  <a16:creationId xmlns:a16="http://schemas.microsoft.com/office/drawing/2014/main" id="{AA052AAF-7A7C-4EDB-AE2C-FCA3A756C4E5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20" name="Texture">
            <a:extLst>
              <a:ext uri="{FF2B5EF4-FFF2-40B4-BE49-F238E27FC236}">
                <a16:creationId xmlns:a16="http://schemas.microsoft.com/office/drawing/2014/main" id="{31F99E9D-6528-47AC-B178-7032D0E17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4DD302-622D-4E42-BD6F-FAAA98B372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6311" y="668049"/>
            <a:ext cx="2628900" cy="55089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70D9F5-C907-405F-BE11-571C61745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668049"/>
            <a:ext cx="6689098" cy="5508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FD860-3FBD-4FE7-A9FD-1D4A4D10A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A367B-81B3-4BD3-9C95-18EC0710A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8E54-346D-4D66-BF99-96DA43F8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34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A2C84-1247-4534-81D1-136C3E1E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8D490-CEA6-4844-A537-F749658D3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EFC9-887F-4E73-9938-6032D5286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CF0CF-134A-404E-A177-9FAAA039F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B0DC-2D2C-408B-A577-904A2385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94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55431-EF88-4771-9699-27EF70A55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50"/>
            <a:ext cx="7673389" cy="3816588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F57C3-A928-4093-B3FC-ECC2194A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767338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FD625-A893-46D3-A518-9E969CB4F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AD37A-B380-4B65-9FB9-3FB91412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773B6-CD13-4451-9BF3-C4102BA5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81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1FBD0A-9F7B-4EBB-9982-B55F5F980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88CFF0B8-0BA9-4DD9-B7B2-0655DC841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7B910E-9B87-4291-987B-6883212CB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5596CF7-55B3-409D-A36C-F5BE9D625628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2245D23-45D8-474C-8A38-633E99962676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8A8D14-28CA-4095-B2FA-E48B3150A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1D1F176A-19F1-4537-800D-210F29EC1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04C26-6125-4D95-9FC0-50DEB9419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1534" cy="15917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5401A-13E5-4CED-864F-06D6EECCB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41329"/>
            <a:ext cx="5562600" cy="3835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513523-8F78-4766-91D7-03E329B68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41329"/>
            <a:ext cx="4736534" cy="3835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5B757F-BAD2-4343-BD57-FC02D0BE1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0EF3C-A61E-4F43-9C8F-BC9A6455C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9D947-1DC8-4CE9-A031-6EEB776BD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88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5BFA9BB-A51E-4D09-8602-5AD901046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olor Fill">
            <a:extLst>
              <a:ext uri="{FF2B5EF4-FFF2-40B4-BE49-F238E27FC236}">
                <a16:creationId xmlns:a16="http://schemas.microsoft.com/office/drawing/2014/main" id="{A60257A1-779B-4048-BC0D-1EA579B5B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F4B5D0-AA24-4702-9C01-FC1A03E7B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9CBF9BD-1EB2-4122-98FE-F2B5DF8771C9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C41FF89-01DF-4236-AA4D-243CB8A464B3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D03BB88-350D-4DE0-BB34-870F643568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</p:grpSp>
      <p:sp>
        <p:nvSpPr>
          <p:cNvPr id="15" name="Texture">
            <a:extLst>
              <a:ext uri="{FF2B5EF4-FFF2-40B4-BE49-F238E27FC236}">
                <a16:creationId xmlns:a16="http://schemas.microsoft.com/office/drawing/2014/main" id="{4A8025C0-8995-4863-A847-7ED1F8CCE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62335-6445-435C-A1C6-9F090B965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0629" cy="13255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74B3D-418F-464D-91E7-993D0B480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086" y="2182814"/>
            <a:ext cx="5021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904709-9362-4AB5-9AA2-32F51BF06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086" y="3115949"/>
            <a:ext cx="5021512" cy="307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083836-1CF5-406F-B0CB-643F37066C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90597" y="2182814"/>
            <a:ext cx="501723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4A8670-0F33-4222-AAC9-96A21C47C3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90597" y="3115949"/>
            <a:ext cx="5017232" cy="307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1E6970-4A96-4519-9C0E-11E245D56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FEE249-70F5-4359-B699-23D68A503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2AE510-A38C-45EE-B061-CB02E4E3D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38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A9D1A-F943-4838-BA2F-6DF4F2EC9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638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EE401-3424-4696-A6FC-BBEE79379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9D767-A30A-4508-B510-99AB91737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979DC-F3D5-43AB-8A0F-9C8A14E0C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74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CDA0B-9BEE-4B57-8F97-96D5645D0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282AF2-09A1-4A1C-AEB6-577962B7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D99D9-82B1-496C-ABBC-4FF0C375D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06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7D9AFA4-EB8E-4091-A5E2-1B9D163A0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F25018FE-FB44-4E2E-A181-B3476F3E8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C7CD4B-70DE-49E2-A336-B6F43F58F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4B8BFC9-6F67-47CB-BAE4-45260FBAF397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40F836E5-3C5B-4DE7-B09A-AE00DEE730A9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8E1B8E4-080E-4F43-B33F-59DD21B6B658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07639D4-740A-4B71-8393-99CA375EB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AE7E56E5-1F6A-442B-B5E0-ED19F815D2E2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3774E986-8FE2-4670-A4C0-96E213269BD7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3A5846DF-A106-4887-BE2C-DCD89DAA6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7E81C-AA51-44A0-B21C-757B2F3B9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4314825" cy="1957828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0438A-298D-4466-B55D-F466C345C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68049"/>
            <a:ext cx="4875212" cy="523125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43104-0579-4974-88D2-61DF1A30D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749024"/>
            <a:ext cx="4314825" cy="311996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32755-0632-47CB-AA69-7EFB212FA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D0B4F-5B59-4064-A88B-E9938A40F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12E7F-93B8-4E93-BCB3-ADE74FC15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46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3C1870-4E69-4DE7-BF2F-DE8A7881C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7439AB1C-A8A1-4745-9625-B18FE9160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ADDC4D-D9AA-48F8-BD10-2D20F1460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1136312-3085-4615-A743-4EE531585B11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29539FE4-376B-4187-A80A-C98EBA23DA30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11DC5D7-2276-4A57-8783-A0EFB00416E9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D5B578-4971-4ADC-97D8-B9CEF52AA7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2D968E77-E43D-4870-93BC-CBF1947336B3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1221D41A-E71E-4587-A876-F8778E7C03E1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50457195-385D-490A-91AB-30B969C61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06FF6D-24FA-4E04-90ED-7DBE228B2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4314825" cy="2235711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32D78B-0E21-420F-9DFF-6131CB0F7E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68049"/>
            <a:ext cx="4958436" cy="52312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C2A57-1064-4391-B96B-4D04305E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941222"/>
            <a:ext cx="4314825" cy="292776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D04EB0-850A-4256-8D12-E01A201A4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9CF4AF-C757-4552-AB8A-3B89C374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2A368-F12B-4B5E-82F0-A6AEE6AF2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27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</a:extLst>
            </p:cNvPr>
            <p:cNvSpPr/>
            <p:nvPr/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</a:extLst>
            </p:cNvPr>
            <p:cNvSpPr/>
            <p:nvPr/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</a:extLst>
            </p:cNvPr>
            <p:cNvSpPr/>
            <p:nvPr/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</a:extLst>
            </p:cNvPr>
            <p:cNvSpPr/>
            <p:nvPr/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8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</a:extLst>
            </p:cNvPr>
            <p:cNvSpPr/>
            <p:nvPr/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12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1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3083B5-1505-44FE-894D-AA1AB6D60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F3930-F8C8-43B1-BC1A-6264F4ACB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096713"/>
            <a:ext cx="7685037" cy="408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4F2F7-3ECA-43D7-BFF3-FBB407AEA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8048B-57AF-4F53-BC84-8E0A1033FBEC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A193F-0B61-43DD-8E45-EFEAC43E3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1554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25961-D3A8-4945-AEE4-EE1952DBD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4512" y="6355080"/>
            <a:ext cx="795528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A8A1B-4E1E-43EF-8A39-7D4A3879B9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389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Williamson3@schools.nyc.gov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nypost.com/2019/05/09/bullying-in-nyc-schools-hit-unprecedented-levels-last-year/" TargetMode="External"/><Relationship Id="rId2" Type="http://schemas.openxmlformats.org/officeDocument/2006/relationships/hyperlink" Target="https://academicworks.cuny.edu/cgi/viewcontent.cgi?article=2422&amp;context=gc_etd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sn.com/en-us/news/us/devastated-family-of-12-year-old-brooklyn-student-who-died-after-school-bullying-demand-answers/ar-BB1gK8yH" TargetMode="External"/><Relationship Id="rId5" Type="http://schemas.openxmlformats.org/officeDocument/2006/relationships/hyperlink" Target="https://nypost.com/2019/08/13/nyc-schools-were-most-violent-and-disruptive-in-state-last-year/" TargetMode="External"/><Relationship Id="rId4" Type="http://schemas.openxmlformats.org/officeDocument/2006/relationships/hyperlink" Target="https://www.osc.state.ny.us/press/releases/2019/03/nyc-schools-underreporting-bullying-and-harassmen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hools.nyc.gov/school-life/school-environment/respect-for-all" TargetMode="External"/><Relationship Id="rId5" Type="http://schemas.openxmlformats.org/officeDocument/2006/relationships/hyperlink" Target="https://www.p12.nysed.gov/dignityact/" TargetMode="External"/><Relationship Id="rId4" Type="http://schemas.openxmlformats.org/officeDocument/2006/relationships/hyperlink" Target="https://www.stopbullying.gov/resources/laws/new-york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flippedtips.com/plegal/tips/bestsol.html" TargetMode="External"/><Relationship Id="rId3" Type="http://schemas.openxmlformats.org/officeDocument/2006/relationships/hyperlink" Target="https://flippedtips.com/plegal/tips/select.html" TargetMode="External"/><Relationship Id="rId7" Type="http://schemas.openxmlformats.org/officeDocument/2006/relationships/hyperlink" Target="https://flippedtips.com/plegal/tips/solutions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lippedtips.com/plegal/tips/existing.html" TargetMode="External"/><Relationship Id="rId11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flippedtips.com/plegal/tips/identify.html" TargetMode="External"/><Relationship Id="rId10" Type="http://schemas.openxmlformats.org/officeDocument/2006/relationships/hyperlink" Target="http://nancynwilson.com/building-an-online-business-2/" TargetMode="External"/><Relationship Id="rId4" Type="http://schemas.openxmlformats.org/officeDocument/2006/relationships/hyperlink" Target="https://flippedtips.com/plegal/tips/gather.html" TargetMode="External"/><Relationship Id="rId9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gMwh5Fnp3I?feature=oembed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Background Fill">
            <a:extLst>
              <a:ext uri="{FF2B5EF4-FFF2-40B4-BE49-F238E27FC236}">
                <a16:creationId xmlns:a16="http://schemas.microsoft.com/office/drawing/2014/main" id="{FAFB3478-4AEC-431E-93B2-1593839C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Color Fill">
            <a:extLst>
              <a:ext uri="{FF2B5EF4-FFF2-40B4-BE49-F238E27FC236}">
                <a16:creationId xmlns:a16="http://schemas.microsoft.com/office/drawing/2014/main" id="{A8A68745-355E-4D81-AA5F-942C71082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" name="Graphic 9">
            <a:extLst>
              <a:ext uri="{FF2B5EF4-FFF2-40B4-BE49-F238E27FC236}">
                <a16:creationId xmlns:a16="http://schemas.microsoft.com/office/drawing/2014/main" id="{61D32E23-CD34-4C85-8167-14669FD3E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1818" y="16444"/>
            <a:ext cx="6893328" cy="6846993"/>
          </a:xfrm>
          <a:custGeom>
            <a:avLst/>
            <a:gdLst>
              <a:gd name="connsiteX0" fmla="*/ 6861546 w 6861545"/>
              <a:gd name="connsiteY0" fmla="*/ 6861546 h 6861545"/>
              <a:gd name="connsiteX1" fmla="*/ 3435812 w 6861545"/>
              <a:gd name="connsiteY1" fmla="*/ 6861546 h 6861545"/>
              <a:gd name="connsiteX2" fmla="*/ 0 w 6861545"/>
              <a:gd name="connsiteY2" fmla="*/ 3425734 h 6861545"/>
              <a:gd name="connsiteX3" fmla="*/ 0 w 6861545"/>
              <a:gd name="connsiteY3" fmla="*/ 0 h 6861545"/>
              <a:gd name="connsiteX4" fmla="*/ 3425734 w 6861545"/>
              <a:gd name="connsiteY4" fmla="*/ 0 h 6861545"/>
              <a:gd name="connsiteX5" fmla="*/ 6861546 w 6861545"/>
              <a:gd name="connsiteY5" fmla="*/ 3435812 h 6861545"/>
              <a:gd name="connsiteX6" fmla="*/ 6861546 w 6861545"/>
              <a:gd name="connsiteY6" fmla="*/ 6861546 h 686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1545" h="6861545">
                <a:moveTo>
                  <a:pt x="6861546" y="6861546"/>
                </a:moveTo>
                <a:lnTo>
                  <a:pt x="3435812" y="6861546"/>
                </a:lnTo>
                <a:cubicBezTo>
                  <a:pt x="1538245" y="6861546"/>
                  <a:pt x="0" y="5323301"/>
                  <a:pt x="0" y="3425734"/>
                </a:cubicBezTo>
                <a:lnTo>
                  <a:pt x="0" y="0"/>
                </a:lnTo>
                <a:lnTo>
                  <a:pt x="3425734" y="0"/>
                </a:lnTo>
                <a:cubicBezTo>
                  <a:pt x="5323301" y="0"/>
                  <a:pt x="6861546" y="1538245"/>
                  <a:pt x="6861546" y="3435812"/>
                </a:cubicBezTo>
                <a:lnTo>
                  <a:pt x="6861546" y="6861546"/>
                </a:lnTo>
                <a:close/>
              </a:path>
            </a:pathLst>
          </a:custGeom>
          <a:solidFill>
            <a:srgbClr val="FFFFFF"/>
          </a:solidFill>
          <a:ln w="38100" cap="flat">
            <a:solidFill>
              <a:srgbClr val="F7F7F7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Texture">
            <a:extLst>
              <a:ext uri="{FF2B5EF4-FFF2-40B4-BE49-F238E27FC236}">
                <a16:creationId xmlns:a16="http://schemas.microsoft.com/office/drawing/2014/main" id="{2E922E9E-A29B-4164-A634-B718A4336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C6436C-618D-4C25-BF65-A364A2E0F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4" y="410817"/>
            <a:ext cx="5926367" cy="1869745"/>
          </a:xfrm>
        </p:spPr>
        <p:txBody>
          <a:bodyPr anchor="b">
            <a:norm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BULLYING IN NEW YORK CITY PUBLIC SCHOOL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24F09-0A16-492D-8A83-F6A67B78B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80562"/>
            <a:ext cx="4640729" cy="1681837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8000" dirty="0">
                <a:solidFill>
                  <a:srgbClr val="FFFF00"/>
                </a:solidFill>
              </a:rPr>
              <a:t>ANGELA WILLIAMSON</a:t>
            </a:r>
          </a:p>
          <a:p>
            <a:r>
              <a:rPr lang="en-US" sz="8000" dirty="0">
                <a:solidFill>
                  <a:srgbClr val="FFFF00"/>
                </a:solidFill>
              </a:rPr>
              <a:t>FREDERICK DOUGLASS ACADEMY 1</a:t>
            </a:r>
          </a:p>
          <a:p>
            <a:r>
              <a:rPr lang="en-US" sz="8000" dirty="0">
                <a:solidFill>
                  <a:srgbClr val="FFFF00"/>
                </a:solidFill>
              </a:rPr>
              <a:t>Email: </a:t>
            </a:r>
            <a:r>
              <a:rPr lang="en-US" sz="8000" dirty="0">
                <a:solidFill>
                  <a:srgbClr val="FFFF00"/>
                </a:solidFill>
                <a:hlinkClick r:id="rId3"/>
              </a:rPr>
              <a:t>AWilliamson3@schools.nyc.gov</a:t>
            </a:r>
            <a:endParaRPr lang="en-US" sz="80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8000" dirty="0">
              <a:solidFill>
                <a:srgbClr val="FFFF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10053AF-B91E-420A-A07A-D259A0668B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8" r="5439" b="-2"/>
          <a:stretch/>
        </p:blipFill>
        <p:spPr>
          <a:xfrm>
            <a:off x="5552081" y="120692"/>
            <a:ext cx="5926367" cy="592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43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ackground Fill">
            <a:extLst>
              <a:ext uri="{FF2B5EF4-FFF2-40B4-BE49-F238E27FC236}">
                <a16:creationId xmlns:a16="http://schemas.microsoft.com/office/drawing/2014/main" id="{03AE087C-11E2-4305-9282-D7F122FE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3074" name="Picture 2" descr="Kids and Rumors: When Spreading Lies Becomes Abusive">
            <a:extLst>
              <a:ext uri="{FF2B5EF4-FFF2-40B4-BE49-F238E27FC236}">
                <a16:creationId xmlns:a16="http://schemas.microsoft.com/office/drawing/2014/main" id="{DDBA149B-04CB-49B4-B265-8FAD1944E9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7" b="-1"/>
          <a:stretch/>
        </p:blipFill>
        <p:spPr bwMode="auto">
          <a:xfrm>
            <a:off x="20" y="8571"/>
            <a:ext cx="121889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D3EE13-957A-4180-B046-39C11256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5083"/>
            <a:ext cx="7685037" cy="1055077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Social Bullying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07F3C-88B3-4717-B6FF-7C1FC908E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96713"/>
            <a:ext cx="7685037" cy="408025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Excluding someone on purpose. </a:t>
            </a:r>
          </a:p>
          <a:p>
            <a:r>
              <a:rPr lang="en-US" sz="3600" dirty="0">
                <a:solidFill>
                  <a:srgbClr val="FFFFFF"/>
                </a:solidFill>
              </a:rPr>
              <a:t>Telling other classmates or peers not to be friends with someone.</a:t>
            </a:r>
          </a:p>
          <a:p>
            <a:r>
              <a:rPr lang="en-US" sz="3600" dirty="0">
                <a:solidFill>
                  <a:srgbClr val="FFFFFF"/>
                </a:solidFill>
              </a:rPr>
              <a:t>Spreading rumors around school or in the community about someone.</a:t>
            </a:r>
          </a:p>
          <a:p>
            <a:r>
              <a:rPr lang="en-US" sz="3600" dirty="0">
                <a:solidFill>
                  <a:srgbClr val="FFFFFF"/>
                </a:solidFill>
              </a:rPr>
              <a:t>Embarrassing someone on purpose in front of others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6ACF365D-F104-414F-93C3-D9F568808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3084" name="Oval 137">
              <a:extLst>
                <a:ext uri="{FF2B5EF4-FFF2-40B4-BE49-F238E27FC236}">
                  <a16:creationId xmlns:a16="http://schemas.microsoft.com/office/drawing/2014/main" id="{C5D118A1-A4AD-4C47-99CC-852FAD146E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9" name="Graphic 9">
              <a:extLst>
                <a:ext uri="{FF2B5EF4-FFF2-40B4-BE49-F238E27FC236}">
                  <a16:creationId xmlns:a16="http://schemas.microsoft.com/office/drawing/2014/main" id="{D3E51544-0AB7-4546-AB57-868FB0B41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16DB3A34-0E17-44F2-A958-5C6EE80E3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AB343AE4-2356-4838-B706-3A16FFFDE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142" name="Graphic 9">
              <a:extLst>
                <a:ext uri="{FF2B5EF4-FFF2-40B4-BE49-F238E27FC236}">
                  <a16:creationId xmlns:a16="http://schemas.microsoft.com/office/drawing/2014/main" id="{D78B9AE4-2096-42B5-B267-1FCCF56F8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3" name="Graphic 9">
              <a:extLst>
                <a:ext uri="{FF2B5EF4-FFF2-40B4-BE49-F238E27FC236}">
                  <a16:creationId xmlns:a16="http://schemas.microsoft.com/office/drawing/2014/main" id="{827DE0C5-02AF-4323-9CB7-E4C1D6449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5219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FAFB3478-4AEC-431E-93B2-1593839C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A8A68745-355E-4D81-AA5F-942C71082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Graphic 9">
            <a:extLst>
              <a:ext uri="{FF2B5EF4-FFF2-40B4-BE49-F238E27FC236}">
                <a16:creationId xmlns:a16="http://schemas.microsoft.com/office/drawing/2014/main" id="{61D32E23-CD34-4C85-8167-14669FD3E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1818" y="16444"/>
            <a:ext cx="6893328" cy="6846993"/>
          </a:xfrm>
          <a:custGeom>
            <a:avLst/>
            <a:gdLst>
              <a:gd name="connsiteX0" fmla="*/ 6861546 w 6861545"/>
              <a:gd name="connsiteY0" fmla="*/ 6861546 h 6861545"/>
              <a:gd name="connsiteX1" fmla="*/ 3435812 w 6861545"/>
              <a:gd name="connsiteY1" fmla="*/ 6861546 h 6861545"/>
              <a:gd name="connsiteX2" fmla="*/ 0 w 6861545"/>
              <a:gd name="connsiteY2" fmla="*/ 3425734 h 6861545"/>
              <a:gd name="connsiteX3" fmla="*/ 0 w 6861545"/>
              <a:gd name="connsiteY3" fmla="*/ 0 h 6861545"/>
              <a:gd name="connsiteX4" fmla="*/ 3425734 w 6861545"/>
              <a:gd name="connsiteY4" fmla="*/ 0 h 6861545"/>
              <a:gd name="connsiteX5" fmla="*/ 6861546 w 6861545"/>
              <a:gd name="connsiteY5" fmla="*/ 3435812 h 6861545"/>
              <a:gd name="connsiteX6" fmla="*/ 6861546 w 6861545"/>
              <a:gd name="connsiteY6" fmla="*/ 6861546 h 686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1545" h="6861545">
                <a:moveTo>
                  <a:pt x="6861546" y="6861546"/>
                </a:moveTo>
                <a:lnTo>
                  <a:pt x="3435812" y="6861546"/>
                </a:lnTo>
                <a:cubicBezTo>
                  <a:pt x="1538245" y="6861546"/>
                  <a:pt x="0" y="5323301"/>
                  <a:pt x="0" y="3425734"/>
                </a:cubicBezTo>
                <a:lnTo>
                  <a:pt x="0" y="0"/>
                </a:lnTo>
                <a:lnTo>
                  <a:pt x="3425734" y="0"/>
                </a:lnTo>
                <a:cubicBezTo>
                  <a:pt x="5323301" y="0"/>
                  <a:pt x="6861546" y="1538245"/>
                  <a:pt x="6861546" y="3435812"/>
                </a:cubicBezTo>
                <a:lnTo>
                  <a:pt x="6861546" y="6861546"/>
                </a:lnTo>
                <a:close/>
              </a:path>
            </a:pathLst>
          </a:custGeom>
          <a:solidFill>
            <a:srgbClr val="FFFFFF"/>
          </a:solidFill>
          <a:ln w="38100" cap="flat">
            <a:solidFill>
              <a:srgbClr val="F7F7F7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Texture">
            <a:extLst>
              <a:ext uri="{FF2B5EF4-FFF2-40B4-BE49-F238E27FC236}">
                <a16:creationId xmlns:a16="http://schemas.microsoft.com/office/drawing/2014/main" id="{2E922E9E-A29B-4164-A634-B718A4336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E0CF9E-E257-49B0-BCFA-E225593AA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8952"/>
            <a:ext cx="4640729" cy="1325563"/>
          </a:xfrm>
        </p:spPr>
        <p:txBody>
          <a:bodyPr anchor="b">
            <a:normAutofit/>
          </a:bodyPr>
          <a:lstStyle/>
          <a:p>
            <a:r>
              <a:rPr lang="en-US"/>
              <a:t>Physical Bullying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BDB0F-27C4-4B52-832A-4C4514E6D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86000"/>
            <a:ext cx="4640729" cy="38875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ea typeface="+mn-lt"/>
                <a:cs typeface="+mn-lt"/>
              </a:rPr>
              <a:t>Physically harming someone with hands, objects, etc. </a:t>
            </a:r>
            <a:endParaRPr lang="en-US" sz="2800"/>
          </a:p>
          <a:p>
            <a:r>
              <a:rPr lang="en-US" sz="2800">
                <a:ea typeface="+mn-lt"/>
                <a:cs typeface="+mn-lt"/>
              </a:rPr>
              <a:t>Threatening to harm some physically again to get them to comply. </a:t>
            </a:r>
            <a:endParaRPr lang="en-US" sz="2800"/>
          </a:p>
          <a:p>
            <a:r>
              <a:rPr lang="en-US" sz="2800">
                <a:ea typeface="+mn-lt"/>
                <a:cs typeface="+mn-lt"/>
              </a:rPr>
              <a:t>It is used to intimidate or gain power over someone with physical violence.</a:t>
            </a:r>
            <a:endParaRPr lang="en-US" sz="2800"/>
          </a:p>
          <a:p>
            <a:endParaRPr lang="en-US"/>
          </a:p>
        </p:txBody>
      </p:sp>
      <p:pic>
        <p:nvPicPr>
          <p:cNvPr id="4" name="Picture 4" descr="A picture containing person, sport&#10;&#10;Description automatically generated">
            <a:extLst>
              <a:ext uri="{FF2B5EF4-FFF2-40B4-BE49-F238E27FC236}">
                <a16:creationId xmlns:a16="http://schemas.microsoft.com/office/drawing/2014/main" id="{30B6BDE0-136A-4E3A-A24E-7AA8711AB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388" y="1164092"/>
            <a:ext cx="4659872" cy="465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4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Fill">
            <a:extLst>
              <a:ext uri="{FF2B5EF4-FFF2-40B4-BE49-F238E27FC236}">
                <a16:creationId xmlns:a16="http://schemas.microsoft.com/office/drawing/2014/main" id="{03AE087C-11E2-4305-9282-D7F122FE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F010F9F-C0BC-4A44-A04D-189521F6E8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856" r="-1" b="-1"/>
          <a:stretch/>
        </p:blipFill>
        <p:spPr>
          <a:xfrm>
            <a:off x="20" y="857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62AE63-9239-46A8-B768-8C3EE96C6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200"/>
            <a:ext cx="7685037" cy="462922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FFFFF"/>
                </a:solidFill>
              </a:rPr>
              <a:t>Sexual Bullying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D169D-0401-4B3F-841A-25EAC8760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3" y="975281"/>
            <a:ext cx="7005710" cy="56224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ea typeface="+mn-lt"/>
                <a:cs typeface="+mn-lt"/>
              </a:rPr>
              <a:t>Someone forced or coerced another person to engage in unwanted sex or sexual activity. </a:t>
            </a:r>
            <a:endParaRPr lang="en-US" sz="2800" dirty="0">
              <a:solidFill>
                <a:srgbClr val="FFFFFF"/>
              </a:solidFill>
            </a:endParaRPr>
          </a:p>
          <a:p>
            <a:r>
              <a:rPr lang="en-US" sz="2800" dirty="0">
                <a:ea typeface="+mn-lt"/>
                <a:cs typeface="+mn-lt"/>
              </a:rPr>
              <a:t>Sexual harassment or making sexually inappropriate comments. </a:t>
            </a:r>
            <a:endParaRPr lang="en-US" dirty="0"/>
          </a:p>
          <a:p>
            <a:r>
              <a:rPr lang="en-US" sz="2800" dirty="0">
                <a:ea typeface="+mn-lt"/>
                <a:cs typeface="+mn-lt"/>
              </a:rPr>
              <a:t>Public shaming or cyberbullying someone sexual in nature. </a:t>
            </a:r>
            <a:endParaRPr lang="en-US" dirty="0"/>
          </a:p>
          <a:p>
            <a:r>
              <a:rPr lang="en-US" sz="2800" dirty="0">
                <a:ea typeface="+mn-lt"/>
                <a:cs typeface="+mn-lt"/>
              </a:rPr>
              <a:t>Sending someone unwanted sexually explicit pictures. </a:t>
            </a:r>
            <a:endParaRPr lang="en-US" dirty="0"/>
          </a:p>
          <a:p>
            <a:r>
              <a:rPr lang="en-US" sz="2800" dirty="0">
                <a:ea typeface="+mn-lt"/>
                <a:cs typeface="+mn-lt"/>
              </a:rPr>
              <a:t>Writing sexually inappropriate or explicit comments on the wall of the bathroom or public places.</a:t>
            </a:r>
            <a:endParaRPr lang="en-US" dirty="0"/>
          </a:p>
          <a:p>
            <a:endParaRPr lang="en-US" sz="2800" dirty="0">
              <a:solidFill>
                <a:srgbClr val="FFFFFF"/>
              </a:solidFill>
            </a:endParaRPr>
          </a:p>
          <a:p>
            <a:endParaRPr lang="en-US" sz="2800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CF365D-F104-414F-93C3-D9F568808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5D118A1-A4AD-4C47-99CC-852FAD146E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Graphic 9">
              <a:extLst>
                <a:ext uri="{FF2B5EF4-FFF2-40B4-BE49-F238E27FC236}">
                  <a16:creationId xmlns:a16="http://schemas.microsoft.com/office/drawing/2014/main" id="{D3E51544-0AB7-4546-AB57-868FB0B41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6DB3A34-0E17-44F2-A958-5C6EE80E3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343AE4-2356-4838-B706-3A16FFFDE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D78B9AE4-2096-42B5-B267-1FCCF56F8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827DE0C5-02AF-4323-9CB7-E4C1D6449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6306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Background Fill">
            <a:extLst>
              <a:ext uri="{FF2B5EF4-FFF2-40B4-BE49-F238E27FC236}">
                <a16:creationId xmlns:a16="http://schemas.microsoft.com/office/drawing/2014/main" id="{FAFB3478-4AEC-431E-93B2-1593839C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olor Fill">
            <a:extLst>
              <a:ext uri="{FF2B5EF4-FFF2-40B4-BE49-F238E27FC236}">
                <a16:creationId xmlns:a16="http://schemas.microsoft.com/office/drawing/2014/main" id="{E0F166C3-D45F-4A92-A291-15B874AD1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DBB4B8F-57A2-4546-9449-6DBBA6E7C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39089" y="-3532"/>
            <a:ext cx="4456394" cy="6861532"/>
            <a:chOff x="7739089" y="-3532"/>
            <a:chExt cx="4456394" cy="686153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C31B59C-8450-4595-B395-B86BCB944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07984" y="4121414"/>
              <a:ext cx="514757" cy="51694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FF4BA6E-92B7-48A3-891F-FF1DE970A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4837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599F993-966A-49D6-952F-B95A79671A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9158" y="340461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tx2">
                  <a:lumMod val="75000"/>
                  <a:lumOff val="25000"/>
                </a:schemeClr>
              </a:fgClr>
              <a:bgClr>
                <a:schemeClr val="accent1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lvl="0"/>
              <a:endParaRPr lang="en-US"/>
            </a:p>
          </p:txBody>
        </p:sp>
        <p:sp>
          <p:nvSpPr>
            <p:cNvPr id="30" name="Graphic 9">
              <a:extLst>
                <a:ext uri="{FF2B5EF4-FFF2-40B4-BE49-F238E27FC236}">
                  <a16:creationId xmlns:a16="http://schemas.microsoft.com/office/drawing/2014/main" id="{90B896C1-7BD8-4907-8561-4AAB7316DB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39089" y="-3532"/>
              <a:ext cx="3875603" cy="3875603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tx2">
                <a:lumMod val="25000"/>
                <a:lumOff val="75000"/>
                <a:alpha val="20000"/>
              </a:schemeClr>
            </a:solidFill>
            <a:ln w="2095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32" name="Texture">
            <a:extLst>
              <a:ext uri="{FF2B5EF4-FFF2-40B4-BE49-F238E27FC236}">
                <a16:creationId xmlns:a16="http://schemas.microsoft.com/office/drawing/2014/main" id="{F34FFB17-4733-4A4C-9F36-CE82366CB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1D070-E607-4910-B0CA-A154E5BC3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2096713"/>
            <a:ext cx="6975566" cy="40802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ea typeface="+mn-lt"/>
                <a:cs typeface="+mn-lt"/>
              </a:rPr>
              <a:t>Cyberbullying is when bullying takes over social media. </a:t>
            </a:r>
            <a:endParaRPr lang="en-US" sz="2800"/>
          </a:p>
          <a:p>
            <a:r>
              <a:rPr lang="en-US" sz="2800">
                <a:ea typeface="+mn-lt"/>
                <a:cs typeface="+mn-lt"/>
              </a:rPr>
              <a:t>Bullying through text messaging on cellular or smartphones. </a:t>
            </a:r>
            <a:endParaRPr lang="en-US" sz="2800"/>
          </a:p>
          <a:p>
            <a:r>
              <a:rPr lang="en-US" sz="2800">
                <a:ea typeface="+mn-lt"/>
                <a:cs typeface="+mn-lt"/>
              </a:rPr>
              <a:t>Bullying someone in chat rooms, online, emails, etc. </a:t>
            </a:r>
            <a:endParaRPr lang="en-US" sz="2800"/>
          </a:p>
          <a:p>
            <a:r>
              <a:rPr lang="en-US" sz="2800">
                <a:ea typeface="+mn-lt"/>
                <a:cs typeface="+mn-lt"/>
              </a:rPr>
              <a:t>Bullying on gaming communities online. </a:t>
            </a:r>
            <a:endParaRPr lang="en-US" sz="2800"/>
          </a:p>
          <a:p>
            <a:r>
              <a:rPr lang="en-US" sz="2800">
                <a:ea typeface="+mn-lt"/>
                <a:cs typeface="+mn-lt"/>
              </a:rPr>
              <a:t> Making inappropriate websites to public shame someone on the internet.</a:t>
            </a:r>
            <a:endParaRPr lang="en-US" sz="2800"/>
          </a:p>
          <a:p>
            <a:pPr marL="285750" indent="-285750">
              <a:buFont typeface="Arial,Sans-Serif" panose="020B0604020202020204" pitchFamily="34" charset="0"/>
            </a:pPr>
            <a:endParaRPr lang="en-US"/>
          </a:p>
        </p:txBody>
      </p:sp>
      <p:pic>
        <p:nvPicPr>
          <p:cNvPr id="4" name="Picture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6732EC81-EACD-4617-99E4-13A0166AFF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003" b="4"/>
          <a:stretch/>
        </p:blipFill>
        <p:spPr>
          <a:xfrm>
            <a:off x="7918449" y="168275"/>
            <a:ext cx="3531759" cy="3531758"/>
          </a:xfrm>
          <a:custGeom>
            <a:avLst/>
            <a:gdLst/>
            <a:ahLst/>
            <a:cxnLst/>
            <a:rect l="l" t="t" r="r" b="b"/>
            <a:pathLst>
              <a:path w="3646992" h="3646991">
                <a:moveTo>
                  <a:pt x="0" y="0"/>
                </a:moveTo>
                <a:lnTo>
                  <a:pt x="1820818" y="0"/>
                </a:lnTo>
                <a:cubicBezTo>
                  <a:pt x="2829397" y="0"/>
                  <a:pt x="3646992" y="817595"/>
                  <a:pt x="3646992" y="1826174"/>
                </a:cubicBezTo>
                <a:lnTo>
                  <a:pt x="3646992" y="3646991"/>
                </a:lnTo>
                <a:lnTo>
                  <a:pt x="1826174" y="3646991"/>
                </a:lnTo>
                <a:cubicBezTo>
                  <a:pt x="817595" y="3646991"/>
                  <a:pt x="0" y="2829396"/>
                  <a:pt x="0" y="182081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06455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Background Fill">
            <a:extLst>
              <a:ext uri="{FF2B5EF4-FFF2-40B4-BE49-F238E27FC236}">
                <a16:creationId xmlns:a16="http://schemas.microsoft.com/office/drawing/2014/main" id="{FAFB3478-4AEC-431E-93B2-1593839C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3" name="Color Fill">
            <a:extLst>
              <a:ext uri="{FF2B5EF4-FFF2-40B4-BE49-F238E27FC236}">
                <a16:creationId xmlns:a16="http://schemas.microsoft.com/office/drawing/2014/main" id="{A8A68745-355E-4D81-AA5F-942C71082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5" name="Graphic 9">
            <a:extLst>
              <a:ext uri="{FF2B5EF4-FFF2-40B4-BE49-F238E27FC236}">
                <a16:creationId xmlns:a16="http://schemas.microsoft.com/office/drawing/2014/main" id="{9A450B93-9615-4854-BEA5-4A85DF5CD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6719" y="0"/>
            <a:ext cx="6905281" cy="6858000"/>
          </a:xfrm>
          <a:custGeom>
            <a:avLst/>
            <a:gdLst>
              <a:gd name="connsiteX0" fmla="*/ 6861546 w 6861545"/>
              <a:gd name="connsiteY0" fmla="*/ 6861546 h 6861545"/>
              <a:gd name="connsiteX1" fmla="*/ 3435812 w 6861545"/>
              <a:gd name="connsiteY1" fmla="*/ 6861546 h 6861545"/>
              <a:gd name="connsiteX2" fmla="*/ 0 w 6861545"/>
              <a:gd name="connsiteY2" fmla="*/ 3425734 h 6861545"/>
              <a:gd name="connsiteX3" fmla="*/ 0 w 6861545"/>
              <a:gd name="connsiteY3" fmla="*/ 0 h 6861545"/>
              <a:gd name="connsiteX4" fmla="*/ 3425734 w 6861545"/>
              <a:gd name="connsiteY4" fmla="*/ 0 h 6861545"/>
              <a:gd name="connsiteX5" fmla="*/ 6861546 w 6861545"/>
              <a:gd name="connsiteY5" fmla="*/ 3435812 h 6861545"/>
              <a:gd name="connsiteX6" fmla="*/ 6861546 w 6861545"/>
              <a:gd name="connsiteY6" fmla="*/ 6861546 h 686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1545" h="6861545">
                <a:moveTo>
                  <a:pt x="6861546" y="6861546"/>
                </a:moveTo>
                <a:lnTo>
                  <a:pt x="3435812" y="6861546"/>
                </a:lnTo>
                <a:cubicBezTo>
                  <a:pt x="1538245" y="6861546"/>
                  <a:pt x="0" y="5323301"/>
                  <a:pt x="0" y="3425734"/>
                </a:cubicBezTo>
                <a:lnTo>
                  <a:pt x="0" y="0"/>
                </a:lnTo>
                <a:lnTo>
                  <a:pt x="3425734" y="0"/>
                </a:lnTo>
                <a:cubicBezTo>
                  <a:pt x="5323301" y="0"/>
                  <a:pt x="6861546" y="1538245"/>
                  <a:pt x="6861546" y="3435812"/>
                </a:cubicBezTo>
                <a:lnTo>
                  <a:pt x="6861546" y="6861546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7" name="Texture">
            <a:extLst>
              <a:ext uri="{FF2B5EF4-FFF2-40B4-BE49-F238E27FC236}">
                <a16:creationId xmlns:a16="http://schemas.microsoft.com/office/drawing/2014/main" id="{2E922E9E-A29B-4164-A634-B718A4336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579ADE-0DA7-4E3D-A23A-A3F0AEB95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8952"/>
            <a:ext cx="4640729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Emotional Bullying</a:t>
            </a:r>
            <a:br>
              <a:rPr lang="en-US"/>
            </a:b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A061DE-12A5-4880-B628-7FDB73814E1C}"/>
              </a:ext>
            </a:extLst>
          </p:cNvPr>
          <p:cNvSpPr txBox="1"/>
          <p:nvPr/>
        </p:nvSpPr>
        <p:spPr>
          <a:xfrm>
            <a:off x="112144" y="1552755"/>
            <a:ext cx="5172690" cy="510965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Threatening to exclude someone because they talk or hang out with someone they do not like. </a:t>
            </a: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Telling someone if he pr she does not do what you say you will not be friends with them anymore. </a:t>
            </a: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Playing mind games or tricks to confused or control someone. </a:t>
            </a: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Social excluding others on purpose. </a:t>
            </a: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Making up lies about someone. </a:t>
            </a: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Backstabbing or betrayal to someone on purpose.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FD980E3-B1D2-49E7-A45B-AE2015AA6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25"/>
          <a:stretch/>
        </p:blipFill>
        <p:spPr>
          <a:xfrm>
            <a:off x="5560498" y="1209957"/>
            <a:ext cx="6290299" cy="43961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2EBCBB-3956-441C-99DE-412A422D99CF}"/>
              </a:ext>
            </a:extLst>
          </p:cNvPr>
          <p:cNvSpPr txBox="1"/>
          <p:nvPr/>
        </p:nvSpPr>
        <p:spPr>
          <a:xfrm>
            <a:off x="457200" y="2096713"/>
            <a:ext cx="7685037" cy="455470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519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B3CD7-FEA0-417E-B31B-CA56BE62E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4238"/>
            <a:ext cx="7685037" cy="6354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Gather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C292C-A7CF-4A73-B11D-0AACA764D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01858"/>
            <a:ext cx="11497910" cy="57619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l" rtl="0" fontAlgn="base">
              <a:buNone/>
            </a:pPr>
            <a:endParaRPr lang="en-US" u="sng" dirty="0">
              <a:solidFill>
                <a:srgbClr val="FFFFFF"/>
              </a:solidFill>
              <a:ea typeface="+mn-lt"/>
              <a:cs typeface="+mn-lt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l" rtl="0" fontAlgn="base">
              <a:buNone/>
            </a:pPr>
            <a:r>
              <a:rPr lang="en-US" sz="3600" dirty="0">
                <a:solidFill>
                  <a:srgbClr val="FFFFFF"/>
                </a:solidFill>
                <a:ea typeface="+mn-lt"/>
                <a:cs typeface="+mn-lt"/>
              </a:rPr>
              <a:t>Each group may gather evidence from the following articles below or research for scholarly articles on bullying in New York City Public Schools.</a:t>
            </a:r>
            <a:endParaRPr lang="en-US" sz="3600" dirty="0">
              <a:solidFill>
                <a:srgbClr val="8D3FBF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Bullying Prevention in New York City Public Schools: School Safety Agents' Perceptions of Their Roles (cuny.edu)</a:t>
            </a:r>
            <a:endParaRPr lang="en-US" sz="2400" dirty="0">
              <a:solidFill>
                <a:srgbClr val="FFFF00"/>
              </a:solidFill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Bullying in NYC schools hit unprecedented levels last year (nypost.com)</a:t>
            </a:r>
            <a:endParaRPr lang="en-US" sz="2400" b="0" i="0" u="none" strike="noStrike" dirty="0">
              <a:solidFill>
                <a:srgbClr val="FFFF00"/>
              </a:solidFill>
              <a:effectLst/>
              <a:latin typeface="Gill Sans Nova" panose="020B06020201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NYC Schools Underreporting Bullying and Harassment | Office of the New York State Comptroller</a:t>
            </a:r>
            <a:r>
              <a:rPr lang="en-US" sz="2800" b="0" i="0" dirty="0">
                <a:solidFill>
                  <a:srgbClr val="FFFF00"/>
                </a:solidFill>
                <a:effectLst/>
                <a:latin typeface="Gill Sans Nova" panose="020B0602020104020203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NYC schools were most ‘violent and disruptive’ in state last year (nypost.com)</a:t>
            </a:r>
            <a:endParaRPr lang="en-US" sz="2800" dirty="0">
              <a:solidFill>
                <a:srgbClr val="FFFF00"/>
              </a:solidFill>
              <a:latin typeface="Gill Sans Nova" panose="020B06020201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Devastated family of 12-year-old Brooklyn student who died after school bullying demand answers (msn.com)</a:t>
            </a:r>
            <a:endParaRPr lang="en-US" sz="2800" b="0" i="0" dirty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855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Background Fill">
            <a:extLst>
              <a:ext uri="{FF2B5EF4-FFF2-40B4-BE49-F238E27FC236}">
                <a16:creationId xmlns:a16="http://schemas.microsoft.com/office/drawing/2014/main" id="{FAFB3478-4AEC-431E-93B2-1593839C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73" name="Color Fill">
            <a:extLst>
              <a:ext uri="{FF2B5EF4-FFF2-40B4-BE49-F238E27FC236}">
                <a16:creationId xmlns:a16="http://schemas.microsoft.com/office/drawing/2014/main" id="{3FFB0B4B-B126-43E0-A25C-BA5634332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13DA020-06EA-4BBB-9CBF-BF7961B082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55577" y="0"/>
            <a:ext cx="4109723" cy="6838184"/>
            <a:chOff x="8055577" y="0"/>
            <a:chExt cx="4109723" cy="6838184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0A2A3CE7-D3C6-4121-A19C-ECF3F80EF4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96379" y="2615848"/>
              <a:ext cx="472267" cy="47226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285ADF5-9DA8-43E8-93B4-8B3F89875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55577" y="4963665"/>
              <a:ext cx="256132" cy="25613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B17F0DD-0DDF-41EF-B611-B966C8A12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13342" y="0"/>
              <a:ext cx="3499900" cy="2960417"/>
            </a:xfrm>
            <a:custGeom>
              <a:avLst/>
              <a:gdLst>
                <a:gd name="connsiteX0" fmla="*/ 489498 w 3499900"/>
                <a:gd name="connsiteY0" fmla="*/ 0 h 2960417"/>
                <a:gd name="connsiteX1" fmla="*/ 3499900 w 3499900"/>
                <a:gd name="connsiteY1" fmla="*/ 0 h 2960417"/>
                <a:gd name="connsiteX2" fmla="*/ 3499900 w 3499900"/>
                <a:gd name="connsiteY2" fmla="*/ 1207897 h 2960417"/>
                <a:gd name="connsiteX3" fmla="*/ 1747380 w 3499900"/>
                <a:gd name="connsiteY3" fmla="*/ 2960417 h 2960417"/>
                <a:gd name="connsiteX4" fmla="*/ 0 w 3499900"/>
                <a:gd name="connsiteY4" fmla="*/ 2960417 h 2960417"/>
                <a:gd name="connsiteX5" fmla="*/ 0 w 3499900"/>
                <a:gd name="connsiteY5" fmla="*/ 1213037 h 2960417"/>
                <a:gd name="connsiteX6" fmla="*/ 400187 w 3499900"/>
                <a:gd name="connsiteY6" fmla="*/ 98267 h 296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9900" h="2960417">
                  <a:moveTo>
                    <a:pt x="489498" y="0"/>
                  </a:moveTo>
                  <a:lnTo>
                    <a:pt x="3499900" y="0"/>
                  </a:lnTo>
                  <a:lnTo>
                    <a:pt x="3499900" y="1207897"/>
                  </a:lnTo>
                  <a:cubicBezTo>
                    <a:pt x="3499900" y="2175797"/>
                    <a:pt x="2715280" y="2960417"/>
                    <a:pt x="1747380" y="2960417"/>
                  </a:cubicBezTo>
                  <a:lnTo>
                    <a:pt x="0" y="2960417"/>
                  </a:lnTo>
                  <a:lnTo>
                    <a:pt x="0" y="1213037"/>
                  </a:lnTo>
                  <a:cubicBezTo>
                    <a:pt x="0" y="789581"/>
                    <a:pt x="150181" y="401205"/>
                    <a:pt x="400187" y="98267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2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Graphic 9">
              <a:extLst>
                <a:ext uri="{FF2B5EF4-FFF2-40B4-BE49-F238E27FC236}">
                  <a16:creationId xmlns:a16="http://schemas.microsoft.com/office/drawing/2014/main" id="{A606F1F9-D279-40D1-A08D-25EA4CA3E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46864" y="3049515"/>
              <a:ext cx="3718436" cy="378866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rgbClr val="FFFFFF"/>
            </a:solidFill>
            <a:ln w="38100" cap="flat">
              <a:solidFill>
                <a:srgbClr val="F7F7F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F87967F-476D-4293-B7A1-DF99B1749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54392" y="1"/>
              <a:ext cx="3031863" cy="2730425"/>
            </a:xfrm>
            <a:custGeom>
              <a:avLst/>
              <a:gdLst>
                <a:gd name="connsiteX0" fmla="*/ 612953 w 3031863"/>
                <a:gd name="connsiteY0" fmla="*/ 0 h 2730425"/>
                <a:gd name="connsiteX1" fmla="*/ 3031863 w 3031863"/>
                <a:gd name="connsiteY1" fmla="*/ 0 h 2730425"/>
                <a:gd name="connsiteX2" fmla="*/ 3031863 w 3031863"/>
                <a:gd name="connsiteY2" fmla="*/ 1212267 h 2730425"/>
                <a:gd name="connsiteX3" fmla="*/ 1513705 w 3031863"/>
                <a:gd name="connsiteY3" fmla="*/ 2730425 h 2730425"/>
                <a:gd name="connsiteX4" fmla="*/ 0 w 3031863"/>
                <a:gd name="connsiteY4" fmla="*/ 2730425 h 2730425"/>
                <a:gd name="connsiteX5" fmla="*/ 0 w 3031863"/>
                <a:gd name="connsiteY5" fmla="*/ 1216720 h 2730425"/>
                <a:gd name="connsiteX6" fmla="*/ 552465 w 3031863"/>
                <a:gd name="connsiteY6" fmla="*/ 45232 h 27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1863" h="2730425">
                  <a:moveTo>
                    <a:pt x="612953" y="0"/>
                  </a:moveTo>
                  <a:lnTo>
                    <a:pt x="3031863" y="0"/>
                  </a:lnTo>
                  <a:lnTo>
                    <a:pt x="3031863" y="1212267"/>
                  </a:lnTo>
                  <a:cubicBezTo>
                    <a:pt x="3031863" y="2050732"/>
                    <a:pt x="2352170" y="2730425"/>
                    <a:pt x="1513705" y="2730425"/>
                  </a:cubicBezTo>
                  <a:lnTo>
                    <a:pt x="0" y="2730425"/>
                  </a:lnTo>
                  <a:lnTo>
                    <a:pt x="0" y="1216720"/>
                  </a:lnTo>
                  <a:cubicBezTo>
                    <a:pt x="0" y="745084"/>
                    <a:pt x="215059" y="323683"/>
                    <a:pt x="552465" y="4523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82" name="Texture">
            <a:extLst>
              <a:ext uri="{FF2B5EF4-FFF2-40B4-BE49-F238E27FC236}">
                <a16:creationId xmlns:a16="http://schemas.microsoft.com/office/drawing/2014/main" id="{2E922E9E-A29B-4164-A634-B718A4336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3D32C2-A61C-4529-A600-AE79AAC11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6943725" cy="619225"/>
          </a:xfrm>
        </p:spPr>
        <p:txBody>
          <a:bodyPr anchor="b"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Identifying the Cause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E618B-2380-484D-A13F-97AD4177C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757" y="928468"/>
            <a:ext cx="8178981" cy="558487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FFFF00"/>
              </a:solidFill>
            </a:endParaRPr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D43B0F-B811-45FE-A911-2F3D2245D53F}"/>
              </a:ext>
            </a:extLst>
          </p:cNvPr>
          <p:cNvSpPr txBox="1"/>
          <p:nvPr/>
        </p:nvSpPr>
        <p:spPr>
          <a:xfrm>
            <a:off x="223354" y="928468"/>
            <a:ext cx="816633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endParaRPr lang="en-US" sz="12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00"/>
                </a:solidFill>
                <a:effectLst/>
              </a:rPr>
              <a:t>1). Each group will create ten multiple-choice survey questions based on their research on bullying in New York City Public Schools.</a:t>
            </a:r>
            <a:endParaRPr lang="en-US" sz="2400" dirty="0">
              <a:solidFill>
                <a:srgbClr val="FFFF00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rgbClr val="FFFF00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00"/>
                </a:solidFill>
                <a:effectLst/>
              </a:rPr>
              <a:t>2). We will narrow it down to the best questions covering our research.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FFFF00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00"/>
                </a:solidFill>
                <a:effectLst/>
              </a:rPr>
              <a:t>3). Submit our best questions for review and to be added to Survey Monkey.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FFFF00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00"/>
                </a:solidFill>
                <a:effectLst/>
              </a:rPr>
              <a:t>4). Students in grades 6th through 12th will complete the survey electronically on their smartphone or computer during their lunch period.</a:t>
            </a:r>
            <a:endParaRPr lang="en-US" sz="2400" b="0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2" descr="See the source image">
            <a:extLst>
              <a:ext uri="{FF2B5EF4-FFF2-40B4-BE49-F238E27FC236}">
                <a16:creationId xmlns:a16="http://schemas.microsoft.com/office/drawing/2014/main" id="{217E5398-2D7B-4F61-8F0A-04276B053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246" y="3561346"/>
            <a:ext cx="2297706" cy="263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86A01A67-259F-4E71-AE3A-9190A3C576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473" y="386343"/>
            <a:ext cx="2476506" cy="165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99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Background Fill">
            <a:extLst>
              <a:ext uri="{FF2B5EF4-FFF2-40B4-BE49-F238E27FC236}">
                <a16:creationId xmlns:a16="http://schemas.microsoft.com/office/drawing/2014/main" id="{FAFB3478-4AEC-431E-93B2-1593839C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053" name="Color Fill">
            <a:extLst>
              <a:ext uri="{FF2B5EF4-FFF2-40B4-BE49-F238E27FC236}">
                <a16:creationId xmlns:a16="http://schemas.microsoft.com/office/drawing/2014/main" id="{3FFB0B4B-B126-43E0-A25C-BA5634332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54" name="Graphic 9">
            <a:extLst>
              <a:ext uri="{FF2B5EF4-FFF2-40B4-BE49-F238E27FC236}">
                <a16:creationId xmlns:a16="http://schemas.microsoft.com/office/drawing/2014/main" id="{A6794A32-06AF-4AEC-A6CD-276DF14BA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1249" y="17928"/>
            <a:ext cx="6905281" cy="6846047"/>
          </a:xfrm>
          <a:custGeom>
            <a:avLst/>
            <a:gdLst>
              <a:gd name="connsiteX0" fmla="*/ 6861546 w 6861545"/>
              <a:gd name="connsiteY0" fmla="*/ 6861546 h 6861545"/>
              <a:gd name="connsiteX1" fmla="*/ 3435812 w 6861545"/>
              <a:gd name="connsiteY1" fmla="*/ 6861546 h 6861545"/>
              <a:gd name="connsiteX2" fmla="*/ 0 w 6861545"/>
              <a:gd name="connsiteY2" fmla="*/ 3425734 h 6861545"/>
              <a:gd name="connsiteX3" fmla="*/ 0 w 6861545"/>
              <a:gd name="connsiteY3" fmla="*/ 0 h 6861545"/>
              <a:gd name="connsiteX4" fmla="*/ 3425734 w 6861545"/>
              <a:gd name="connsiteY4" fmla="*/ 0 h 6861545"/>
              <a:gd name="connsiteX5" fmla="*/ 6861546 w 6861545"/>
              <a:gd name="connsiteY5" fmla="*/ 3435812 h 6861545"/>
              <a:gd name="connsiteX6" fmla="*/ 6861546 w 6861545"/>
              <a:gd name="connsiteY6" fmla="*/ 6861546 h 686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1545" h="6861545">
                <a:moveTo>
                  <a:pt x="6861546" y="6861546"/>
                </a:moveTo>
                <a:lnTo>
                  <a:pt x="3435812" y="6861546"/>
                </a:lnTo>
                <a:cubicBezTo>
                  <a:pt x="1538245" y="6861546"/>
                  <a:pt x="0" y="5323301"/>
                  <a:pt x="0" y="3425734"/>
                </a:cubicBezTo>
                <a:lnTo>
                  <a:pt x="0" y="0"/>
                </a:lnTo>
                <a:lnTo>
                  <a:pt x="3425734" y="0"/>
                </a:lnTo>
                <a:cubicBezTo>
                  <a:pt x="5323301" y="0"/>
                  <a:pt x="6861546" y="1538245"/>
                  <a:pt x="6861546" y="3435812"/>
                </a:cubicBezTo>
                <a:lnTo>
                  <a:pt x="6861546" y="6861546"/>
                </a:lnTo>
                <a:close/>
              </a:path>
            </a:pathLst>
          </a:custGeom>
          <a:solidFill>
            <a:srgbClr val="FFFFFF"/>
          </a:solidFill>
          <a:ln w="38100" cap="flat">
            <a:solidFill>
              <a:srgbClr val="F7F7F7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055" name="Texture">
            <a:extLst>
              <a:ext uri="{FF2B5EF4-FFF2-40B4-BE49-F238E27FC236}">
                <a16:creationId xmlns:a16="http://schemas.microsoft.com/office/drawing/2014/main" id="{2E922E9E-A29B-4164-A634-B718A4336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46225B-0037-469A-BB1C-E80EE5A02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8952"/>
            <a:ext cx="4501977" cy="1916239"/>
          </a:xfrm>
        </p:spPr>
        <p:txBody>
          <a:bodyPr anchor="b">
            <a:normAutofit/>
          </a:bodyPr>
          <a:lstStyle/>
          <a:p>
            <a:br>
              <a:rPr lang="en-US" b="0" i="0" u="sng" dirty="0">
                <a:effectLst/>
                <a:latin typeface="Calibri" panose="020F0502020204030204" pitchFamily="34" charset="0"/>
              </a:rPr>
            </a:br>
            <a:r>
              <a:rPr lang="en-US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Evaluate an Existing Policy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4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0ABF8523-189A-4A8A-A880-B08D7DC6E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83469"/>
            <a:ext cx="2983879" cy="18727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D65CC-C072-4328-B1FB-60E90415C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505" y="2843466"/>
            <a:ext cx="4766672" cy="3830050"/>
          </a:xfrm>
        </p:spPr>
        <p:txBody>
          <a:bodyPr>
            <a:normAutofit/>
          </a:bodyPr>
          <a:lstStyle/>
          <a:p>
            <a:r>
              <a:rPr lang="en-US" sz="2400" dirty="0">
                <a:ea typeface="+mn-lt"/>
                <a:cs typeface="+mn-lt"/>
              </a:rPr>
              <a:t>Each group will research the New York Anti-bullying Laws and Policies from the following links.</a:t>
            </a:r>
          </a:p>
          <a:p>
            <a:br>
              <a:rPr lang="en-US" sz="2400" dirty="0">
                <a:ea typeface="+mn-lt"/>
                <a:cs typeface="+mn-lt"/>
              </a:rPr>
            </a:br>
            <a:r>
              <a:rPr lang="en-US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 York Anti-Bullying Laws &amp; Policies | StopBullying.gov</a:t>
            </a:r>
            <a:endParaRPr lang="en-US" sz="2400" dirty="0"/>
          </a:p>
          <a:p>
            <a:r>
              <a:rPr lang="en-US" sz="24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Dignity for All Students Act (nysed.gov)</a:t>
            </a:r>
            <a:endParaRPr lang="en-US" sz="2400" dirty="0"/>
          </a:p>
          <a:p>
            <a:r>
              <a:rPr lang="en-US" sz="24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Respect for All: </a:t>
            </a:r>
            <a:endParaRPr lang="en-US" sz="2400" dirty="0"/>
          </a:p>
          <a:p>
            <a:endParaRPr lang="en-US" dirty="0"/>
          </a:p>
          <a:p>
            <a:endParaRPr lang="en-US" dirty="0">
              <a:ea typeface="+mn-lt"/>
              <a:cs typeface="+mn-lt"/>
            </a:endParaRPr>
          </a:p>
        </p:txBody>
      </p:sp>
      <p:pic>
        <p:nvPicPr>
          <p:cNvPr id="2050" name="Picture 2" descr="Magnifying glass - Wikipedia">
            <a:extLst>
              <a:ext uri="{FF2B5EF4-FFF2-40B4-BE49-F238E27FC236}">
                <a16:creationId xmlns:a16="http://schemas.microsoft.com/office/drawing/2014/main" id="{5CE1FA9D-83A4-4806-80D7-9C78C0F5BA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0" r="22880" b="1"/>
          <a:stretch/>
        </p:blipFill>
        <p:spPr bwMode="auto">
          <a:xfrm>
            <a:off x="7363326" y="2202991"/>
            <a:ext cx="2113733" cy="211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pect For All Week: Bring Sikh Awareness to NYC Schools - Sikh Coalition">
            <a:extLst>
              <a:ext uri="{FF2B5EF4-FFF2-40B4-BE49-F238E27FC236}">
                <a16:creationId xmlns:a16="http://schemas.microsoft.com/office/drawing/2014/main" id="{ADC73D6C-CB88-4CDD-B394-EFA3869C8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0192" y="4684925"/>
            <a:ext cx="3388815" cy="147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951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Background Fill">
            <a:extLst>
              <a:ext uri="{FF2B5EF4-FFF2-40B4-BE49-F238E27FC236}">
                <a16:creationId xmlns:a16="http://schemas.microsoft.com/office/drawing/2014/main" id="{FAFB3478-4AEC-431E-93B2-1593839C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olor Fill">
            <a:extLst>
              <a:ext uri="{FF2B5EF4-FFF2-40B4-BE49-F238E27FC236}">
                <a16:creationId xmlns:a16="http://schemas.microsoft.com/office/drawing/2014/main" id="{E0F166C3-D45F-4A92-A291-15B874AD1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BB4B8F-57A2-4546-9449-6DBBA6E7C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39089" y="-3532"/>
            <a:ext cx="4456394" cy="6861532"/>
            <a:chOff x="7739089" y="-3532"/>
            <a:chExt cx="4456394" cy="686153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C31B59C-8450-4595-B395-B86BCB944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07984" y="4121414"/>
              <a:ext cx="514757" cy="51694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FF4BA6E-92B7-48A3-891F-FF1DE970A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4837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99F993-966A-49D6-952F-B95A79671A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9158" y="340461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tx2">
                  <a:lumMod val="75000"/>
                  <a:lumOff val="25000"/>
                </a:schemeClr>
              </a:fgClr>
              <a:bgClr>
                <a:schemeClr val="accent1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lvl="0"/>
              <a:endParaRPr lang="en-US" dirty="0"/>
            </a:p>
          </p:txBody>
        </p:sp>
        <p:sp>
          <p:nvSpPr>
            <p:cNvPr id="18" name="Graphic 9">
              <a:extLst>
                <a:ext uri="{FF2B5EF4-FFF2-40B4-BE49-F238E27FC236}">
                  <a16:creationId xmlns:a16="http://schemas.microsoft.com/office/drawing/2014/main" id="{90B896C1-7BD8-4907-8561-4AAB7316DB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39089" y="-3532"/>
              <a:ext cx="3875603" cy="3875603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tx2">
                <a:lumMod val="25000"/>
                <a:lumOff val="75000"/>
                <a:alpha val="20000"/>
              </a:schemeClr>
            </a:solidFill>
            <a:ln w="2095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20" name="Texture">
            <a:extLst>
              <a:ext uri="{FF2B5EF4-FFF2-40B4-BE49-F238E27FC236}">
                <a16:creationId xmlns:a16="http://schemas.microsoft.com/office/drawing/2014/main" id="{F34FFB17-4733-4A4C-9F36-CE82366CB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22DE88-1AC0-4AB3-972F-0B6B7D975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668049"/>
            <a:ext cx="6975566" cy="1325563"/>
          </a:xfrm>
        </p:spPr>
        <p:txBody>
          <a:bodyPr>
            <a:normAutofit/>
          </a:bodyPr>
          <a:lstStyle/>
          <a:p>
            <a:r>
              <a:rPr lang="en-US" b="0" i="0" u="sng">
                <a:effectLst/>
                <a:latin typeface="Calibri" panose="020F0502020204030204" pitchFamily="34" charset="0"/>
              </a:rPr>
              <a:t>What Kind of Solutions Can We </a:t>
            </a:r>
            <a:r>
              <a:rPr lang="en-US" u="sng">
                <a:latin typeface="Calibri" panose="020F0502020204030204" pitchFamily="34" charset="0"/>
              </a:rPr>
              <a:t>D</a:t>
            </a:r>
            <a:r>
              <a:rPr lang="en-US" b="0" i="0" u="sng">
                <a:effectLst/>
                <a:latin typeface="Calibri" panose="020F0502020204030204" pitchFamily="34" charset="0"/>
              </a:rPr>
              <a:t>evelop?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6F36A-D4C2-45A4-B825-B5E0455FE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" y="2096712"/>
            <a:ext cx="7732557" cy="4480551"/>
          </a:xfrm>
        </p:spPr>
        <p:txBody>
          <a:bodyPr>
            <a:normAutofit/>
          </a:bodyPr>
          <a:lstStyle/>
          <a:p>
            <a:r>
              <a:rPr lang="en-US" sz="2400" u="sng" dirty="0">
                <a:solidFill>
                  <a:srgbClr val="FF0000"/>
                </a:solidFill>
                <a:effectLst/>
              </a:rPr>
              <a:t>Each group researches the solutions below to see how effectively to use them in school to prevent bullying. You may explore other methods.</a:t>
            </a:r>
          </a:p>
          <a:p>
            <a:r>
              <a:rPr lang="en-US" sz="2400" dirty="0">
                <a:solidFill>
                  <a:srgbClr val="FFFF00"/>
                </a:solidFill>
              </a:rPr>
              <a:t>Teaching emotional intelligence to students to promote empathy for others.</a:t>
            </a:r>
          </a:p>
          <a:p>
            <a:r>
              <a:rPr lang="en-US" sz="2400" dirty="0">
                <a:solidFill>
                  <a:srgbClr val="FFFF00"/>
                </a:solidFill>
              </a:rPr>
              <a:t>Using the restorative circles inside classrooms.</a:t>
            </a:r>
          </a:p>
          <a:p>
            <a:r>
              <a:rPr lang="en-US" sz="2400" dirty="0">
                <a:solidFill>
                  <a:srgbClr val="FFFF00"/>
                </a:solidFill>
              </a:rPr>
              <a:t>Fully implementing Respect For All or </a:t>
            </a:r>
            <a:r>
              <a:rPr lang="en-US" sz="2400" i="0" u="none" strike="noStrike" dirty="0">
                <a:solidFill>
                  <a:srgbClr val="FFFF00"/>
                </a:solidFill>
                <a:effectLst/>
                <a:latin typeface="Gill Sans Nova" panose="020B0602020104020203" pitchFamily="34" charset="0"/>
              </a:rPr>
              <a:t>Dignity for All Students Act 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Implementing the Respect for All Week during February 2023</a:t>
            </a:r>
          </a:p>
          <a:p>
            <a:r>
              <a:rPr lang="en-US" sz="2400" dirty="0">
                <a:solidFill>
                  <a:srgbClr val="FFFF00"/>
                </a:solidFill>
              </a:rPr>
              <a:t>Peer Mediation  </a:t>
            </a:r>
          </a:p>
          <a:p>
            <a:endParaRPr lang="en-US" dirty="0"/>
          </a:p>
        </p:txBody>
      </p:sp>
      <p:pic>
        <p:nvPicPr>
          <p:cNvPr id="5" name="Picture 4" descr="A picture containing indoor, hand, jigsaw puzzle&#10;&#10;Description automatically generated">
            <a:extLst>
              <a:ext uri="{FF2B5EF4-FFF2-40B4-BE49-F238E27FC236}">
                <a16:creationId xmlns:a16="http://schemas.microsoft.com/office/drawing/2014/main" id="{E422A6F0-E08E-45E7-B431-6D59C41138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" r="25878" b="3"/>
          <a:stretch/>
        </p:blipFill>
        <p:spPr>
          <a:xfrm>
            <a:off x="7918449" y="168275"/>
            <a:ext cx="3531759" cy="3531758"/>
          </a:xfrm>
          <a:custGeom>
            <a:avLst/>
            <a:gdLst/>
            <a:ahLst/>
            <a:cxnLst/>
            <a:rect l="l" t="t" r="r" b="b"/>
            <a:pathLst>
              <a:path w="3646992" h="3646991">
                <a:moveTo>
                  <a:pt x="0" y="0"/>
                </a:moveTo>
                <a:lnTo>
                  <a:pt x="1820818" y="0"/>
                </a:lnTo>
                <a:cubicBezTo>
                  <a:pt x="2829397" y="0"/>
                  <a:pt x="3646992" y="817595"/>
                  <a:pt x="3646992" y="1826174"/>
                </a:cubicBezTo>
                <a:lnTo>
                  <a:pt x="3646992" y="3646991"/>
                </a:lnTo>
                <a:lnTo>
                  <a:pt x="1826174" y="3646991"/>
                </a:lnTo>
                <a:cubicBezTo>
                  <a:pt x="817595" y="3646991"/>
                  <a:pt x="0" y="2829396"/>
                  <a:pt x="0" y="182081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21328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Background Fill">
            <a:extLst>
              <a:ext uri="{FF2B5EF4-FFF2-40B4-BE49-F238E27FC236}">
                <a16:creationId xmlns:a16="http://schemas.microsoft.com/office/drawing/2014/main" id="{FAFB3478-4AEC-431E-93B2-1593839C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Color Fill">
            <a:extLst>
              <a:ext uri="{FF2B5EF4-FFF2-40B4-BE49-F238E27FC236}">
                <a16:creationId xmlns:a16="http://schemas.microsoft.com/office/drawing/2014/main" id="{BA44E6CA-03F3-47EA-A9F3-5C0674E28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F09097D-8483-4B7B-BEC5-0B86BF59F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744625" y="685620"/>
            <a:ext cx="5444327" cy="6049020"/>
            <a:chOff x="6744625" y="685620"/>
            <a:chExt cx="5444327" cy="6049020"/>
          </a:xfrm>
        </p:grpSpPr>
        <p:sp>
          <p:nvSpPr>
            <p:cNvPr id="31" name="Graphic 9">
              <a:extLst>
                <a:ext uri="{FF2B5EF4-FFF2-40B4-BE49-F238E27FC236}">
                  <a16:creationId xmlns:a16="http://schemas.microsoft.com/office/drawing/2014/main" id="{82247417-063B-41E1-85DB-F4ACD500D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744625" y="967196"/>
              <a:ext cx="2116766" cy="211676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Graphic 18">
              <a:extLst>
                <a:ext uri="{FF2B5EF4-FFF2-40B4-BE49-F238E27FC236}">
                  <a16:creationId xmlns:a16="http://schemas.microsoft.com/office/drawing/2014/main" id="{AEB16D2D-9E77-46B5-8954-6DA4C953F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>
              <a:off x="9618226" y="3599573"/>
              <a:ext cx="2057060" cy="3135067"/>
            </a:xfrm>
            <a:custGeom>
              <a:avLst/>
              <a:gdLst>
                <a:gd name="connsiteX0" fmla="*/ 3413379 w 3413378"/>
                <a:gd name="connsiteY0" fmla="*/ 3266028 h 6532054"/>
                <a:gd name="connsiteX1" fmla="*/ 1706689 w 3413378"/>
                <a:gd name="connsiteY1" fmla="*/ 6532055 h 6532054"/>
                <a:gd name="connsiteX2" fmla="*/ 0 w 3413378"/>
                <a:gd name="connsiteY2" fmla="*/ 3266028 h 6532054"/>
                <a:gd name="connsiteX3" fmla="*/ 1706689 w 3413378"/>
                <a:gd name="connsiteY3" fmla="*/ 0 h 6532054"/>
                <a:gd name="connsiteX4" fmla="*/ 3413379 w 3413378"/>
                <a:gd name="connsiteY4" fmla="*/ 3266028 h 653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378" h="6532054">
                  <a:moveTo>
                    <a:pt x="3413379" y="3266028"/>
                  </a:moveTo>
                  <a:cubicBezTo>
                    <a:pt x="3413379" y="5069777"/>
                    <a:pt x="1706689" y="6532055"/>
                    <a:pt x="1706689" y="6532055"/>
                  </a:cubicBezTo>
                  <a:cubicBezTo>
                    <a:pt x="1706689" y="6532055"/>
                    <a:pt x="0" y="5069777"/>
                    <a:pt x="0" y="3266028"/>
                  </a:cubicBezTo>
                  <a:cubicBezTo>
                    <a:pt x="0" y="1462278"/>
                    <a:pt x="1706689" y="0"/>
                    <a:pt x="1706689" y="0"/>
                  </a:cubicBezTo>
                  <a:cubicBezTo>
                    <a:pt x="1706689" y="0"/>
                    <a:pt x="3413379" y="1462278"/>
                    <a:pt x="3413379" y="326602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97DABC3-02D1-4C59-AAD0-FD58A7618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6262" y="685620"/>
              <a:ext cx="265579" cy="265579"/>
            </a:xfrm>
            <a:prstGeom prst="ellipse">
              <a:avLst/>
            </a:pr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1A10787-EADF-482A-B968-6E8E308F5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60221" y="1219177"/>
              <a:ext cx="528731" cy="1057462"/>
            </a:xfrm>
            <a:custGeom>
              <a:avLst/>
              <a:gdLst>
                <a:gd name="connsiteX0" fmla="*/ 528731 w 528731"/>
                <a:gd name="connsiteY0" fmla="*/ 0 h 1057462"/>
                <a:gd name="connsiteX1" fmla="*/ 528731 w 528731"/>
                <a:gd name="connsiteY1" fmla="*/ 1057462 h 1057462"/>
                <a:gd name="connsiteX2" fmla="*/ 0 w 528731"/>
                <a:gd name="connsiteY2" fmla="*/ 528731 h 1057462"/>
                <a:gd name="connsiteX3" fmla="*/ 528731 w 528731"/>
                <a:gd name="connsiteY3" fmla="*/ 0 h 105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731" h="1057462">
                  <a:moveTo>
                    <a:pt x="528731" y="0"/>
                  </a:moveTo>
                  <a:lnTo>
                    <a:pt x="528731" y="1057462"/>
                  </a:lnTo>
                  <a:cubicBezTo>
                    <a:pt x="236721" y="1057462"/>
                    <a:pt x="0" y="820741"/>
                    <a:pt x="0" y="528731"/>
                  </a:cubicBezTo>
                  <a:cubicBezTo>
                    <a:pt x="0" y="236721"/>
                    <a:pt x="236721" y="0"/>
                    <a:pt x="528731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301FCBE-C05E-491E-A4E2-85C29D705D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64894" y="1100025"/>
              <a:ext cx="4790779" cy="4790779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F7F7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ure">
            <a:extLst>
              <a:ext uri="{FF2B5EF4-FFF2-40B4-BE49-F238E27FC236}">
                <a16:creationId xmlns:a16="http://schemas.microsoft.com/office/drawing/2014/main" id="{2E922E9E-A29B-4164-A634-B718A4336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1D65A7-4B42-4B81-90FB-0D37A3860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8952"/>
            <a:ext cx="6074415" cy="1325563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Selected the Best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EA3E8-A7BB-4874-84CC-436F08137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479" y="2286000"/>
            <a:ext cx="6074415" cy="38937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•</a:t>
            </a:r>
            <a:r>
              <a:rPr lang="en-US" sz="2800" dirty="0"/>
              <a:t>Each group discusses their research findings and selects at least three methods that will be the best solutions based on your research and the survey results.•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•Use the FEASIBILITY CHART for our proposed best solutions.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763FCE-24E3-4EE4-961B-D27D4287EB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451" r="40752" b="9804"/>
          <a:stretch/>
        </p:blipFill>
        <p:spPr>
          <a:xfrm>
            <a:off x="7517821" y="1918395"/>
            <a:ext cx="3709121" cy="298355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19628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Background Fill">
            <a:extLst>
              <a:ext uri="{FF2B5EF4-FFF2-40B4-BE49-F238E27FC236}">
                <a16:creationId xmlns:a16="http://schemas.microsoft.com/office/drawing/2014/main" id="{FAFB3478-4AEC-431E-93B2-1593839C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Color Fill">
            <a:extLst>
              <a:ext uri="{FF2B5EF4-FFF2-40B4-BE49-F238E27FC236}">
                <a16:creationId xmlns:a16="http://schemas.microsoft.com/office/drawing/2014/main" id="{BA44E6CA-03F3-47EA-A9F3-5C0674E28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5" name="Group 15">
            <a:extLst>
              <a:ext uri="{FF2B5EF4-FFF2-40B4-BE49-F238E27FC236}">
                <a16:creationId xmlns:a16="http://schemas.microsoft.com/office/drawing/2014/main" id="{7EE36A67-006F-476F-9635-DC6B386EE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744625" y="685620"/>
            <a:ext cx="5444327" cy="6049020"/>
            <a:chOff x="6744625" y="685620"/>
            <a:chExt cx="5444327" cy="604902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09EE09B-0433-4F4A-B864-D895D8BAE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7132" y="6155147"/>
              <a:ext cx="227139" cy="22713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Graphic 9">
              <a:extLst>
                <a:ext uri="{FF2B5EF4-FFF2-40B4-BE49-F238E27FC236}">
                  <a16:creationId xmlns:a16="http://schemas.microsoft.com/office/drawing/2014/main" id="{50531F8D-2903-44C8-A854-DDCFFC34F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744625" y="967196"/>
              <a:ext cx="2116766" cy="211676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18">
              <a:extLst>
                <a:ext uri="{FF2B5EF4-FFF2-40B4-BE49-F238E27FC236}">
                  <a16:creationId xmlns:a16="http://schemas.microsoft.com/office/drawing/2014/main" id="{95661429-E56F-4057-B25B-914DB7F87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>
              <a:off x="9618226" y="3599573"/>
              <a:ext cx="2057060" cy="3135067"/>
            </a:xfrm>
            <a:custGeom>
              <a:avLst/>
              <a:gdLst>
                <a:gd name="connsiteX0" fmla="*/ 3413379 w 3413378"/>
                <a:gd name="connsiteY0" fmla="*/ 3266028 h 6532054"/>
                <a:gd name="connsiteX1" fmla="*/ 1706689 w 3413378"/>
                <a:gd name="connsiteY1" fmla="*/ 6532055 h 6532054"/>
                <a:gd name="connsiteX2" fmla="*/ 0 w 3413378"/>
                <a:gd name="connsiteY2" fmla="*/ 3266028 h 6532054"/>
                <a:gd name="connsiteX3" fmla="*/ 1706689 w 3413378"/>
                <a:gd name="connsiteY3" fmla="*/ 0 h 6532054"/>
                <a:gd name="connsiteX4" fmla="*/ 3413379 w 3413378"/>
                <a:gd name="connsiteY4" fmla="*/ 3266028 h 653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378" h="6532054">
                  <a:moveTo>
                    <a:pt x="3413379" y="3266028"/>
                  </a:moveTo>
                  <a:cubicBezTo>
                    <a:pt x="3413379" y="5069777"/>
                    <a:pt x="1706689" y="6532055"/>
                    <a:pt x="1706689" y="6532055"/>
                  </a:cubicBezTo>
                  <a:cubicBezTo>
                    <a:pt x="1706689" y="6532055"/>
                    <a:pt x="0" y="5069777"/>
                    <a:pt x="0" y="3266028"/>
                  </a:cubicBezTo>
                  <a:cubicBezTo>
                    <a:pt x="0" y="1462278"/>
                    <a:pt x="1706689" y="0"/>
                    <a:pt x="1706689" y="0"/>
                  </a:cubicBezTo>
                  <a:cubicBezTo>
                    <a:pt x="1706689" y="0"/>
                    <a:pt x="3413379" y="1462278"/>
                    <a:pt x="3413379" y="326602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7D6490B-F4AE-4A13-BB54-35274AB32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6262" y="685620"/>
              <a:ext cx="265579" cy="265579"/>
            </a:xfrm>
            <a:prstGeom prst="ellipse">
              <a:avLst/>
            </a:pr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0FA281D-945D-4639-8F12-BC2D20C49E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60221" y="1219177"/>
              <a:ext cx="528731" cy="1057462"/>
            </a:xfrm>
            <a:custGeom>
              <a:avLst/>
              <a:gdLst>
                <a:gd name="connsiteX0" fmla="*/ 528731 w 528731"/>
                <a:gd name="connsiteY0" fmla="*/ 0 h 1057462"/>
                <a:gd name="connsiteX1" fmla="*/ 528731 w 528731"/>
                <a:gd name="connsiteY1" fmla="*/ 1057462 h 1057462"/>
                <a:gd name="connsiteX2" fmla="*/ 0 w 528731"/>
                <a:gd name="connsiteY2" fmla="*/ 528731 h 1057462"/>
                <a:gd name="connsiteX3" fmla="*/ 528731 w 528731"/>
                <a:gd name="connsiteY3" fmla="*/ 0 h 105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731" h="1057462">
                  <a:moveTo>
                    <a:pt x="528731" y="0"/>
                  </a:moveTo>
                  <a:lnTo>
                    <a:pt x="528731" y="1057462"/>
                  </a:lnTo>
                  <a:cubicBezTo>
                    <a:pt x="236721" y="1057462"/>
                    <a:pt x="0" y="820741"/>
                    <a:pt x="0" y="528731"/>
                  </a:cubicBezTo>
                  <a:cubicBezTo>
                    <a:pt x="0" y="236721"/>
                    <a:pt x="236721" y="0"/>
                    <a:pt x="528731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3" name="Texture">
            <a:extLst>
              <a:ext uri="{FF2B5EF4-FFF2-40B4-BE49-F238E27FC236}">
                <a16:creationId xmlns:a16="http://schemas.microsoft.com/office/drawing/2014/main" id="{2E922E9E-A29B-4164-A634-B718A4336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F5EE6C-3034-495C-9B79-709A5569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723" y="0"/>
            <a:ext cx="5895581" cy="1252023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Steps to PPA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8CFA3-4C40-434B-AC0A-328A7F5F4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68020"/>
            <a:ext cx="6838122" cy="4908944"/>
          </a:xfrm>
        </p:spPr>
        <p:txBody>
          <a:bodyPr>
            <a:normAutofit/>
          </a:bodyPr>
          <a:lstStyle/>
          <a:p>
            <a:r>
              <a:rPr lang="en-US" sz="4000" b="0" i="0" dirty="0">
                <a:effectLst/>
                <a:latin typeface="Calibri" panose="020F0502020204030204" pitchFamily="34" charset="0"/>
              </a:rPr>
              <a:t>1.</a:t>
            </a:r>
            <a:r>
              <a:rPr lang="en-US" sz="4000" b="0" i="0" dirty="0">
                <a:effectLst/>
                <a:latin typeface="Times New Roman" panose="02020603050405020304" pitchFamily="18" charset="0"/>
              </a:rPr>
              <a:t> </a:t>
            </a:r>
            <a:r>
              <a:rPr lang="en-US" sz="4000" b="0" i="0" u="sng" dirty="0">
                <a:effectLst/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Define the Problem</a:t>
            </a:r>
            <a:endParaRPr lang="en-US" sz="4000" b="0" i="0" u="sng" dirty="0">
              <a:effectLst/>
              <a:latin typeface="Calibri" panose="020F0502020204030204" pitchFamily="34" charset="0"/>
            </a:endParaRPr>
          </a:p>
          <a:p>
            <a:r>
              <a:rPr lang="en-US" sz="4000" b="0" i="0" dirty="0">
                <a:effectLst/>
                <a:latin typeface="Calibri" panose="020F0502020204030204" pitchFamily="34" charset="0"/>
              </a:rPr>
              <a:t>2.</a:t>
            </a:r>
            <a:r>
              <a:rPr lang="en-US" sz="4000" b="0" i="0" dirty="0">
                <a:effectLst/>
                <a:latin typeface="Times New Roman" panose="02020603050405020304" pitchFamily="18" charset="0"/>
              </a:rPr>
              <a:t> </a:t>
            </a:r>
            <a:r>
              <a:rPr lang="en-US" sz="4000" b="0" i="0" u="sng" dirty="0">
                <a:effectLst/>
                <a:latin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Gather the Evidence</a:t>
            </a:r>
            <a:endParaRPr lang="en-US" sz="4000" b="0" i="0" u="sng" dirty="0">
              <a:effectLst/>
              <a:latin typeface="Calibri" panose="020F0502020204030204" pitchFamily="34" charset="0"/>
            </a:endParaRPr>
          </a:p>
          <a:p>
            <a:r>
              <a:rPr lang="en-US" sz="4000" b="0" i="0" dirty="0">
                <a:effectLst/>
                <a:latin typeface="Calibri" panose="020F0502020204030204" pitchFamily="34" charset="0"/>
              </a:rPr>
              <a:t>3.</a:t>
            </a:r>
            <a:r>
              <a:rPr lang="en-US" sz="4000" b="0" i="0" dirty="0">
                <a:effectLst/>
                <a:latin typeface="Times New Roman" panose="02020603050405020304" pitchFamily="18" charset="0"/>
              </a:rPr>
              <a:t> </a:t>
            </a:r>
            <a:r>
              <a:rPr lang="en-US" sz="4000" b="0" i="0" u="sng" dirty="0">
                <a:effectLst/>
                <a:latin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Identify the Causes</a:t>
            </a:r>
            <a:endParaRPr lang="en-US" sz="4000" b="0" i="0" u="sng" dirty="0">
              <a:effectLst/>
              <a:latin typeface="Calibri" panose="020F0502020204030204" pitchFamily="34" charset="0"/>
            </a:endParaRPr>
          </a:p>
          <a:p>
            <a:r>
              <a:rPr lang="en-US" sz="4000" b="0" i="0" dirty="0">
                <a:effectLst/>
                <a:latin typeface="Calibri" panose="020F0502020204030204" pitchFamily="34" charset="0"/>
              </a:rPr>
              <a:t>4.</a:t>
            </a:r>
            <a:r>
              <a:rPr lang="en-US" sz="4000" b="0" i="0" dirty="0">
                <a:effectLst/>
                <a:latin typeface="Times New Roman" panose="02020603050405020304" pitchFamily="18" charset="0"/>
              </a:rPr>
              <a:t> </a:t>
            </a:r>
            <a:r>
              <a:rPr lang="en-US" sz="4000" b="0" i="0" u="sng" dirty="0">
                <a:effectLst/>
                <a:latin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Evaluate an Existing Policy</a:t>
            </a:r>
            <a:endParaRPr lang="en-US" sz="4000" b="0" i="0" u="sng" dirty="0">
              <a:effectLst/>
              <a:latin typeface="Calibri" panose="020F0502020204030204" pitchFamily="34" charset="0"/>
            </a:endParaRPr>
          </a:p>
          <a:p>
            <a:r>
              <a:rPr lang="en-US" sz="4000" b="0" i="0" dirty="0">
                <a:effectLst/>
                <a:latin typeface="Calibri" panose="020F0502020204030204" pitchFamily="34" charset="0"/>
              </a:rPr>
              <a:t>5.</a:t>
            </a:r>
            <a:r>
              <a:rPr lang="en-US" sz="4000" b="0" i="0" dirty="0">
                <a:effectLst/>
                <a:latin typeface="Times New Roman" panose="02020603050405020304" pitchFamily="18" charset="0"/>
              </a:rPr>
              <a:t> </a:t>
            </a:r>
            <a:r>
              <a:rPr lang="en-US" sz="4000" b="0" i="0" u="sng" dirty="0">
                <a:effectLst/>
                <a:latin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Develop Solutions</a:t>
            </a:r>
            <a:endParaRPr lang="en-US" sz="4000" b="0" i="0" u="sng" dirty="0">
              <a:effectLst/>
              <a:latin typeface="Calibri" panose="020F0502020204030204" pitchFamily="34" charset="0"/>
            </a:endParaRPr>
          </a:p>
          <a:p>
            <a:r>
              <a:rPr lang="en-US" sz="4000" b="0" i="0" dirty="0">
                <a:effectLst/>
                <a:latin typeface="Calibri" panose="020F0502020204030204" pitchFamily="34" charset="0"/>
              </a:rPr>
              <a:t>6.</a:t>
            </a:r>
            <a:r>
              <a:rPr lang="en-US" sz="4000" b="0" i="0" dirty="0">
                <a:effectLst/>
                <a:latin typeface="Times New Roman" panose="02020603050405020304" pitchFamily="18" charset="0"/>
              </a:rPr>
              <a:t> </a:t>
            </a:r>
            <a:r>
              <a:rPr lang="en-US" sz="4000" b="0" i="0" u="sng" dirty="0">
                <a:effectLst/>
                <a:latin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Select the Best Solution </a:t>
            </a:r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5A3EB6-78D4-422D-BA0A-49DDD0A0058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18250" r="-2" b="-2"/>
          <a:stretch/>
        </p:blipFill>
        <p:spPr>
          <a:xfrm>
            <a:off x="7048316" y="1135173"/>
            <a:ext cx="4748792" cy="4748792"/>
          </a:xfrm>
          <a:custGeom>
            <a:avLst/>
            <a:gdLst/>
            <a:ahLst/>
            <a:cxnLst/>
            <a:rect l="l" t="t" r="r" b="b"/>
            <a:pathLst>
              <a:path w="3129592" h="3129592">
                <a:moveTo>
                  <a:pt x="1564796" y="0"/>
                </a:moveTo>
                <a:cubicBezTo>
                  <a:pt x="2429009" y="0"/>
                  <a:pt x="3129592" y="700583"/>
                  <a:pt x="3129592" y="1564796"/>
                </a:cubicBezTo>
                <a:cubicBezTo>
                  <a:pt x="3129592" y="2429009"/>
                  <a:pt x="2429009" y="3129592"/>
                  <a:pt x="1564796" y="3129592"/>
                </a:cubicBezTo>
                <a:cubicBezTo>
                  <a:pt x="700583" y="3129592"/>
                  <a:pt x="0" y="2429009"/>
                  <a:pt x="0" y="1564796"/>
                </a:cubicBezTo>
                <a:cubicBezTo>
                  <a:pt x="0" y="700583"/>
                  <a:pt x="700583" y="0"/>
                  <a:pt x="1564796" y="0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595F0F-54DE-476F-85AF-3BD179FF3970}"/>
              </a:ext>
            </a:extLst>
          </p:cNvPr>
          <p:cNvSpPr txBox="1"/>
          <p:nvPr/>
        </p:nvSpPr>
        <p:spPr>
          <a:xfrm>
            <a:off x="9777557" y="6657945"/>
            <a:ext cx="241444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10" tooltip="http://nancynwilson.com/building-an-online-business-2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1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535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Background Fill">
            <a:extLst>
              <a:ext uri="{FF2B5EF4-FFF2-40B4-BE49-F238E27FC236}">
                <a16:creationId xmlns:a16="http://schemas.microsoft.com/office/drawing/2014/main" id="{FAFB3478-4AEC-431E-93B2-1593839C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Color Fill">
            <a:extLst>
              <a:ext uri="{FF2B5EF4-FFF2-40B4-BE49-F238E27FC236}">
                <a16:creationId xmlns:a16="http://schemas.microsoft.com/office/drawing/2014/main" id="{BA44E6CA-03F3-47EA-A9F3-5C0674E28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9" name="Group 13">
            <a:extLst>
              <a:ext uri="{FF2B5EF4-FFF2-40B4-BE49-F238E27FC236}">
                <a16:creationId xmlns:a16="http://schemas.microsoft.com/office/drawing/2014/main" id="{7EE36A67-006F-476F-9635-DC6B386EE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744625" y="685620"/>
            <a:ext cx="5444327" cy="6049020"/>
            <a:chOff x="6744625" y="685620"/>
            <a:chExt cx="5444327" cy="6049020"/>
          </a:xfrm>
        </p:grpSpPr>
        <p:sp>
          <p:nvSpPr>
            <p:cNvPr id="30" name="Oval 14">
              <a:extLst>
                <a:ext uri="{FF2B5EF4-FFF2-40B4-BE49-F238E27FC236}">
                  <a16:creationId xmlns:a16="http://schemas.microsoft.com/office/drawing/2014/main" id="{D09EE09B-0433-4F4A-B864-D895D8BAE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7132" y="6155147"/>
              <a:ext cx="227139" cy="22713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Graphic 9">
              <a:extLst>
                <a:ext uri="{FF2B5EF4-FFF2-40B4-BE49-F238E27FC236}">
                  <a16:creationId xmlns:a16="http://schemas.microsoft.com/office/drawing/2014/main" id="{50531F8D-2903-44C8-A854-DDCFFC34F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744625" y="967196"/>
              <a:ext cx="2116766" cy="211676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Graphic 18">
              <a:extLst>
                <a:ext uri="{FF2B5EF4-FFF2-40B4-BE49-F238E27FC236}">
                  <a16:creationId xmlns:a16="http://schemas.microsoft.com/office/drawing/2014/main" id="{95661429-E56F-4057-B25B-914DB7F87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>
              <a:off x="9618226" y="3599573"/>
              <a:ext cx="2057060" cy="3135067"/>
            </a:xfrm>
            <a:custGeom>
              <a:avLst/>
              <a:gdLst>
                <a:gd name="connsiteX0" fmla="*/ 3413379 w 3413378"/>
                <a:gd name="connsiteY0" fmla="*/ 3266028 h 6532054"/>
                <a:gd name="connsiteX1" fmla="*/ 1706689 w 3413378"/>
                <a:gd name="connsiteY1" fmla="*/ 6532055 h 6532054"/>
                <a:gd name="connsiteX2" fmla="*/ 0 w 3413378"/>
                <a:gd name="connsiteY2" fmla="*/ 3266028 h 6532054"/>
                <a:gd name="connsiteX3" fmla="*/ 1706689 w 3413378"/>
                <a:gd name="connsiteY3" fmla="*/ 0 h 6532054"/>
                <a:gd name="connsiteX4" fmla="*/ 3413379 w 3413378"/>
                <a:gd name="connsiteY4" fmla="*/ 3266028 h 653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378" h="6532054">
                  <a:moveTo>
                    <a:pt x="3413379" y="3266028"/>
                  </a:moveTo>
                  <a:cubicBezTo>
                    <a:pt x="3413379" y="5069777"/>
                    <a:pt x="1706689" y="6532055"/>
                    <a:pt x="1706689" y="6532055"/>
                  </a:cubicBezTo>
                  <a:cubicBezTo>
                    <a:pt x="1706689" y="6532055"/>
                    <a:pt x="0" y="5069777"/>
                    <a:pt x="0" y="3266028"/>
                  </a:cubicBezTo>
                  <a:cubicBezTo>
                    <a:pt x="0" y="1462278"/>
                    <a:pt x="1706689" y="0"/>
                    <a:pt x="1706689" y="0"/>
                  </a:cubicBezTo>
                  <a:cubicBezTo>
                    <a:pt x="1706689" y="0"/>
                    <a:pt x="3413379" y="1462278"/>
                    <a:pt x="3413379" y="326602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Oval 17">
              <a:extLst>
                <a:ext uri="{FF2B5EF4-FFF2-40B4-BE49-F238E27FC236}">
                  <a16:creationId xmlns:a16="http://schemas.microsoft.com/office/drawing/2014/main" id="{07D6490B-F4AE-4A13-BB54-35274AB32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6262" y="685620"/>
              <a:ext cx="265579" cy="265579"/>
            </a:xfrm>
            <a:prstGeom prst="ellipse">
              <a:avLst/>
            </a:pr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0FA281D-945D-4639-8F12-BC2D20C49E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60221" y="1219177"/>
              <a:ext cx="528731" cy="1057462"/>
            </a:xfrm>
            <a:custGeom>
              <a:avLst/>
              <a:gdLst>
                <a:gd name="connsiteX0" fmla="*/ 528731 w 528731"/>
                <a:gd name="connsiteY0" fmla="*/ 0 h 1057462"/>
                <a:gd name="connsiteX1" fmla="*/ 528731 w 528731"/>
                <a:gd name="connsiteY1" fmla="*/ 1057462 h 1057462"/>
                <a:gd name="connsiteX2" fmla="*/ 0 w 528731"/>
                <a:gd name="connsiteY2" fmla="*/ 528731 h 1057462"/>
                <a:gd name="connsiteX3" fmla="*/ 528731 w 528731"/>
                <a:gd name="connsiteY3" fmla="*/ 0 h 105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731" h="1057462">
                  <a:moveTo>
                    <a:pt x="528731" y="0"/>
                  </a:moveTo>
                  <a:lnTo>
                    <a:pt x="528731" y="1057462"/>
                  </a:lnTo>
                  <a:cubicBezTo>
                    <a:pt x="236721" y="1057462"/>
                    <a:pt x="0" y="820741"/>
                    <a:pt x="0" y="528731"/>
                  </a:cubicBezTo>
                  <a:cubicBezTo>
                    <a:pt x="0" y="236721"/>
                    <a:pt x="236721" y="0"/>
                    <a:pt x="528731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" name="Texture">
            <a:extLst>
              <a:ext uri="{FF2B5EF4-FFF2-40B4-BE49-F238E27FC236}">
                <a16:creationId xmlns:a16="http://schemas.microsoft.com/office/drawing/2014/main" id="{2E922E9E-A29B-4164-A634-B718A4336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8F02-D421-4D2D-866B-44478EE61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7002549" cy="91437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Presentation and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6EED0-091D-4572-8FE8-3C5287C7B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589" y="1491916"/>
            <a:ext cx="6533276" cy="4685047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•1. Each group will be assigned a page and a slide to complete our anti-bullying proposal and presentation for our school from our research and survey results.•</a:t>
            </a:r>
          </a:p>
          <a:p>
            <a:r>
              <a:rPr lang="en-US" sz="3200" dirty="0">
                <a:solidFill>
                  <a:srgbClr val="00B0F0"/>
                </a:solidFill>
              </a:rPr>
              <a:t>•2. Each group will put their sections on a shared document and submit them for review.</a:t>
            </a:r>
          </a:p>
          <a:p>
            <a:r>
              <a:rPr lang="en-US" sz="3200" dirty="0">
                <a:solidFill>
                  <a:srgbClr val="FFFF00"/>
                </a:solidFill>
              </a:rPr>
              <a:t>•3. Each group will select a presenter to present the presentation and proposal to the principal.</a:t>
            </a:r>
          </a:p>
        </p:txBody>
      </p:sp>
    </p:spTree>
    <p:extLst>
      <p:ext uri="{BB962C8B-B14F-4D97-AF65-F5344CB8AC3E}">
        <p14:creationId xmlns:p14="http://schemas.microsoft.com/office/powerpoint/2010/main" val="1051850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Background Fill">
            <a:extLst>
              <a:ext uri="{FF2B5EF4-FFF2-40B4-BE49-F238E27FC236}">
                <a16:creationId xmlns:a16="http://schemas.microsoft.com/office/drawing/2014/main" id="{A7971386-B2B0-4A38-8D3B-8CF23AAA6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olor Fill">
            <a:extLst>
              <a:ext uri="{FF2B5EF4-FFF2-40B4-BE49-F238E27FC236}">
                <a16:creationId xmlns:a16="http://schemas.microsoft.com/office/drawing/2014/main" id="{8BECD55C-E611-4BCD-B45E-BF01D6234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1FEA47B-325E-49EF-A1BB-E3D0D1812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11498" y="0"/>
            <a:ext cx="6757148" cy="6124292"/>
            <a:chOff x="5211498" y="0"/>
            <a:chExt cx="6757148" cy="612429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87A98A1-D478-4890-9CAB-83521D6C7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96379" y="2615848"/>
              <a:ext cx="472267" cy="472267"/>
            </a:xfrm>
            <a:prstGeom prst="ellipse">
              <a:avLst/>
            </a:prstGeom>
            <a:solidFill>
              <a:schemeClr val="tx2">
                <a:lumMod val="25000"/>
                <a:lumOff val="75000"/>
                <a:alpha val="20000"/>
              </a:schemeClr>
            </a:solidFill>
            <a:ln w="209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930DAE9-1ABF-4097-906C-3946FCEEC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9073" y="5549819"/>
              <a:ext cx="256132" cy="256132"/>
            </a:xfrm>
            <a:prstGeom prst="ellipse">
              <a:avLst/>
            </a:prstGeom>
            <a:solidFill>
              <a:schemeClr val="tx2">
                <a:lumMod val="25000"/>
                <a:lumOff val="75000"/>
                <a:alpha val="20000"/>
              </a:schemeClr>
            </a:solidFill>
            <a:ln w="209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767529D-FC0C-45DA-93B3-66B53F177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13342" y="0"/>
              <a:ext cx="3499900" cy="2960417"/>
            </a:xfrm>
            <a:custGeom>
              <a:avLst/>
              <a:gdLst>
                <a:gd name="connsiteX0" fmla="*/ 489498 w 3499900"/>
                <a:gd name="connsiteY0" fmla="*/ 0 h 2960417"/>
                <a:gd name="connsiteX1" fmla="*/ 3499900 w 3499900"/>
                <a:gd name="connsiteY1" fmla="*/ 0 h 2960417"/>
                <a:gd name="connsiteX2" fmla="*/ 3499900 w 3499900"/>
                <a:gd name="connsiteY2" fmla="*/ 1207897 h 2960417"/>
                <a:gd name="connsiteX3" fmla="*/ 1747380 w 3499900"/>
                <a:gd name="connsiteY3" fmla="*/ 2960417 h 2960417"/>
                <a:gd name="connsiteX4" fmla="*/ 0 w 3499900"/>
                <a:gd name="connsiteY4" fmla="*/ 2960417 h 2960417"/>
                <a:gd name="connsiteX5" fmla="*/ 0 w 3499900"/>
                <a:gd name="connsiteY5" fmla="*/ 1213037 h 2960417"/>
                <a:gd name="connsiteX6" fmla="*/ 400187 w 3499900"/>
                <a:gd name="connsiteY6" fmla="*/ 98267 h 296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9900" h="2960417">
                  <a:moveTo>
                    <a:pt x="489498" y="0"/>
                  </a:moveTo>
                  <a:lnTo>
                    <a:pt x="3499900" y="0"/>
                  </a:lnTo>
                  <a:lnTo>
                    <a:pt x="3499900" y="1207897"/>
                  </a:lnTo>
                  <a:cubicBezTo>
                    <a:pt x="3499900" y="2175797"/>
                    <a:pt x="2715280" y="2960417"/>
                    <a:pt x="1747380" y="2960417"/>
                  </a:cubicBezTo>
                  <a:lnTo>
                    <a:pt x="0" y="2960417"/>
                  </a:lnTo>
                  <a:lnTo>
                    <a:pt x="0" y="1213037"/>
                  </a:lnTo>
                  <a:cubicBezTo>
                    <a:pt x="0" y="789581"/>
                    <a:pt x="150181" y="401205"/>
                    <a:pt x="400187" y="98267"/>
                  </a:cubicBezTo>
                  <a:close/>
                </a:path>
              </a:pathLst>
            </a:custGeom>
            <a:solidFill>
              <a:schemeClr val="tx2">
                <a:lumMod val="25000"/>
                <a:lumOff val="75000"/>
                <a:alpha val="20000"/>
              </a:schemeClr>
            </a:solidFill>
            <a:ln w="209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Graphic 9">
              <a:extLst>
                <a:ext uri="{FF2B5EF4-FFF2-40B4-BE49-F238E27FC236}">
                  <a16:creationId xmlns:a16="http://schemas.microsoft.com/office/drawing/2014/main" id="{B0A39D69-014E-498F-9EFF-86C3CFFC2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211498" y="3088115"/>
              <a:ext cx="3036177" cy="3036177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tx2">
                <a:lumMod val="25000"/>
                <a:lumOff val="75000"/>
                <a:alpha val="20000"/>
              </a:schemeClr>
            </a:solidFill>
            <a:ln w="209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Texture">
            <a:extLst>
              <a:ext uri="{FF2B5EF4-FFF2-40B4-BE49-F238E27FC236}">
                <a16:creationId xmlns:a16="http://schemas.microsoft.com/office/drawing/2014/main" id="{0D29D77D-2D4E-4868-960B-BEDA724F5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243B4F-242C-469D-9AF6-90F256DA5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474" y="676656"/>
            <a:ext cx="4546890" cy="1742987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0000"/>
                </a:solidFill>
              </a:rPr>
              <a:t>What is the Problem?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BBCB4E-A3C1-4FAF-B52F-C7FB7237E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474" y="2960416"/>
            <a:ext cx="5113023" cy="19428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Bully has increased significantly </a:t>
            </a:r>
            <a:r>
              <a:rPr lang="en-US" sz="3600" dirty="0">
                <a:solidFill>
                  <a:srgbClr val="92D050"/>
                </a:solidFill>
              </a:rPr>
              <a:t>in New York City Public Schools. </a:t>
            </a:r>
          </a:p>
        </p:txBody>
      </p:sp>
      <p:pic>
        <p:nvPicPr>
          <p:cNvPr id="4" name="Picture 3" descr="Circles with purple and pin gradient">
            <a:extLst>
              <a:ext uri="{FF2B5EF4-FFF2-40B4-BE49-F238E27FC236}">
                <a16:creationId xmlns:a16="http://schemas.microsoft.com/office/drawing/2014/main" id="{44D60142-5A3D-442F-8649-08C0AD33A1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2" r="3" b="3"/>
          <a:stretch/>
        </p:blipFill>
        <p:spPr>
          <a:xfrm>
            <a:off x="4648412" y="10"/>
            <a:ext cx="3614486" cy="2960406"/>
          </a:xfrm>
          <a:custGeom>
            <a:avLst/>
            <a:gdLst/>
            <a:ahLst/>
            <a:cxnLst/>
            <a:rect l="l" t="t" r="r" b="b"/>
            <a:pathLst>
              <a:path w="3499900" h="2866566">
                <a:moveTo>
                  <a:pt x="0" y="0"/>
                </a:moveTo>
                <a:lnTo>
                  <a:pt x="3095700" y="0"/>
                </a:lnTo>
                <a:lnTo>
                  <a:pt x="3099713" y="4416"/>
                </a:lnTo>
                <a:cubicBezTo>
                  <a:pt x="3349719" y="307354"/>
                  <a:pt x="3499900" y="695730"/>
                  <a:pt x="3499900" y="1119186"/>
                </a:cubicBezTo>
                <a:lnTo>
                  <a:pt x="3499900" y="2866566"/>
                </a:lnTo>
                <a:lnTo>
                  <a:pt x="1752520" y="2866566"/>
                </a:lnTo>
                <a:cubicBezTo>
                  <a:pt x="784620" y="2866566"/>
                  <a:pt x="0" y="2081946"/>
                  <a:pt x="0" y="1114046"/>
                </a:cubicBezTo>
                <a:close/>
              </a:path>
            </a:pathLst>
          </a:custGeom>
        </p:spPr>
      </p:pic>
      <p:pic>
        <p:nvPicPr>
          <p:cNvPr id="18" name="Picture 17" descr="A person sitting on the floor&#10;&#10;Description automatically generated with low confidence">
            <a:extLst>
              <a:ext uri="{FF2B5EF4-FFF2-40B4-BE49-F238E27FC236}">
                <a16:creationId xmlns:a16="http://schemas.microsoft.com/office/drawing/2014/main" id="{D1ACA5A0-9790-445F-A0B1-DBFB010C18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3" r="15260" b="1"/>
          <a:stretch/>
        </p:blipFill>
        <p:spPr>
          <a:xfrm>
            <a:off x="8654433" y="10"/>
            <a:ext cx="2981025" cy="2720886"/>
          </a:xfrm>
          <a:custGeom>
            <a:avLst/>
            <a:gdLst/>
            <a:ahLst/>
            <a:cxnLst/>
            <a:rect l="l" t="t" r="r" b="b"/>
            <a:pathLst>
              <a:path w="2981025" h="2720896">
                <a:moveTo>
                  <a:pt x="651328" y="0"/>
                </a:moveTo>
                <a:lnTo>
                  <a:pt x="2981025" y="0"/>
                </a:lnTo>
                <a:lnTo>
                  <a:pt x="2981025" y="1228194"/>
                </a:lnTo>
                <a:cubicBezTo>
                  <a:pt x="2981025" y="2052599"/>
                  <a:pt x="2312728" y="2720896"/>
                  <a:pt x="1488323" y="2720896"/>
                </a:cubicBezTo>
                <a:lnTo>
                  <a:pt x="0" y="2720896"/>
                </a:lnTo>
                <a:lnTo>
                  <a:pt x="0" y="1232572"/>
                </a:lnTo>
                <a:cubicBezTo>
                  <a:pt x="0" y="781726"/>
                  <a:pt x="199869" y="377566"/>
                  <a:pt x="515836" y="103866"/>
                </a:cubicBezTo>
                <a:close/>
              </a:path>
            </a:pathLst>
          </a:custGeom>
        </p:spPr>
      </p:pic>
      <p:pic>
        <p:nvPicPr>
          <p:cNvPr id="8" name="Picture 7" descr="A picture containing person, floor, indoor&#10;&#10;Description automatically generated">
            <a:extLst>
              <a:ext uri="{FF2B5EF4-FFF2-40B4-BE49-F238E27FC236}">
                <a16:creationId xmlns:a16="http://schemas.microsoft.com/office/drawing/2014/main" id="{7CDBA300-75CD-49C6-8341-FE47DA6CC3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7" r="15400" b="-4"/>
          <a:stretch/>
        </p:blipFill>
        <p:spPr>
          <a:xfrm>
            <a:off x="5425387" y="3285633"/>
            <a:ext cx="2641141" cy="2641141"/>
          </a:xfrm>
          <a:custGeom>
            <a:avLst/>
            <a:gdLst/>
            <a:ahLst/>
            <a:cxnLst/>
            <a:rect l="l" t="t" r="r" b="b"/>
            <a:pathLst>
              <a:path w="1946957" h="1946957">
                <a:moveTo>
                  <a:pt x="974908" y="0"/>
                </a:moveTo>
                <a:lnTo>
                  <a:pt x="1946957" y="0"/>
                </a:lnTo>
                <a:lnTo>
                  <a:pt x="1946957" y="972049"/>
                </a:lnTo>
                <a:cubicBezTo>
                  <a:pt x="1946957" y="1510482"/>
                  <a:pt x="1510481" y="1946957"/>
                  <a:pt x="972049" y="1946957"/>
                </a:cubicBezTo>
                <a:lnTo>
                  <a:pt x="0" y="1946957"/>
                </a:lnTo>
                <a:lnTo>
                  <a:pt x="0" y="974909"/>
                </a:lnTo>
                <a:cubicBezTo>
                  <a:pt x="0" y="436476"/>
                  <a:pt x="436475" y="0"/>
                  <a:pt x="974908" y="0"/>
                </a:cubicBezTo>
                <a:close/>
              </a:path>
            </a:pathLst>
          </a:custGeom>
        </p:spPr>
      </p:pic>
      <p:pic>
        <p:nvPicPr>
          <p:cNvPr id="6" name="Picture 5" descr="A group of women&#10;&#10;Description automatically generated with medium confidence">
            <a:extLst>
              <a:ext uri="{FF2B5EF4-FFF2-40B4-BE49-F238E27FC236}">
                <a16:creationId xmlns:a16="http://schemas.microsoft.com/office/drawing/2014/main" id="{65BFDC37-C01A-4254-9F74-D4F2E25163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4" r="18036" b="-1"/>
          <a:stretch/>
        </p:blipFill>
        <p:spPr>
          <a:xfrm>
            <a:off x="8403330" y="3069331"/>
            <a:ext cx="3788670" cy="3788669"/>
          </a:xfrm>
          <a:custGeom>
            <a:avLst/>
            <a:gdLst/>
            <a:ahLst/>
            <a:cxnLst/>
            <a:rect l="l" t="t" r="r" b="b"/>
            <a:pathLst>
              <a:path w="3646992" h="3646991">
                <a:moveTo>
                  <a:pt x="0" y="0"/>
                </a:moveTo>
                <a:lnTo>
                  <a:pt x="1820818" y="0"/>
                </a:lnTo>
                <a:cubicBezTo>
                  <a:pt x="2829397" y="0"/>
                  <a:pt x="3646992" y="817595"/>
                  <a:pt x="3646992" y="1826174"/>
                </a:cubicBezTo>
                <a:lnTo>
                  <a:pt x="3646992" y="3646991"/>
                </a:lnTo>
                <a:lnTo>
                  <a:pt x="1826174" y="3646991"/>
                </a:lnTo>
                <a:cubicBezTo>
                  <a:pt x="817595" y="3646991"/>
                  <a:pt x="0" y="2829396"/>
                  <a:pt x="0" y="1820817"/>
                </a:cubicBezTo>
                <a:close/>
              </a:path>
            </a:pathLst>
          </a:custGeom>
        </p:spPr>
      </p:pic>
      <p:pic>
        <p:nvPicPr>
          <p:cNvPr id="20" name="Picture 19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3213E184-E84D-4E29-97C8-4F22301F69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373" y="195100"/>
            <a:ext cx="2895141" cy="242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2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EBB32-2199-4D24-A866-0F0FEB5F4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165" y="212035"/>
            <a:ext cx="7997687" cy="1258958"/>
          </a:xfrm>
        </p:spPr>
        <p:txBody>
          <a:bodyPr>
            <a:normAutofit fontScale="90000"/>
          </a:bodyPr>
          <a:lstStyle/>
          <a:p>
            <a:r>
              <a:rPr lang="en-US" sz="4400"/>
              <a:t>1. </a:t>
            </a:r>
            <a:r>
              <a:rPr lang="en-US" sz="6700"/>
              <a:t>Define the Problem</a:t>
            </a:r>
            <a:br>
              <a:rPr lang="en-US" sz="4400">
                <a:solidFill>
                  <a:srgbClr val="FFFF00"/>
                </a:solidFill>
              </a:rPr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E2473-BA3F-47EA-A7C1-E8D8A024C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67409"/>
            <a:ext cx="11489635" cy="52095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DO NOW: 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1. Gather in your groups.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2. Write the question below and answer it in your notebooks:</a:t>
            </a:r>
          </a:p>
          <a:p>
            <a:pPr marL="742950" indent="-742950">
              <a:buAutoNum type="arabicPeriod"/>
            </a:pPr>
            <a:r>
              <a:rPr lang="en-US" sz="6000" dirty="0">
                <a:solidFill>
                  <a:srgbClr val="FF0000"/>
                </a:solidFill>
              </a:rPr>
              <a:t>What is your definition of bullying?</a:t>
            </a:r>
            <a:r>
              <a:rPr lang="en-US" sz="6000" u="sng" dirty="0">
                <a:solidFill>
                  <a:srgbClr val="FF0000"/>
                </a:solidFill>
              </a:rPr>
              <a:t>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863914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2CB88-C2DB-4144-A0A3-3578A919B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323" y="92767"/>
            <a:ext cx="8401878" cy="56984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/>
              <a:t>How is Bullying Defined</a:t>
            </a:r>
            <a:r>
              <a:rPr lang="en-US" b="1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4FE08-A1DA-4C28-9293-584161B62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95131"/>
            <a:ext cx="12032974" cy="59701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i="0" strike="noStrike" dirty="0">
                <a:effectLst/>
                <a:latin typeface="Open Sans" panose="020B0604020202020204" pitchFamily="34" charset="0"/>
              </a:rPr>
              <a:t>DO NOW CON’T   </a:t>
            </a:r>
          </a:p>
          <a:p>
            <a:endParaRPr lang="en-US" sz="3600" b="1" dirty="0">
              <a:latin typeface="Open Sans" panose="020B0604020202020204" pitchFamily="34" charset="0"/>
            </a:endParaRPr>
          </a:p>
          <a:p>
            <a:r>
              <a:rPr lang="en-US" sz="3600" b="1" i="0" strike="noStrike" dirty="0">
                <a:effectLst/>
                <a:latin typeface="Open Sans" panose="020B0604020202020204" pitchFamily="34" charset="0"/>
              </a:rPr>
              <a:t> Look at the definition below</a:t>
            </a:r>
            <a:endParaRPr lang="en-US" sz="3800" b="1" i="0" u="none" strike="noStrike" dirty="0">
              <a:solidFill>
                <a:srgbClr val="FF0000"/>
              </a:solidFill>
              <a:effectLst/>
              <a:latin typeface="Open Sans"/>
              <a:ea typeface="Open Sans"/>
              <a:cs typeface="Open Sans"/>
            </a:endParaRPr>
          </a:p>
          <a:p>
            <a:pPr marL="0" indent="0" algn="ctr">
              <a:buNone/>
            </a:pPr>
            <a:r>
              <a:rPr lang="en-US" sz="3800" b="1" i="0" u="none" strike="noStrike" dirty="0">
                <a:solidFill>
                  <a:srgbClr val="FF0000"/>
                </a:solidFill>
                <a:effectLst/>
                <a:latin typeface="Open Sans"/>
                <a:ea typeface="Open Sans"/>
                <a:cs typeface="Open Sans"/>
              </a:rPr>
              <a:t>What is considered bullying?</a:t>
            </a:r>
          </a:p>
          <a:p>
            <a:r>
              <a:rPr lang="en-US" sz="3000" b="1" i="0" u="none" strike="noStrike" dirty="0">
                <a:solidFill>
                  <a:srgbClr val="FFFF00"/>
                </a:solidFill>
                <a:effectLst/>
                <a:latin typeface="Open Sans" panose="020B0604020202020204" pitchFamily="34" charset="0"/>
              </a:rPr>
              <a:t>There must an imbalance of power between the parties involved, such as physical strength, information that is embarrassing, and social status </a:t>
            </a:r>
            <a:r>
              <a:rPr lang="en-US" sz="3000" b="1" dirty="0">
                <a:solidFill>
                  <a:srgbClr val="FFFF00"/>
                </a:solidFill>
                <a:latin typeface="Open Sans" panose="020B0604020202020204" pitchFamily="34" charset="0"/>
              </a:rPr>
              <a:t>at</a:t>
            </a:r>
            <a:r>
              <a:rPr lang="en-US" sz="3000" b="1" i="0" u="none" strike="noStrike" dirty="0">
                <a:solidFill>
                  <a:srgbClr val="FFFF00"/>
                </a:solidFill>
                <a:effectLst/>
                <a:latin typeface="Open Sans" panose="020B0604020202020204" pitchFamily="34" charset="0"/>
              </a:rPr>
              <a:t> the school.</a:t>
            </a:r>
          </a:p>
          <a:p>
            <a:r>
              <a:rPr lang="en-US" sz="3000" b="1" dirty="0">
                <a:solidFill>
                  <a:srgbClr val="FFFF0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sz="3000" b="1" i="0" u="none" strike="noStrike" dirty="0">
                <a:solidFill>
                  <a:srgbClr val="FFFF00"/>
                </a:solidFill>
                <a:effectLst/>
                <a:latin typeface="Open Sans"/>
                <a:ea typeface="Open Sans"/>
                <a:cs typeface="Open Sans"/>
              </a:rPr>
              <a:t>It must occur more than once or some type of repetition of the behavior.</a:t>
            </a:r>
          </a:p>
        </p:txBody>
      </p:sp>
    </p:spTree>
    <p:extLst>
      <p:ext uri="{BB962C8B-B14F-4D97-AF65-F5344CB8AC3E}">
        <p14:creationId xmlns:p14="http://schemas.microsoft.com/office/powerpoint/2010/main" val="280373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65ADD-3404-4C3F-BA58-8145040DF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5774"/>
            <a:ext cx="10277061" cy="56984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COMPARE AND CONTRAST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5587D-4329-455E-8109-0BEA210ED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4887"/>
            <a:ext cx="12192000" cy="60231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Open Sans" panose="020B0604020202020204" pitchFamily="34" charset="0"/>
              </a:rPr>
              <a:t>1</a:t>
            </a:r>
            <a:r>
              <a:rPr lang="en-US" sz="3800" b="1" i="0" u="none" strike="noStrike" dirty="0">
                <a:solidFill>
                  <a:srgbClr val="FFFF00"/>
                </a:solidFill>
                <a:effectLst/>
                <a:latin typeface="Open Sans" panose="020B0604020202020204" pitchFamily="34" charset="0"/>
              </a:rPr>
              <a:t>.Briefly COMPARE AND CONTRAST what you wrote down to the actual definition.</a:t>
            </a:r>
          </a:p>
          <a:p>
            <a:r>
              <a:rPr lang="en-US" sz="3800" b="1" i="0" u="none" strike="noStrike" dirty="0">
                <a:solidFill>
                  <a:srgbClr val="FFFF00"/>
                </a:solidFill>
                <a:effectLst/>
                <a:latin typeface="Open Sans" panose="020B0604020202020204" pitchFamily="34" charset="0"/>
              </a:rPr>
              <a:t>2. </a:t>
            </a:r>
            <a:r>
              <a:rPr lang="en-US" sz="3800" b="1" dirty="0">
                <a:solidFill>
                  <a:srgbClr val="FFFF00"/>
                </a:solidFill>
                <a:latin typeface="Open Sans" panose="020B0604020202020204" pitchFamily="34" charset="0"/>
              </a:rPr>
              <a:t> Is it different or similar?</a:t>
            </a:r>
            <a:endParaRPr lang="en-US" sz="3800" b="1" i="0" u="none" strike="noStrike" dirty="0">
              <a:solidFill>
                <a:srgbClr val="FFFF00"/>
              </a:solidFill>
              <a:effectLst/>
              <a:latin typeface="Open Sans" panose="020B0604020202020204" pitchFamily="34" charset="0"/>
            </a:endParaRPr>
          </a:p>
          <a:p>
            <a:endParaRPr lang="en-US" sz="2800" dirty="0">
              <a:solidFill>
                <a:srgbClr val="FFFF00"/>
              </a:solidFill>
              <a:latin typeface="Open Sans" panose="020B0604020202020204" pitchFamily="34" charset="0"/>
            </a:endParaRPr>
          </a:p>
          <a:p>
            <a:r>
              <a:rPr lang="en-US" sz="3800" b="1" dirty="0">
                <a:solidFill>
                  <a:srgbClr val="FF0000"/>
                </a:solidFill>
                <a:latin typeface="Open Sans" panose="020B0604020202020204" pitchFamily="34" charset="0"/>
              </a:rPr>
              <a:t>Watch Video on Bullying in school.</a:t>
            </a:r>
          </a:p>
          <a:p>
            <a:r>
              <a:rPr lang="en-US" sz="3600" b="1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1. What did you notice in the video?</a:t>
            </a:r>
          </a:p>
          <a:p>
            <a:r>
              <a:rPr lang="en-US" sz="3600" b="1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2. What are your wonderings?</a:t>
            </a:r>
          </a:p>
          <a:p>
            <a:r>
              <a:rPr lang="en-US" sz="3600" b="1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3. Interview your peers about their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personal experience of being bullied.</a:t>
            </a:r>
          </a:p>
        </p:txBody>
      </p: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46414A9E-49B9-4BFF-BFE2-2D92F3394AF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634356" y="2473377"/>
            <a:ext cx="3385116" cy="379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31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8997E-695F-4BF4-A4F0-96F1E6CA0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5530"/>
            <a:ext cx="9432387" cy="136191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MINI-LESSON</a:t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THINK</a:t>
            </a:r>
            <a:r>
              <a:rPr lang="en-US" dirty="0"/>
              <a:t>-</a:t>
            </a:r>
            <a:r>
              <a:rPr lang="en-US" dirty="0">
                <a:solidFill>
                  <a:srgbClr val="00B0F0"/>
                </a:solidFill>
              </a:rPr>
              <a:t>PAIR-</a:t>
            </a:r>
            <a:r>
              <a:rPr lang="en-US" dirty="0">
                <a:solidFill>
                  <a:srgbClr val="FF0000"/>
                </a:solidFill>
              </a:rPr>
              <a:t>SHARE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C67D4-3248-46ED-B26E-3B85C8281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17" y="1547446"/>
            <a:ext cx="11628782" cy="4797084"/>
          </a:xfrm>
        </p:spPr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en-US" sz="4400" dirty="0">
                <a:solidFill>
                  <a:srgbClr val="FFFF00"/>
                </a:solidFill>
              </a:rPr>
              <a:t>Write down one example of what bullying among peers looks like to you in school, the community, and social media on paper.</a:t>
            </a:r>
          </a:p>
          <a:p>
            <a:pPr marL="742950" indent="-742950">
              <a:buAutoNum type="arabicPeriod"/>
            </a:pP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>
                <a:solidFill>
                  <a:srgbClr val="00B0F0"/>
                </a:solidFill>
              </a:rPr>
              <a:t>Share in your group and take turns discussing what you wrote down on your paper. </a:t>
            </a:r>
          </a:p>
          <a:p>
            <a:pPr marL="742950" indent="-742950">
              <a:buAutoNum type="arabicPeriod"/>
            </a:pPr>
            <a:r>
              <a:rPr lang="en-US" sz="4400" dirty="0">
                <a:solidFill>
                  <a:srgbClr val="FF0000"/>
                </a:solidFill>
              </a:rPr>
              <a:t>Briefly share with the class what your peers wrote down in your groups and your thoughts. </a:t>
            </a:r>
            <a:endParaRPr lang="en-US" sz="6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06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 Fill">
            <a:extLst>
              <a:ext uri="{FF2B5EF4-FFF2-40B4-BE49-F238E27FC236}">
                <a16:creationId xmlns:a16="http://schemas.microsoft.com/office/drawing/2014/main" id="{03AE087C-11E2-4305-9282-D7F122FE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 descr="A group of people in a hallway&#10;&#10;Description automatically generated with low confidence">
            <a:extLst>
              <a:ext uri="{FF2B5EF4-FFF2-40B4-BE49-F238E27FC236}">
                <a16:creationId xmlns:a16="http://schemas.microsoft.com/office/drawing/2014/main" id="{30FC211A-BC3F-4410-BAAE-F4A19CCD56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r="-1" b="11999"/>
          <a:stretch/>
        </p:blipFill>
        <p:spPr>
          <a:xfrm>
            <a:off x="20" y="857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140F46-09D1-4912-810E-42743CBB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796"/>
            <a:ext cx="10316817" cy="558242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What are the Different Types of Bullying?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7B590-0CBA-487D-95BF-0E2FC63D0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96713"/>
            <a:ext cx="7685037" cy="4080250"/>
          </a:xfrm>
        </p:spPr>
        <p:txBody>
          <a:bodyPr>
            <a:normAutofit/>
          </a:bodyPr>
          <a:lstStyle/>
          <a:p>
            <a:r>
              <a:rPr lang="en-US" sz="3600" b="1" i="0">
                <a:solidFill>
                  <a:srgbClr val="FFFFFF"/>
                </a:solidFill>
                <a:effectLst/>
                <a:latin typeface="Source Sans Pro Web"/>
              </a:rPr>
              <a:t>Verbal bullying</a:t>
            </a:r>
          </a:p>
          <a:p>
            <a:r>
              <a:rPr lang="en-US" sz="3600" b="1" i="0" dirty="0">
                <a:solidFill>
                  <a:srgbClr val="FFFFFF"/>
                </a:solidFill>
                <a:effectLst/>
                <a:latin typeface="Source Sans Pro Web"/>
              </a:rPr>
              <a:t>Social bullying</a:t>
            </a:r>
          </a:p>
          <a:p>
            <a:r>
              <a:rPr lang="en-US" sz="3600" b="1" i="0" dirty="0">
                <a:solidFill>
                  <a:srgbClr val="FFFFFF"/>
                </a:solidFill>
                <a:effectLst/>
                <a:latin typeface="Source Sans Pro Web"/>
              </a:rPr>
              <a:t>Physical bullying</a:t>
            </a:r>
          </a:p>
          <a:p>
            <a:r>
              <a:rPr lang="en-US" sz="3600" b="1" dirty="0">
                <a:solidFill>
                  <a:srgbClr val="FFFFFF"/>
                </a:solidFill>
                <a:latin typeface="Source Sans Pro Web"/>
              </a:rPr>
              <a:t>Sexual bullying</a:t>
            </a:r>
          </a:p>
          <a:p>
            <a:r>
              <a:rPr lang="en-US" sz="3600" b="1" dirty="0">
                <a:solidFill>
                  <a:srgbClr val="FFFFFF"/>
                </a:solidFill>
                <a:latin typeface="Source Sans Pro Web"/>
              </a:rPr>
              <a:t>Cyber bullying</a:t>
            </a:r>
          </a:p>
          <a:p>
            <a:r>
              <a:rPr lang="en-US" sz="3600" b="1" dirty="0">
                <a:solidFill>
                  <a:srgbClr val="FFFFFF"/>
                </a:solidFill>
                <a:latin typeface="Source Sans Pro Web"/>
              </a:rPr>
              <a:t>Emotional bullying</a:t>
            </a:r>
            <a:endParaRPr lang="en-US" sz="3600" dirty="0">
              <a:solidFill>
                <a:srgbClr val="FFFFFF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CF365D-F104-414F-93C3-D9F568808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5D118A1-A4AD-4C47-99CC-852FAD146E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" name="Graphic 9">
              <a:extLst>
                <a:ext uri="{FF2B5EF4-FFF2-40B4-BE49-F238E27FC236}">
                  <a16:creationId xmlns:a16="http://schemas.microsoft.com/office/drawing/2014/main" id="{D3E51544-0AB7-4546-AB57-868FB0B41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6DB3A34-0E17-44F2-A958-5C6EE80E3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B343AE4-2356-4838-B706-3A16FFFDE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D78B9AE4-2096-42B5-B267-1FCCF56F8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Graphic 9">
              <a:extLst>
                <a:ext uri="{FF2B5EF4-FFF2-40B4-BE49-F238E27FC236}">
                  <a16:creationId xmlns:a16="http://schemas.microsoft.com/office/drawing/2014/main" id="{827DE0C5-02AF-4323-9CB7-E4C1D6449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88621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ackground Fill">
            <a:extLst>
              <a:ext uri="{FF2B5EF4-FFF2-40B4-BE49-F238E27FC236}">
                <a16:creationId xmlns:a16="http://schemas.microsoft.com/office/drawing/2014/main" id="{03AE087C-11E2-4305-9282-D7F122FE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ACA0F133-1513-4F98-83DE-3FC0118163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9" r="-1" b="25716"/>
          <a:stretch/>
        </p:blipFill>
        <p:spPr>
          <a:xfrm>
            <a:off x="173801" y="122794"/>
            <a:ext cx="10007012" cy="67352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792125-0A05-4126-8FEE-B2D2D1440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793"/>
            <a:ext cx="7685037" cy="751851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Verbal Bullying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691AE975-D865-435E-8F2B-D3DFF1A31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96713"/>
            <a:ext cx="8382000" cy="4080250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Verbal Bullying </a:t>
            </a:r>
            <a:r>
              <a:rPr lang="en-US" sz="2800">
                <a:solidFill>
                  <a:srgbClr val="FF0000"/>
                </a:solidFill>
              </a:rPr>
              <a:t>– saying or writing derogatory things about another student.</a:t>
            </a:r>
          </a:p>
          <a:p>
            <a:r>
              <a:rPr lang="en-US" sz="2800">
                <a:solidFill>
                  <a:srgbClr val="FFFFFF"/>
                </a:solidFill>
              </a:rPr>
              <a:t>Teasing</a:t>
            </a:r>
          </a:p>
          <a:p>
            <a:r>
              <a:rPr lang="en-US" sz="2800">
                <a:solidFill>
                  <a:srgbClr val="FFFFFF"/>
                </a:solidFill>
              </a:rPr>
              <a:t>Name Calling</a:t>
            </a:r>
          </a:p>
          <a:p>
            <a:r>
              <a:rPr lang="en-US" sz="2800">
                <a:solidFill>
                  <a:srgbClr val="FFFFFF"/>
                </a:solidFill>
              </a:rPr>
              <a:t>Threating to Cause Harm</a:t>
            </a:r>
          </a:p>
          <a:p>
            <a:r>
              <a:rPr lang="en-US" sz="2800">
                <a:solidFill>
                  <a:srgbClr val="FFFFFF"/>
                </a:solidFill>
              </a:rPr>
              <a:t>Inappropriate Sexual comments</a:t>
            </a:r>
          </a:p>
          <a:p>
            <a:r>
              <a:rPr lang="en-US" sz="2800">
                <a:solidFill>
                  <a:srgbClr val="FFFFFF"/>
                </a:solidFill>
              </a:rPr>
              <a:t>Taunting</a:t>
            </a:r>
          </a:p>
          <a:p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ACF365D-F104-414F-93C3-D9F568808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5D118A1-A4AD-4C47-99CC-852FAD146E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0" name="Graphic 9">
              <a:extLst>
                <a:ext uri="{FF2B5EF4-FFF2-40B4-BE49-F238E27FC236}">
                  <a16:creationId xmlns:a16="http://schemas.microsoft.com/office/drawing/2014/main" id="{D3E51544-0AB7-4546-AB57-868FB0B41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6DB3A34-0E17-44F2-A958-5C6EE80E3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B343AE4-2356-4838-B706-3A16FFFDE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/>
            </a:p>
          </p:txBody>
        </p:sp>
        <p:sp>
          <p:nvSpPr>
            <p:cNvPr id="33" name="Graphic 9">
              <a:extLst>
                <a:ext uri="{FF2B5EF4-FFF2-40B4-BE49-F238E27FC236}">
                  <a16:creationId xmlns:a16="http://schemas.microsoft.com/office/drawing/2014/main" id="{D78B9AE4-2096-42B5-B267-1FCCF56F8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" name="Graphic 9">
              <a:extLst>
                <a:ext uri="{FF2B5EF4-FFF2-40B4-BE49-F238E27FC236}">
                  <a16:creationId xmlns:a16="http://schemas.microsoft.com/office/drawing/2014/main" id="{827DE0C5-02AF-4323-9CB7-E4C1D6449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35528739"/>
      </p:ext>
    </p:extLst>
  </p:cSld>
  <p:clrMapOvr>
    <a:masterClrMapping/>
  </p:clrMapOvr>
</p:sld>
</file>

<file path=ppt/theme/theme1.xml><?xml version="1.0" encoding="utf-8"?>
<a:theme xmlns:a="http://schemas.openxmlformats.org/drawingml/2006/main" name="TropicVTI">
  <a:themeElements>
    <a:clrScheme name="AnalogousFromDarkSeedLeftStep">
      <a:dk1>
        <a:srgbClr val="000000"/>
      </a:dk1>
      <a:lt1>
        <a:srgbClr val="FFFFFF"/>
      </a:lt1>
      <a:dk2>
        <a:srgbClr val="261A2E"/>
      </a:dk2>
      <a:lt2>
        <a:srgbClr val="F0F3F3"/>
      </a:lt2>
      <a:accent1>
        <a:srgbClr val="DA4936"/>
      </a:accent1>
      <a:accent2>
        <a:srgbClr val="C82456"/>
      </a:accent2>
      <a:accent3>
        <a:srgbClr val="DA36AC"/>
      </a:accent3>
      <a:accent4>
        <a:srgbClr val="B124C8"/>
      </a:accent4>
      <a:accent5>
        <a:srgbClr val="7F36DA"/>
      </a:accent5>
      <a:accent6>
        <a:srgbClr val="3A36CC"/>
      </a:accent6>
      <a:hlink>
        <a:srgbClr val="8D3FBF"/>
      </a:hlink>
      <a:folHlink>
        <a:srgbClr val="7F7F7F"/>
      </a:folHlink>
    </a:clrScheme>
    <a:fontScheme name="Tropic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opicVTI" id="{DE8751F2-0439-4D1D-A674-AFC241C9701D}" vid="{C41D9140-98E0-4A26-97C4-97FDCB8D6E0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45010</TotalTime>
  <Words>1040</Words>
  <Application>Microsoft Office PowerPoint</Application>
  <PresentationFormat>Widescreen</PresentationFormat>
  <Paragraphs>135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Arial,Sans-Serif</vt:lpstr>
      <vt:lpstr>Calibri</vt:lpstr>
      <vt:lpstr>Gill Sans Nova</vt:lpstr>
      <vt:lpstr>Open Sans</vt:lpstr>
      <vt:lpstr>Source Sans Pro Web</vt:lpstr>
      <vt:lpstr>Times New Roman</vt:lpstr>
      <vt:lpstr>TropicVTI</vt:lpstr>
      <vt:lpstr>BULLYING IN NEW YORK CITY PUBLIC SCHOOL SYSTEM</vt:lpstr>
      <vt:lpstr>Steps to PPA</vt:lpstr>
      <vt:lpstr>What is the Problem?</vt:lpstr>
      <vt:lpstr>1. Define the Problem </vt:lpstr>
      <vt:lpstr>How is Bullying Defined?</vt:lpstr>
      <vt:lpstr>COMPARE AND CONTRAST</vt:lpstr>
      <vt:lpstr>   MINI-LESSON THINK-PAIR-SHARE</vt:lpstr>
      <vt:lpstr>What are the Different Types of Bullying?</vt:lpstr>
      <vt:lpstr>Verbal Bullying</vt:lpstr>
      <vt:lpstr>Social Bullying</vt:lpstr>
      <vt:lpstr>Physical Bullying</vt:lpstr>
      <vt:lpstr>Sexual Bullying</vt:lpstr>
      <vt:lpstr>PowerPoint Presentation</vt:lpstr>
      <vt:lpstr>Emotional Bullying </vt:lpstr>
      <vt:lpstr>Gather Evidence</vt:lpstr>
      <vt:lpstr>Identifying the Cause</vt:lpstr>
      <vt:lpstr> Evaluate an Existing Policy</vt:lpstr>
      <vt:lpstr>What Kind of Solutions Can We Develop?</vt:lpstr>
      <vt:lpstr>Selected the Best Solution</vt:lpstr>
      <vt:lpstr>Presentation and Proposal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BULLYING IN NEW YORK CITY PUBLIC SCHOOL SYSTEM</dc:title>
  <dc:creator>Williamson Angela</dc:creator>
  <cp:lastModifiedBy>Joseph Montecalvo</cp:lastModifiedBy>
  <cp:revision>25</cp:revision>
  <dcterms:created xsi:type="dcterms:W3CDTF">2021-09-02T13:38:06Z</dcterms:created>
  <dcterms:modified xsi:type="dcterms:W3CDTF">2022-03-25T21:42:47Z</dcterms:modified>
</cp:coreProperties>
</file>