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veat" panose="020B0604020202020204" charset="0"/>
      <p:regular r:id="rId15"/>
      <p:bold r:id="rId16"/>
    </p:embeddedFont>
    <p:embeddedFont>
      <p:font typeface="Georgia" panose="02040502050405020303" pitchFamily="18" charset="0"/>
      <p:regular r:id="rId17"/>
      <p:bold r:id="rId18"/>
      <p:italic r:id="rId19"/>
      <p:boldItalic r:id="rId20"/>
    </p:embeddedFont>
    <p:embeddedFont>
      <p:font typeface="Impact" panose="020B0806030902050204" pitchFamily="34" charset="0"/>
      <p:regular r:id="rId21"/>
    </p:embeddedFont>
    <p:embeddedFont>
      <p:font typeface="Merriweather" panose="00000500000000000000" pitchFamily="2" charset="0"/>
      <p:regular r:id="rId22"/>
      <p:bold r:id="rId23"/>
      <p:italic r:id="rId24"/>
      <p:boldItalic r:id="rId25"/>
    </p:embeddedFont>
    <p:embeddedFont>
      <p:font typeface="Pacifico" panose="00000500000000000000" pitchFamily="2" charset="0"/>
      <p:regular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rman harris" initials="" lastIdx="9" clrIdx="0"/>
  <p:cmAuthor id="1" name="Joe Montecalvo" initials="" lastIdx="3" clrIdx="1"/>
  <p:cmAuthor id="2" name="Lynda Watkins-Turner"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0182F1-8B27-4101-A1C0-0A10C0DC4F75}">
  <a:tblStyle styleId="{F40182F1-8B27-4101-A1C0-0A10C0DC4F7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8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6220efbe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6220efbe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6220efbe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6220efbe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6220f08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6220f08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d721836d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d721836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0455e9969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0455e9969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147a2b968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147a2b96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d721836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d721836d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147a2b96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147a2b96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e39cade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fe39cade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fe39cade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fe39cade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d78bc1e8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d78bc1e8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3A%2F%2Fcdn4.vectorstock.com%2Fi%2F1000x1000%2F84%2F83%2Fthumb-up-and-down-like-and-dislike-social-media-vector-34008483.jpg&amp;imgrefurl=https%3A%2F%2Fwww.vectorstock.com%2Froyalty-free-vector%2Fthumb-up-and-down-like-and-dislike-social-media-vector-34008483&amp;tbnid=ddzAxJ7yQ9ppMM&amp;vet=12ahUKEwiS6q-duLL3AhUCNVkFHevZBekQMygBegUIARDFAQ..i&amp;docid=hDluWgDJzygkgM&amp;w=1000&amp;h=780&amp;q=like%20or%20dislike%20social%20media&amp;ved=2ahUKEwiS6q-duLL3AhUCNVkFHevZBekQMygBegUIARDFAQ"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flippedtips.com/plegal/tips/bestsol.html" TargetMode="External"/><Relationship Id="rId3" Type="http://schemas.openxmlformats.org/officeDocument/2006/relationships/hyperlink" Target="https://flippedtips.com/plegal/tips/select.html" TargetMode="External"/><Relationship Id="rId7" Type="http://schemas.openxmlformats.org/officeDocument/2006/relationships/hyperlink" Target="https://flippedtips.com/plegal/tips/solutions.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lippedtips.com/plegal/tips/existing.html" TargetMode="External"/><Relationship Id="rId5" Type="http://schemas.openxmlformats.org/officeDocument/2006/relationships/hyperlink" Target="https://flippedtips.com/plegal/tips/identify.html" TargetMode="External"/><Relationship Id="rId4" Type="http://schemas.openxmlformats.org/officeDocument/2006/relationships/hyperlink" Target="https://flippedtips.com/plegal/tips/gathe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rmit.edu.au/news/all-news/2016/sep/five-ways-junk-food-changes-your-brai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hildlifenutrition.com/adverse-effects-of-junk-food-on-childr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ncbi.nlm.nih.gov/pmc/articles/PMC4998375/" TargetMode="External"/><Relationship Id="rId5" Type="http://schemas.openxmlformats.org/officeDocument/2006/relationships/hyperlink" Target="https://www.news-medical.net/health/How-Fast-Food-Affects-Childrens-Health.aspx" TargetMode="External"/><Relationship Id="rId4" Type="http://schemas.openxmlformats.org/officeDocument/2006/relationships/hyperlink" Target="https://www.rmit.edu.au/news/all-news/2016/sep/five-ways-junk-food-changes-your-brai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ns.usda.gov/pressrelease/2013/usda-01501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1000"/>
            <a:ext cx="8832300" cy="4710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600" b="1">
                <a:highlight>
                  <a:srgbClr val="D9D2E9"/>
                </a:highlight>
                <a:latin typeface="Merriweather"/>
                <a:ea typeface="Merriweather"/>
                <a:cs typeface="Merriweather"/>
                <a:sym typeface="Merriweather"/>
              </a:rPr>
              <a:t>LACK OF NUTRITION (junk foods) CAN CAUSE PROBLEMS IN ACADEMIC RETENTION</a:t>
            </a:r>
            <a:endParaRPr sz="2600" b="1">
              <a:highlight>
                <a:srgbClr val="D9D2E9"/>
              </a:highlight>
              <a:latin typeface="Merriweather"/>
              <a:ea typeface="Merriweather"/>
              <a:cs typeface="Merriweather"/>
              <a:sym typeface="Merriweather"/>
            </a:endParaRPr>
          </a:p>
          <a:p>
            <a:pPr marL="0" lvl="0" indent="0" algn="ctr" rtl="0">
              <a:spcBef>
                <a:spcPts val="0"/>
              </a:spcBef>
              <a:spcAft>
                <a:spcPts val="0"/>
              </a:spcAft>
              <a:buNone/>
            </a:pPr>
            <a:r>
              <a:rPr lang="en" sz="2600" b="1">
                <a:highlight>
                  <a:srgbClr val="F1C232"/>
                </a:highlight>
                <a:latin typeface="Merriweather"/>
                <a:ea typeface="Merriweather"/>
                <a:cs typeface="Merriweather"/>
                <a:sym typeface="Merriweather"/>
              </a:rPr>
              <a:t>For Middle Schoolers in</a:t>
            </a:r>
            <a:endParaRPr sz="2600" b="1">
              <a:highlight>
                <a:srgbClr val="F1C232"/>
              </a:highlight>
              <a:latin typeface="Merriweather"/>
              <a:ea typeface="Merriweather"/>
              <a:cs typeface="Merriweather"/>
              <a:sym typeface="Merriweather"/>
            </a:endParaRPr>
          </a:p>
          <a:p>
            <a:pPr marL="0" lvl="0" indent="0" algn="ctr" rtl="0">
              <a:spcBef>
                <a:spcPts val="0"/>
              </a:spcBef>
              <a:spcAft>
                <a:spcPts val="0"/>
              </a:spcAft>
              <a:buNone/>
            </a:pPr>
            <a:r>
              <a:rPr lang="en" sz="2600" b="1">
                <a:highlight>
                  <a:srgbClr val="93C47D"/>
                </a:highlight>
                <a:latin typeface="Merriweather"/>
                <a:ea typeface="Merriweather"/>
                <a:cs typeface="Merriweather"/>
                <a:sym typeface="Merriweather"/>
              </a:rPr>
              <a:t>Harlem</a:t>
            </a:r>
            <a:endParaRPr sz="2600" b="1">
              <a:highlight>
                <a:srgbClr val="93C47D"/>
              </a:highlight>
              <a:latin typeface="Merriweather"/>
              <a:ea typeface="Merriweather"/>
              <a:cs typeface="Merriweather"/>
              <a:sym typeface="Merriweather"/>
            </a:endParaRPr>
          </a:p>
          <a:p>
            <a:pPr marL="0" lvl="0" indent="0" algn="ctr" rtl="0">
              <a:spcBef>
                <a:spcPts val="0"/>
              </a:spcBef>
              <a:spcAft>
                <a:spcPts val="0"/>
              </a:spcAft>
              <a:buNone/>
            </a:pPr>
            <a:r>
              <a:rPr lang="en" sz="2100" b="1">
                <a:highlight>
                  <a:srgbClr val="00FF00"/>
                </a:highlight>
                <a:latin typeface="Caveat"/>
                <a:ea typeface="Caveat"/>
                <a:cs typeface="Caveat"/>
                <a:sym typeface="Caveat"/>
              </a:rPr>
              <a:t>By Lynda Watkins-Turner</a:t>
            </a:r>
            <a:endParaRPr sz="2100" b="1">
              <a:highlight>
                <a:srgbClr val="00FF00"/>
              </a:highlight>
              <a:latin typeface="Caveat"/>
              <a:ea typeface="Caveat"/>
              <a:cs typeface="Caveat"/>
              <a:sym typeface="Caveat"/>
            </a:endParaRPr>
          </a:p>
          <a:p>
            <a:pPr marL="0" lvl="0" indent="0" algn="ctr" rtl="0">
              <a:spcBef>
                <a:spcPts val="0"/>
              </a:spcBef>
              <a:spcAft>
                <a:spcPts val="0"/>
              </a:spcAft>
              <a:buNone/>
            </a:pPr>
            <a:r>
              <a:rPr lang="en" sz="1655" b="1">
                <a:highlight>
                  <a:srgbClr val="76A5AF"/>
                </a:highlight>
                <a:latin typeface="Impact"/>
                <a:ea typeface="Impact"/>
                <a:cs typeface="Impact"/>
                <a:sym typeface="Impact"/>
              </a:rPr>
              <a:t>NEW DESIGN </a:t>
            </a:r>
            <a:r>
              <a:rPr lang="en" sz="1655" b="1">
                <a:highlight>
                  <a:srgbClr val="F1C232"/>
                </a:highlight>
                <a:latin typeface="Impact"/>
                <a:ea typeface="Impact"/>
                <a:cs typeface="Impact"/>
                <a:sym typeface="Impact"/>
              </a:rPr>
              <a:t>MIDDLE SCHOOL</a:t>
            </a:r>
            <a:r>
              <a:rPr lang="en" sz="1655" b="1">
                <a:highlight>
                  <a:srgbClr val="D9D2E9"/>
                </a:highlight>
                <a:latin typeface="Impact"/>
                <a:ea typeface="Impact"/>
                <a:cs typeface="Impact"/>
                <a:sym typeface="Impact"/>
              </a:rPr>
              <a:t>/</a:t>
            </a:r>
            <a:r>
              <a:rPr lang="en" sz="1655" b="1">
                <a:highlight>
                  <a:srgbClr val="76A5AF"/>
                </a:highlight>
                <a:latin typeface="Impact"/>
                <a:ea typeface="Impact"/>
                <a:cs typeface="Impact"/>
                <a:sym typeface="Impact"/>
              </a:rPr>
              <a:t>PS</a:t>
            </a:r>
            <a:r>
              <a:rPr lang="en" sz="1655" b="1">
                <a:highlight>
                  <a:srgbClr val="F1C232"/>
                </a:highlight>
                <a:latin typeface="Impact"/>
                <a:ea typeface="Impact"/>
                <a:cs typeface="Impact"/>
                <a:sym typeface="Impact"/>
              </a:rPr>
              <a:t>514</a:t>
            </a:r>
            <a:endParaRPr sz="1655" b="1">
              <a:highlight>
                <a:srgbClr val="F1C232"/>
              </a:highlight>
              <a:latin typeface="Impact"/>
              <a:ea typeface="Impact"/>
              <a:cs typeface="Impact"/>
              <a:sym typeface="Impact"/>
            </a:endParaRPr>
          </a:p>
          <a:p>
            <a:pPr marL="0" lvl="0" indent="0" algn="l" rtl="0">
              <a:spcBef>
                <a:spcPts val="0"/>
              </a:spcBef>
              <a:spcAft>
                <a:spcPts val="0"/>
              </a:spcAft>
              <a:buNone/>
            </a:pPr>
            <a:r>
              <a:rPr lang="en" sz="1844" b="1">
                <a:highlight>
                  <a:srgbClr val="D9D2E9"/>
                </a:highlight>
                <a:latin typeface="Impact"/>
                <a:ea typeface="Impact"/>
                <a:cs typeface="Impact"/>
                <a:sym typeface="Impact"/>
              </a:rPr>
              <a:t>Nw Design Middle Schoo</a:t>
            </a:r>
            <a:endParaRPr sz="2744" b="1">
              <a:highlight>
                <a:srgbClr val="D9D2E9"/>
              </a:highlight>
              <a:latin typeface="Impact"/>
              <a:ea typeface="Impact"/>
              <a:cs typeface="Impact"/>
              <a:sym typeface="Impact"/>
            </a:endParaRPr>
          </a:p>
          <a:p>
            <a:pPr marL="0" lvl="0" indent="0" algn="l" rtl="0">
              <a:spcBef>
                <a:spcPts val="0"/>
              </a:spcBef>
              <a:spcAft>
                <a:spcPts val="0"/>
              </a:spcAft>
              <a:buNone/>
            </a:pPr>
            <a:endParaRPr>
              <a:highlight>
                <a:srgbClr val="FFFF00"/>
              </a:highlight>
              <a:latin typeface="Impact"/>
              <a:ea typeface="Impact"/>
              <a:cs typeface="Impact"/>
              <a:sym typeface="Impact"/>
            </a:endParaRPr>
          </a:p>
          <a:p>
            <a:pPr marL="0" lvl="0" indent="0" algn="l" rtl="0">
              <a:spcBef>
                <a:spcPts val="0"/>
              </a:spcBef>
              <a:spcAft>
                <a:spcPts val="0"/>
              </a:spcAft>
              <a:buNone/>
            </a:pPr>
            <a:endParaRPr>
              <a:highlight>
                <a:srgbClr val="4A86E8"/>
              </a:highlight>
              <a:latin typeface="Impact"/>
              <a:ea typeface="Impact"/>
              <a:cs typeface="Impact"/>
              <a:sym typeface="Impact"/>
            </a:endParaRPr>
          </a:p>
          <a:p>
            <a:pPr marL="0" lvl="0" indent="0" algn="ctr" rtl="0">
              <a:spcBef>
                <a:spcPts val="0"/>
              </a:spcBef>
              <a:spcAft>
                <a:spcPts val="0"/>
              </a:spcAft>
              <a:buNone/>
            </a:pPr>
            <a:endParaRPr>
              <a:highlight>
                <a:srgbClr val="4A86E8"/>
              </a:highlight>
              <a:latin typeface="Impact"/>
              <a:ea typeface="Impact"/>
              <a:cs typeface="Impact"/>
              <a:sym typeface="Impact"/>
            </a:endParaRPr>
          </a:p>
          <a:p>
            <a:pPr marL="0" lvl="0" indent="0" algn="ctr" rtl="0">
              <a:spcBef>
                <a:spcPts val="0"/>
              </a:spcBef>
              <a:spcAft>
                <a:spcPts val="0"/>
              </a:spcAft>
              <a:buNone/>
            </a:pPr>
            <a:r>
              <a:rPr lang="en" sz="2000">
                <a:highlight>
                  <a:srgbClr val="FFFF00"/>
                </a:highlight>
                <a:latin typeface="Pacifico"/>
                <a:ea typeface="Pacifico"/>
                <a:cs typeface="Pacifico"/>
                <a:sym typeface="Pacifico"/>
              </a:rPr>
              <a:t>b</a:t>
            </a:r>
            <a:endParaRPr sz="2000">
              <a:highlight>
                <a:srgbClr val="FFFF00"/>
              </a:highlight>
              <a:latin typeface="Pacifico"/>
              <a:ea typeface="Pacifico"/>
              <a:cs typeface="Pacifico"/>
              <a:sym typeface="Pacifico"/>
            </a:endParaRPr>
          </a:p>
        </p:txBody>
      </p:sp>
      <p:sp>
        <p:nvSpPr>
          <p:cNvPr id="55" name="Google Shape;55;p13"/>
          <p:cNvSpPr txBox="1"/>
          <p:nvPr/>
        </p:nvSpPr>
        <p:spPr>
          <a:xfrm>
            <a:off x="2192225" y="4879050"/>
            <a:ext cx="770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rgbClr val="FF0000"/>
                </a:highlight>
                <a:latin typeface="Pacifico"/>
                <a:ea typeface="Pacifico"/>
                <a:cs typeface="Pacifico"/>
                <a:sym typeface="Pacifico"/>
              </a:rPr>
              <a:t> </a:t>
            </a:r>
            <a:r>
              <a:rPr lang="en">
                <a:highlight>
                  <a:srgbClr val="FF0000"/>
                </a:highlight>
              </a:rPr>
              <a:t>                                                                                 </a:t>
            </a:r>
            <a:endParaRPr b="1">
              <a:highlight>
                <a:srgbClr val="FF0000"/>
              </a:highlight>
            </a:endParaRPr>
          </a:p>
        </p:txBody>
      </p:sp>
      <p:sp>
        <p:nvSpPr>
          <p:cNvPr id="56" name="Google Shape;56;p13"/>
          <p:cNvSpPr txBox="1"/>
          <p:nvPr/>
        </p:nvSpPr>
        <p:spPr>
          <a:xfrm>
            <a:off x="0" y="0"/>
            <a:ext cx="135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2545025" y="2401300"/>
            <a:ext cx="3399801" cy="2267725"/>
          </a:xfrm>
          <a:prstGeom prst="rect">
            <a:avLst/>
          </a:prstGeom>
          <a:noFill/>
          <a:ln>
            <a:noFill/>
          </a:ln>
        </p:spPr>
      </p:pic>
      <p:pic>
        <p:nvPicPr>
          <p:cNvPr id="58" name="Google Shape;58;p13"/>
          <p:cNvPicPr preferRelativeResize="0"/>
          <p:nvPr/>
        </p:nvPicPr>
        <p:blipFill>
          <a:blip r:embed="rId4">
            <a:alphaModFix/>
          </a:blip>
          <a:stretch>
            <a:fillRect/>
          </a:stretch>
        </p:blipFill>
        <p:spPr>
          <a:xfrm>
            <a:off x="311700" y="1444050"/>
            <a:ext cx="2593426" cy="1653294"/>
          </a:xfrm>
          <a:prstGeom prst="rect">
            <a:avLst/>
          </a:prstGeom>
          <a:noFill/>
          <a:ln>
            <a:noFill/>
          </a:ln>
        </p:spPr>
      </p:pic>
      <p:pic>
        <p:nvPicPr>
          <p:cNvPr id="59" name="Google Shape;59;p13"/>
          <p:cNvPicPr preferRelativeResize="0"/>
          <p:nvPr/>
        </p:nvPicPr>
        <p:blipFill>
          <a:blip r:embed="rId5">
            <a:alphaModFix/>
          </a:blip>
          <a:stretch>
            <a:fillRect/>
          </a:stretch>
        </p:blipFill>
        <p:spPr>
          <a:xfrm>
            <a:off x="5910300" y="1962925"/>
            <a:ext cx="2593426" cy="1945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618300" y="4008050"/>
            <a:ext cx="7717800" cy="856500"/>
          </a:xfrm>
          <a:prstGeom prst="rect">
            <a:avLst/>
          </a:prstGeom>
        </p:spPr>
        <p:txBody>
          <a:bodyPr spcFirstLastPara="1" wrap="square" lIns="91425" tIns="91425" rIns="91425" bIns="91425" anchor="t" anchorCtr="0">
            <a:normAutofit fontScale="25000" lnSpcReduction="20000"/>
          </a:bodyPr>
          <a:lstStyle/>
          <a:p>
            <a:pPr marL="0" lvl="0" indent="0" algn="l" rtl="0">
              <a:lnSpc>
                <a:spcPct val="100000"/>
              </a:lnSpc>
              <a:spcBef>
                <a:spcPts val="0"/>
              </a:spcBef>
              <a:spcAft>
                <a:spcPts val="0"/>
              </a:spcAft>
              <a:buClr>
                <a:schemeClr val="dk1"/>
              </a:buClr>
              <a:buSzPct val="61111"/>
              <a:buFont typeface="Arial"/>
              <a:buNone/>
            </a:pPr>
            <a:endParaRPr i="1"/>
          </a:p>
          <a:p>
            <a:pPr marL="0" lvl="0" indent="0" algn="l" rtl="0">
              <a:spcBef>
                <a:spcPts val="1200"/>
              </a:spcBef>
              <a:spcAft>
                <a:spcPts val="0"/>
              </a:spcAft>
              <a:buClr>
                <a:schemeClr val="dk1"/>
              </a:buClr>
              <a:buSzPts val="275"/>
              <a:buFont typeface="Arial"/>
              <a:buNone/>
            </a:pPr>
            <a:r>
              <a:rPr lang="en" sz="4686" b="1" i="1">
                <a:solidFill>
                  <a:srgbClr val="202124"/>
                </a:solidFill>
                <a:highlight>
                  <a:srgbClr val="FFFFFF"/>
                </a:highlight>
                <a:latin typeface="Roboto"/>
                <a:ea typeface="Roboto"/>
                <a:cs typeface="Roboto"/>
                <a:sym typeface="Roboto"/>
              </a:rPr>
              <a:t>*Effectiveness </a:t>
            </a:r>
            <a:r>
              <a:rPr lang="en" sz="4686" b="1">
                <a:solidFill>
                  <a:srgbClr val="202124"/>
                </a:solidFill>
                <a:highlight>
                  <a:srgbClr val="FFFFFF"/>
                </a:highlight>
                <a:latin typeface="Roboto"/>
                <a:ea typeface="Roboto"/>
                <a:cs typeface="Roboto"/>
                <a:sym typeface="Roboto"/>
              </a:rPr>
              <a:t>is defined </a:t>
            </a:r>
            <a:r>
              <a:rPr lang="en" sz="4628" b="1">
                <a:solidFill>
                  <a:srgbClr val="202124"/>
                </a:solidFill>
                <a:highlight>
                  <a:srgbClr val="FFFFFF"/>
                </a:highlight>
                <a:latin typeface="Roboto"/>
                <a:ea typeface="Roboto"/>
                <a:cs typeface="Roboto"/>
                <a:sym typeface="Roboto"/>
              </a:rPr>
              <a:t>as: </a:t>
            </a:r>
            <a:r>
              <a:rPr lang="en" sz="4663" b="1">
                <a:solidFill>
                  <a:schemeClr val="dk1"/>
                </a:solidFill>
                <a:highlight>
                  <a:srgbClr val="FFFF00"/>
                </a:highlight>
                <a:latin typeface="Roboto"/>
                <a:ea typeface="Roboto"/>
                <a:cs typeface="Roboto"/>
                <a:sym typeface="Roboto"/>
              </a:rPr>
              <a:t>something is successful in producing a desired result; success.</a:t>
            </a:r>
            <a:endParaRPr sz="4663" b="1">
              <a:solidFill>
                <a:schemeClr val="dk1"/>
              </a:solidFill>
              <a:highlight>
                <a:srgbClr val="FFFF00"/>
              </a:highlight>
              <a:latin typeface="Roboto"/>
              <a:ea typeface="Roboto"/>
              <a:cs typeface="Roboto"/>
              <a:sym typeface="Roboto"/>
            </a:endParaRPr>
          </a:p>
          <a:p>
            <a:pPr marL="0" lvl="0" indent="0" algn="l" rtl="0">
              <a:spcBef>
                <a:spcPts val="1200"/>
              </a:spcBef>
              <a:spcAft>
                <a:spcPts val="1200"/>
              </a:spcAft>
              <a:buClr>
                <a:schemeClr val="dk1"/>
              </a:buClr>
              <a:buSzPts val="275"/>
              <a:buFont typeface="Arial"/>
              <a:buNone/>
            </a:pPr>
            <a:r>
              <a:rPr lang="en" sz="4729" b="1" i="1">
                <a:solidFill>
                  <a:schemeClr val="dk1"/>
                </a:solidFill>
                <a:latin typeface="Times New Roman"/>
                <a:ea typeface="Times New Roman"/>
                <a:cs typeface="Times New Roman"/>
                <a:sym typeface="Times New Roman"/>
              </a:rPr>
              <a:t>**</a:t>
            </a:r>
            <a:r>
              <a:rPr lang="en" sz="4729" b="1" i="1">
                <a:solidFill>
                  <a:srgbClr val="202124"/>
                </a:solidFill>
                <a:highlight>
                  <a:schemeClr val="lt1"/>
                </a:highlight>
                <a:latin typeface="Roboto"/>
                <a:ea typeface="Roboto"/>
                <a:cs typeface="Roboto"/>
                <a:sym typeface="Roboto"/>
              </a:rPr>
              <a:t>Feasibility </a:t>
            </a:r>
            <a:r>
              <a:rPr lang="en" sz="4600" b="1">
                <a:solidFill>
                  <a:srgbClr val="202124"/>
                </a:solidFill>
                <a:highlight>
                  <a:schemeClr val="lt1"/>
                </a:highlight>
                <a:latin typeface="Roboto"/>
                <a:ea typeface="Roboto"/>
                <a:cs typeface="Roboto"/>
                <a:sym typeface="Roboto"/>
              </a:rPr>
              <a:t>is defined as: </a:t>
            </a:r>
            <a:r>
              <a:rPr lang="en" sz="4600" b="1">
                <a:solidFill>
                  <a:srgbClr val="202124"/>
                </a:solidFill>
                <a:highlight>
                  <a:srgbClr val="FFFF00"/>
                </a:highlight>
                <a:latin typeface="Roboto"/>
                <a:ea typeface="Roboto"/>
                <a:cs typeface="Roboto"/>
                <a:sym typeface="Roboto"/>
              </a:rPr>
              <a:t>the state of something being possible</a:t>
            </a:r>
            <a:endParaRPr sz="1863" b="1">
              <a:solidFill>
                <a:srgbClr val="202124"/>
              </a:solidFill>
              <a:highlight>
                <a:srgbClr val="FFFFFF"/>
              </a:highlight>
              <a:latin typeface="Roboto"/>
              <a:ea typeface="Roboto"/>
              <a:cs typeface="Roboto"/>
              <a:sym typeface="Roboto"/>
            </a:endParaRPr>
          </a:p>
        </p:txBody>
      </p:sp>
      <p:sp>
        <p:nvSpPr>
          <p:cNvPr id="119" name="Google Shape;119;p22"/>
          <p:cNvSpPr txBox="1"/>
          <p:nvPr/>
        </p:nvSpPr>
        <p:spPr>
          <a:xfrm>
            <a:off x="152400" y="152400"/>
            <a:ext cx="204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20" name="Google Shape;120;p22"/>
          <p:cNvSpPr txBox="1"/>
          <p:nvPr/>
        </p:nvSpPr>
        <p:spPr>
          <a:xfrm>
            <a:off x="152400" y="152400"/>
            <a:ext cx="8802000" cy="109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 b="1">
                <a:solidFill>
                  <a:schemeClr val="dk1"/>
                </a:solidFill>
                <a:highlight>
                  <a:srgbClr val="D5A6BD"/>
                </a:highlight>
              </a:rPr>
              <a:t>S</a:t>
            </a:r>
            <a:r>
              <a:rPr lang="en" b="1">
                <a:solidFill>
                  <a:schemeClr val="dk2"/>
                </a:solidFill>
              </a:rPr>
              <a:t>WHAT IS THE BEST SOLUTION TO THIS PROBLEM?</a:t>
            </a:r>
            <a:r>
              <a:rPr lang="en" sz="4200">
                <a:solidFill>
                  <a:schemeClr val="dk2"/>
                </a:solidFill>
              </a:rPr>
              <a:t> </a:t>
            </a:r>
            <a:r>
              <a:rPr lang="en" b="1">
                <a:solidFill>
                  <a:schemeClr val="dk2"/>
                </a:solidFill>
              </a:rPr>
              <a:t>WILL IT BE AN </a:t>
            </a:r>
            <a:r>
              <a:rPr lang="en" b="1">
                <a:solidFill>
                  <a:srgbClr val="121212"/>
                </a:solidFill>
                <a:highlight>
                  <a:srgbClr val="F4CCCC"/>
                </a:highlight>
              </a:rPr>
              <a:t>EASY</a:t>
            </a:r>
            <a:r>
              <a:rPr lang="en" b="1">
                <a:solidFill>
                  <a:schemeClr val="dk2"/>
                </a:solidFill>
                <a:highlight>
                  <a:schemeClr val="lt1"/>
                </a:highlight>
              </a:rPr>
              <a:t> </a:t>
            </a:r>
            <a:r>
              <a:rPr lang="en" b="1">
                <a:solidFill>
                  <a:schemeClr val="dk2"/>
                </a:solidFill>
              </a:rPr>
              <a:t>SOLUTION or </a:t>
            </a:r>
            <a:r>
              <a:rPr lang="en">
                <a:solidFill>
                  <a:schemeClr val="dk2"/>
                </a:solidFill>
              </a:rPr>
              <a:t>MORE </a:t>
            </a:r>
            <a:r>
              <a:rPr lang="en" b="1">
                <a:solidFill>
                  <a:schemeClr val="dk2"/>
                </a:solidFill>
                <a:highlight>
                  <a:srgbClr val="93C47D"/>
                </a:highlight>
              </a:rPr>
              <a:t>DIFFICULT</a:t>
            </a:r>
            <a:r>
              <a:rPr lang="en" b="1">
                <a:solidFill>
                  <a:schemeClr val="dk2"/>
                </a:solidFill>
              </a:rPr>
              <a:t>? </a:t>
            </a:r>
            <a:r>
              <a:rPr lang="en" sz="1700" b="1">
                <a:solidFill>
                  <a:schemeClr val="dk1"/>
                </a:solidFill>
                <a:highlight>
                  <a:srgbClr val="FFFFFF"/>
                </a:highlight>
              </a:rPr>
              <a:t>Best Solution: </a:t>
            </a:r>
            <a:r>
              <a:rPr lang="en" sz="1700" b="1" i="1">
                <a:solidFill>
                  <a:schemeClr val="dk1"/>
                </a:solidFill>
                <a:highlight>
                  <a:srgbClr val="FFFFFF"/>
                </a:highlight>
              </a:rPr>
              <a:t>*Effectiveness </a:t>
            </a:r>
            <a:r>
              <a:rPr lang="en" sz="1700" b="1">
                <a:solidFill>
                  <a:schemeClr val="dk1"/>
                </a:solidFill>
                <a:highlight>
                  <a:srgbClr val="FFFFFF"/>
                </a:highlight>
              </a:rPr>
              <a:t>v. </a:t>
            </a:r>
            <a:r>
              <a:rPr lang="en" sz="1700" b="1" i="1">
                <a:solidFill>
                  <a:schemeClr val="dk1"/>
                </a:solidFill>
                <a:highlight>
                  <a:srgbClr val="FFFFFF"/>
                </a:highlight>
              </a:rPr>
              <a:t>*</a:t>
            </a:r>
            <a:r>
              <a:rPr lang="en" sz="1700" b="1" i="1">
                <a:solidFill>
                  <a:schemeClr val="dk1"/>
                </a:solidFill>
                <a:highlight>
                  <a:schemeClr val="lt1"/>
                </a:highlight>
              </a:rPr>
              <a:t>*Feasibility</a:t>
            </a:r>
            <a:r>
              <a:rPr lang="en" sz="1700" b="1">
                <a:solidFill>
                  <a:schemeClr val="dk1"/>
                </a:solidFill>
                <a:highlight>
                  <a:schemeClr val="lt1"/>
                </a:highlight>
              </a:rPr>
              <a:t> </a:t>
            </a:r>
            <a:endParaRPr sz="1700" b="1">
              <a:solidFill>
                <a:schemeClr val="dk1"/>
              </a:solidFill>
              <a:highlight>
                <a:srgbClr val="FFFFFF"/>
              </a:highlight>
            </a:endParaRPr>
          </a:p>
        </p:txBody>
      </p:sp>
      <p:pic>
        <p:nvPicPr>
          <p:cNvPr id="121" name="Google Shape;121;p22"/>
          <p:cNvPicPr preferRelativeResize="0"/>
          <p:nvPr/>
        </p:nvPicPr>
        <p:blipFill>
          <a:blip r:embed="rId3">
            <a:alphaModFix/>
          </a:blip>
          <a:stretch>
            <a:fillRect/>
          </a:stretch>
        </p:blipFill>
        <p:spPr>
          <a:xfrm>
            <a:off x="1111925" y="1669975"/>
            <a:ext cx="1352550" cy="561975"/>
          </a:xfrm>
          <a:prstGeom prst="rect">
            <a:avLst/>
          </a:prstGeom>
          <a:noFill/>
          <a:ln>
            <a:noFill/>
          </a:ln>
        </p:spPr>
      </p:pic>
      <p:graphicFrame>
        <p:nvGraphicFramePr>
          <p:cNvPr id="122" name="Google Shape;122;p22"/>
          <p:cNvGraphicFramePr/>
          <p:nvPr/>
        </p:nvGraphicFramePr>
        <p:xfrm>
          <a:off x="733688" y="1526525"/>
          <a:ext cx="7676625" cy="2562870"/>
        </p:xfrm>
        <a:graphic>
          <a:graphicData uri="http://schemas.openxmlformats.org/drawingml/2006/table">
            <a:tbl>
              <a:tblPr>
                <a:noFill/>
                <a:tableStyleId>{F40182F1-8B27-4101-A1C0-0A10C0DC4F75}</a:tableStyleId>
              </a:tblPr>
              <a:tblGrid>
                <a:gridCol w="1535325">
                  <a:extLst>
                    <a:ext uri="{9D8B030D-6E8A-4147-A177-3AD203B41FA5}">
                      <a16:colId xmlns:a16="http://schemas.microsoft.com/office/drawing/2014/main" val="20000"/>
                    </a:ext>
                  </a:extLst>
                </a:gridCol>
                <a:gridCol w="1535325">
                  <a:extLst>
                    <a:ext uri="{9D8B030D-6E8A-4147-A177-3AD203B41FA5}">
                      <a16:colId xmlns:a16="http://schemas.microsoft.com/office/drawing/2014/main" val="20001"/>
                    </a:ext>
                  </a:extLst>
                </a:gridCol>
                <a:gridCol w="1535325">
                  <a:extLst>
                    <a:ext uri="{9D8B030D-6E8A-4147-A177-3AD203B41FA5}">
                      <a16:colId xmlns:a16="http://schemas.microsoft.com/office/drawing/2014/main" val="20002"/>
                    </a:ext>
                  </a:extLst>
                </a:gridCol>
                <a:gridCol w="1535325">
                  <a:extLst>
                    <a:ext uri="{9D8B030D-6E8A-4147-A177-3AD203B41FA5}">
                      <a16:colId xmlns:a16="http://schemas.microsoft.com/office/drawing/2014/main" val="20003"/>
                    </a:ext>
                  </a:extLst>
                </a:gridCol>
                <a:gridCol w="1535325">
                  <a:extLst>
                    <a:ext uri="{9D8B030D-6E8A-4147-A177-3AD203B41FA5}">
                      <a16:colId xmlns:a16="http://schemas.microsoft.com/office/drawing/2014/main" val="20004"/>
                    </a:ext>
                  </a:extLst>
                </a:gridCol>
              </a:tblGrid>
              <a:tr h="554975">
                <a:tc rowSpan="2" gridSpan="2">
                  <a:txBody>
                    <a:bodyPr/>
                    <a:lstStyle/>
                    <a:p>
                      <a:pPr marL="0" lvl="0" indent="0" algn="l" rtl="0">
                        <a:spcBef>
                          <a:spcPts val="0"/>
                        </a:spcBef>
                        <a:spcAft>
                          <a:spcPts val="0"/>
                        </a:spcAft>
                        <a:buNone/>
                      </a:pPr>
                      <a:endParaRPr sz="1300" b="1"/>
                    </a:p>
                  </a:txBody>
                  <a:tcPr marL="63500" marR="63500" marT="63500" marB="63500"/>
                </a:tc>
                <a:tc rowSpan="2" hMerge="1">
                  <a:txBody>
                    <a:bodyPr/>
                    <a:lstStyle/>
                    <a:p>
                      <a:endParaRPr lang="en-US"/>
                    </a:p>
                  </a:txBody>
                  <a:tcPr/>
                </a:tc>
                <a:tc gridSpan="3">
                  <a:txBody>
                    <a:bodyPr/>
                    <a:lstStyle/>
                    <a:p>
                      <a:pPr marL="0" lvl="0" indent="0" algn="ctr" rtl="0">
                        <a:spcBef>
                          <a:spcPts val="0"/>
                        </a:spcBef>
                        <a:spcAft>
                          <a:spcPts val="0"/>
                        </a:spcAft>
                        <a:buNone/>
                      </a:pPr>
                      <a:r>
                        <a:rPr lang="en" sz="1300" b="1">
                          <a:solidFill>
                            <a:schemeClr val="dk1"/>
                          </a:solidFill>
                          <a:highlight>
                            <a:srgbClr val="D9D2E9"/>
                          </a:highlight>
                        </a:rPr>
                        <a:t>FEASIBILITY</a:t>
                      </a:r>
                      <a:endParaRPr sz="1100" b="1">
                        <a:highlight>
                          <a:srgbClr val="D9D2E9"/>
                        </a:highlight>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975">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sz="1100" b="1">
                          <a:highlight>
                            <a:srgbClr val="D9D2E9"/>
                          </a:highlight>
                        </a:rPr>
                        <a:t>HIGH</a:t>
                      </a:r>
                      <a:endParaRPr sz="1100" b="1">
                        <a:highlight>
                          <a:srgbClr val="D9D2E9"/>
                        </a:highlight>
                      </a:endParaRPr>
                    </a:p>
                  </a:txBody>
                  <a:tcPr marL="63500" marR="63500" marT="63500" marB="63500"/>
                </a:tc>
                <a:tc>
                  <a:txBody>
                    <a:bodyPr/>
                    <a:lstStyle/>
                    <a:p>
                      <a:pPr marL="0" lvl="0" indent="0" algn="ctr" rtl="0">
                        <a:spcBef>
                          <a:spcPts val="0"/>
                        </a:spcBef>
                        <a:spcAft>
                          <a:spcPts val="0"/>
                        </a:spcAft>
                        <a:buNone/>
                      </a:pPr>
                      <a:r>
                        <a:rPr lang="en" sz="1100" b="1">
                          <a:highlight>
                            <a:srgbClr val="D9D2E9"/>
                          </a:highlight>
                        </a:rPr>
                        <a:t>MEDIUM</a:t>
                      </a:r>
                      <a:endParaRPr sz="1100" b="1">
                        <a:highlight>
                          <a:srgbClr val="D9D2E9"/>
                        </a:highlight>
                      </a:endParaRPr>
                    </a:p>
                  </a:txBody>
                  <a:tcPr marL="63500" marR="63500" marT="63500" marB="63500"/>
                </a:tc>
                <a:tc>
                  <a:txBody>
                    <a:bodyPr/>
                    <a:lstStyle/>
                    <a:p>
                      <a:pPr marL="0" lvl="0" indent="0" algn="ctr" rtl="0">
                        <a:spcBef>
                          <a:spcPts val="0"/>
                        </a:spcBef>
                        <a:spcAft>
                          <a:spcPts val="0"/>
                        </a:spcAft>
                        <a:buNone/>
                      </a:pPr>
                      <a:r>
                        <a:rPr lang="en" sz="1100" b="1">
                          <a:highlight>
                            <a:srgbClr val="D9D2E9"/>
                          </a:highlight>
                        </a:rPr>
                        <a:t>LOW</a:t>
                      </a:r>
                      <a:endParaRPr sz="1100" b="1">
                        <a:highlight>
                          <a:srgbClr val="D9D2E9"/>
                        </a:highlight>
                      </a:endParaRPr>
                    </a:p>
                  </a:txBody>
                  <a:tcPr marL="63500" marR="63500" marT="63500" marB="63500"/>
                </a:tc>
                <a:extLst>
                  <a:ext uri="{0D108BD9-81ED-4DB2-BD59-A6C34878D82A}">
                    <a16:rowId xmlns:a16="http://schemas.microsoft.com/office/drawing/2014/main" val="10001"/>
                  </a:ext>
                </a:extLst>
              </a:tr>
              <a:tr h="411500">
                <a:tc rowSpan="3">
                  <a:txBody>
                    <a:bodyPr/>
                    <a:lstStyle/>
                    <a:p>
                      <a:pPr marL="0" lvl="0" indent="0" algn="l" rtl="0">
                        <a:spcBef>
                          <a:spcPts val="0"/>
                        </a:spcBef>
                        <a:spcAft>
                          <a:spcPts val="0"/>
                        </a:spcAft>
                        <a:buClr>
                          <a:schemeClr val="dk1"/>
                        </a:buClr>
                        <a:buSzPts val="1100"/>
                        <a:buFont typeface="Arial"/>
                        <a:buNone/>
                      </a:pPr>
                      <a:r>
                        <a:rPr lang="en" sz="1300" b="1">
                          <a:solidFill>
                            <a:schemeClr val="dk1"/>
                          </a:solidFill>
                          <a:highlight>
                            <a:srgbClr val="00FFFF"/>
                          </a:highlight>
                        </a:rPr>
                        <a:t>EFFECTIVENESS</a:t>
                      </a:r>
                      <a:endParaRPr sz="1100" b="1">
                        <a:highlight>
                          <a:srgbClr val="00FFFF"/>
                        </a:highlight>
                      </a:endParaRPr>
                    </a:p>
                  </a:txBody>
                  <a:tcPr marL="63500" marR="63500" marT="63500" marB="63500" anchor="ctr"/>
                </a:tc>
                <a:tc>
                  <a:txBody>
                    <a:bodyPr/>
                    <a:lstStyle/>
                    <a:p>
                      <a:pPr marL="0" lvl="0" indent="0" algn="l" rtl="0">
                        <a:spcBef>
                          <a:spcPts val="0"/>
                        </a:spcBef>
                        <a:spcAft>
                          <a:spcPts val="0"/>
                        </a:spcAft>
                        <a:buNone/>
                      </a:pPr>
                      <a:r>
                        <a:rPr lang="en" sz="1100" b="1">
                          <a:highlight>
                            <a:srgbClr val="00FFFF"/>
                          </a:highlight>
                        </a:rPr>
                        <a:t>HIGH </a:t>
                      </a:r>
                      <a:endParaRPr sz="1100" b="1">
                        <a:highlight>
                          <a:srgbClr val="00FFFF"/>
                        </a:highlight>
                      </a:endParaRPr>
                    </a:p>
                    <a:p>
                      <a:pPr marL="0" lvl="0" indent="0" algn="l" rtl="0">
                        <a:spcBef>
                          <a:spcPts val="0"/>
                        </a:spcBef>
                        <a:spcAft>
                          <a:spcPts val="0"/>
                        </a:spcAft>
                        <a:buNone/>
                      </a:pPr>
                      <a:r>
                        <a:rPr lang="en" sz="1100" b="1">
                          <a:highlight>
                            <a:srgbClr val="00FFFF"/>
                          </a:highlight>
                        </a:rPr>
                        <a:t>–Read Labels</a:t>
                      </a:r>
                      <a:endParaRPr sz="1100" b="1">
                        <a:highlight>
                          <a:srgbClr val="00FFFF"/>
                        </a:highlight>
                      </a:endParaRPr>
                    </a:p>
                    <a:p>
                      <a:pPr marL="0" lvl="0" indent="0" algn="l" rtl="0">
                        <a:spcBef>
                          <a:spcPts val="0"/>
                        </a:spcBef>
                        <a:spcAft>
                          <a:spcPts val="0"/>
                        </a:spcAft>
                        <a:buNone/>
                      </a:pPr>
                      <a:r>
                        <a:rPr lang="en" sz="1100" b="1">
                          <a:highlight>
                            <a:srgbClr val="00FFFF"/>
                          </a:highlight>
                        </a:rPr>
                        <a:t>–Educate yourself</a:t>
                      </a:r>
                      <a:endParaRPr sz="1100" b="1">
                        <a:highlight>
                          <a:srgbClr val="00FFFF"/>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tc>
                  <a:txBody>
                    <a:bodyPr/>
                    <a:lstStyle/>
                    <a:p>
                      <a:pPr marL="0" lvl="0" indent="0" algn="l" rtl="0">
                        <a:spcBef>
                          <a:spcPts val="0"/>
                        </a:spcBef>
                        <a:spcAft>
                          <a:spcPts val="0"/>
                        </a:spcAft>
                        <a:buNone/>
                      </a:pPr>
                      <a:r>
                        <a:rPr lang="en" sz="1100" b="1">
                          <a:highlight>
                            <a:srgbClr val="D9D2E9"/>
                          </a:highlight>
                        </a:rPr>
                        <a:t>Food Diaries</a:t>
                      </a:r>
                      <a:endParaRPr sz="1100" b="1">
                        <a:highlight>
                          <a:srgbClr val="D9D2E9"/>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extLst>
                  <a:ext uri="{0D108BD9-81ED-4DB2-BD59-A6C34878D82A}">
                    <a16:rowId xmlns:a16="http://schemas.microsoft.com/office/drawing/2014/main" val="10002"/>
                  </a:ext>
                </a:extLst>
              </a:tr>
              <a:tr h="411500">
                <a:tc vMerge="1">
                  <a:txBody>
                    <a:bodyPr/>
                    <a:lstStyle/>
                    <a:p>
                      <a:endParaRPr lang="en-US"/>
                    </a:p>
                  </a:txBody>
                  <a:tcPr/>
                </a:tc>
                <a:tc>
                  <a:txBody>
                    <a:bodyPr/>
                    <a:lstStyle/>
                    <a:p>
                      <a:pPr marL="0" lvl="0" indent="0" algn="l" rtl="0">
                        <a:spcBef>
                          <a:spcPts val="0"/>
                        </a:spcBef>
                        <a:spcAft>
                          <a:spcPts val="0"/>
                        </a:spcAft>
                        <a:buNone/>
                      </a:pPr>
                      <a:r>
                        <a:rPr lang="en" sz="1100" b="1">
                          <a:highlight>
                            <a:srgbClr val="00FFFF"/>
                          </a:highlight>
                        </a:rPr>
                        <a:t>MEDIUM</a:t>
                      </a:r>
                      <a:endParaRPr sz="1100" b="1">
                        <a:highlight>
                          <a:srgbClr val="00FFFF"/>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extLst>
                  <a:ext uri="{0D108BD9-81ED-4DB2-BD59-A6C34878D82A}">
                    <a16:rowId xmlns:a16="http://schemas.microsoft.com/office/drawing/2014/main" val="10003"/>
                  </a:ext>
                </a:extLst>
              </a:tr>
              <a:tr h="411500">
                <a:tc vMerge="1">
                  <a:txBody>
                    <a:bodyPr/>
                    <a:lstStyle/>
                    <a:p>
                      <a:endParaRPr lang="en-US"/>
                    </a:p>
                  </a:txBody>
                  <a:tcPr/>
                </a:tc>
                <a:tc>
                  <a:txBody>
                    <a:bodyPr/>
                    <a:lstStyle/>
                    <a:p>
                      <a:pPr marL="0" lvl="0" indent="0" algn="l" rtl="0">
                        <a:spcBef>
                          <a:spcPts val="0"/>
                        </a:spcBef>
                        <a:spcAft>
                          <a:spcPts val="0"/>
                        </a:spcAft>
                        <a:buNone/>
                      </a:pPr>
                      <a:r>
                        <a:rPr lang="en" sz="1100" b="1">
                          <a:highlight>
                            <a:srgbClr val="00FFFF"/>
                          </a:highlight>
                        </a:rPr>
                        <a:t>LOW</a:t>
                      </a:r>
                      <a:endParaRPr sz="1100" b="1">
                        <a:highlight>
                          <a:srgbClr val="00FFFF"/>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tc>
                  <a:txBody>
                    <a:bodyPr/>
                    <a:lstStyle/>
                    <a:p>
                      <a:pPr marL="0" lvl="0" indent="0" algn="l" rtl="0">
                        <a:spcBef>
                          <a:spcPts val="0"/>
                        </a:spcBef>
                        <a:spcAft>
                          <a:spcPts val="0"/>
                        </a:spcAft>
                        <a:buNone/>
                      </a:pPr>
                      <a:endParaRPr sz="1100" b="1">
                        <a:highlight>
                          <a:srgbClr val="D9D2E9"/>
                        </a:highlight>
                      </a:endParaRPr>
                    </a:p>
                  </a:txBody>
                  <a:tcPr marL="63500" marR="63500" marT="63500" marB="63500"/>
                </a:tc>
                <a:extLst>
                  <a:ext uri="{0D108BD9-81ED-4DB2-BD59-A6C34878D82A}">
                    <a16:rowId xmlns:a16="http://schemas.microsoft.com/office/drawing/2014/main" val="10004"/>
                  </a:ext>
                </a:extLst>
              </a:tr>
            </a:tbl>
          </a:graphicData>
        </a:graphic>
      </p:graphicFrame>
      <p:sp>
        <p:nvSpPr>
          <p:cNvPr id="123" name="Google Shape;123;p22"/>
          <p:cNvSpPr txBox="1"/>
          <p:nvPr/>
        </p:nvSpPr>
        <p:spPr>
          <a:xfrm rot="2971213">
            <a:off x="649532" y="1694723"/>
            <a:ext cx="153424" cy="231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95425" y="421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20">
                <a:highlight>
                  <a:srgbClr val="FFD966"/>
                </a:highlight>
              </a:rPr>
              <a:t>CONCLUSION:</a:t>
            </a:r>
            <a:endParaRPr sz="3420">
              <a:highlight>
                <a:srgbClr val="FFD966"/>
              </a:highlight>
            </a:endParaRPr>
          </a:p>
        </p:txBody>
      </p:sp>
      <p:sp>
        <p:nvSpPr>
          <p:cNvPr id="129" name="Google Shape;129;p23"/>
          <p:cNvSpPr txBox="1">
            <a:spLocks noGrp="1"/>
          </p:cNvSpPr>
          <p:nvPr>
            <p:ph type="body" idx="1"/>
          </p:nvPr>
        </p:nvSpPr>
        <p:spPr>
          <a:xfrm>
            <a:off x="255275" y="1213025"/>
            <a:ext cx="8520600" cy="311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ts val="275"/>
              <a:buFont typeface="Arial"/>
              <a:buNone/>
            </a:pPr>
            <a:r>
              <a:rPr lang="en" sz="4852" b="1"/>
              <a:t>We have discovered some things about our snack habits that may have an impact our learning.</a:t>
            </a:r>
            <a:endParaRPr sz="4852" b="1"/>
          </a:p>
          <a:p>
            <a:pPr marL="0" lvl="0" indent="0" algn="l" rtl="0">
              <a:spcBef>
                <a:spcPts val="1200"/>
              </a:spcBef>
              <a:spcAft>
                <a:spcPts val="0"/>
              </a:spcAft>
              <a:buClr>
                <a:schemeClr val="dk1"/>
              </a:buClr>
              <a:buSzPts val="275"/>
              <a:buFont typeface="Arial"/>
              <a:buNone/>
            </a:pPr>
            <a:r>
              <a:rPr lang="en" sz="4852" b="1"/>
              <a:t>Since we are primarily (first) in school to learn, we want to do whatever we can to enhance (help) our</a:t>
            </a:r>
            <a:endParaRPr sz="4852" b="1"/>
          </a:p>
          <a:p>
            <a:pPr marL="0" lvl="0" indent="0" algn="l" rtl="0">
              <a:spcBef>
                <a:spcPts val="1200"/>
              </a:spcBef>
              <a:spcAft>
                <a:spcPts val="0"/>
              </a:spcAft>
              <a:buClr>
                <a:schemeClr val="dk1"/>
              </a:buClr>
              <a:buSzPts val="275"/>
              <a:buFont typeface="Arial"/>
              <a:buNone/>
            </a:pPr>
            <a:r>
              <a:rPr lang="en" sz="4852" b="1"/>
              <a:t>learning.</a:t>
            </a:r>
            <a:endParaRPr sz="4852" b="1"/>
          </a:p>
          <a:p>
            <a:pPr marL="0" lvl="0" indent="0" algn="l" rtl="0">
              <a:spcBef>
                <a:spcPts val="1200"/>
              </a:spcBef>
              <a:spcAft>
                <a:spcPts val="0"/>
              </a:spcAft>
              <a:buClr>
                <a:schemeClr val="dk1"/>
              </a:buClr>
              <a:buSzPts val="275"/>
              <a:buFont typeface="Arial"/>
              <a:buNone/>
            </a:pPr>
            <a:r>
              <a:rPr lang="en" sz="4852" b="1"/>
              <a:t>FINAL EXIT TICKET: What did you learn from this Unit that can help you make better decisions when choosing snacks?</a:t>
            </a:r>
            <a:endParaRPr sz="4852" b="1"/>
          </a:p>
          <a:p>
            <a:pPr marL="0" lvl="0" indent="0" algn="l" rtl="0">
              <a:spcBef>
                <a:spcPts val="1200"/>
              </a:spcBef>
              <a:spcAft>
                <a:spcPts val="0"/>
              </a:spcAft>
              <a:buClr>
                <a:schemeClr val="dk1"/>
              </a:buClr>
              <a:buSzPts val="275"/>
              <a:buFont typeface="Arial"/>
              <a:buNone/>
            </a:pPr>
            <a:r>
              <a:rPr lang="en" sz="4852" b="1"/>
              <a:t>I learned_______________________________________________________________________________________.</a:t>
            </a:r>
            <a:endParaRPr sz="4852" b="1"/>
          </a:p>
          <a:p>
            <a:pPr marL="0" lvl="0" indent="0" algn="l" rtl="0">
              <a:spcBef>
                <a:spcPts val="1200"/>
              </a:spcBef>
              <a:spcAft>
                <a:spcPts val="0"/>
              </a:spcAft>
              <a:buClr>
                <a:schemeClr val="dk1"/>
              </a:buClr>
              <a:buSzPts val="275"/>
              <a:buFont typeface="Arial"/>
              <a:buNone/>
            </a:pPr>
            <a:r>
              <a:rPr lang="en" sz="4852" b="1"/>
              <a:t>Instead of eating ________________________________________ as a quick snack, I can substitute _____________________________.</a:t>
            </a:r>
            <a:endParaRPr sz="4852" b="1"/>
          </a:p>
          <a:p>
            <a:pPr marL="0" lvl="0" indent="0" algn="l" rtl="0">
              <a:spcBef>
                <a:spcPts val="1200"/>
              </a:spcBef>
              <a:spcAft>
                <a:spcPts val="0"/>
              </a:spcAft>
              <a:buClr>
                <a:schemeClr val="dk1"/>
              </a:buClr>
              <a:buSzPts val="275"/>
              <a:buFont typeface="Arial"/>
              <a:buNone/>
            </a:pPr>
            <a:r>
              <a:rPr lang="en" sz="4852" b="1"/>
              <a:t>2. Let’s devote a space in our room–a small Bulletin Board? With our findings: healthy foods v. junk food.</a:t>
            </a:r>
            <a:endParaRPr sz="4852" b="1"/>
          </a:p>
          <a:p>
            <a:pPr marL="0" lvl="0" indent="0" algn="l" rtl="0">
              <a:spcBef>
                <a:spcPts val="1200"/>
              </a:spcBef>
              <a:spcAft>
                <a:spcPts val="1200"/>
              </a:spcAft>
              <a:buClr>
                <a:schemeClr val="dk1"/>
              </a:buClr>
              <a:buSzPts val="275"/>
              <a:buFont typeface="Arial"/>
              <a:buNone/>
            </a:pPr>
            <a:r>
              <a:rPr lang="en" sz="4852" b="1"/>
              <a:t>HERE’S TO HEALTHY LEARNING!!</a:t>
            </a:r>
            <a:endParaRPr sz="1200"/>
          </a:p>
        </p:txBody>
      </p:sp>
      <p:sp>
        <p:nvSpPr>
          <p:cNvPr id="130" name="Google Shape;130;p23"/>
          <p:cNvSpPr txBox="1"/>
          <p:nvPr/>
        </p:nvSpPr>
        <p:spPr>
          <a:xfrm>
            <a:off x="7774775" y="4531975"/>
            <a:ext cx="1001100" cy="410100"/>
          </a:xfrm>
          <a:prstGeom prst="rect">
            <a:avLst/>
          </a:prstGeom>
          <a:noFill/>
          <a:ln>
            <a:noFill/>
          </a:ln>
        </p:spPr>
        <p:txBody>
          <a:bodyPr spcFirstLastPara="1" wrap="square" lIns="91425" tIns="91425" rIns="91425" bIns="91425" anchor="ctr" anchorCtr="0">
            <a:noAutofit/>
          </a:bodyPr>
          <a:lstStyle/>
          <a:p>
            <a:pPr marL="63500" marR="76200" lvl="0" indent="0" algn="l" rtl="0">
              <a:lnSpc>
                <a:spcPct val="123529"/>
              </a:lnSpc>
              <a:spcBef>
                <a:spcPts val="0"/>
              </a:spcBef>
              <a:spcAft>
                <a:spcPts val="0"/>
              </a:spcAft>
              <a:buNone/>
            </a:pPr>
            <a:r>
              <a:rPr lang="en" sz="850">
                <a:solidFill>
                  <a:srgbClr val="5F6368"/>
                </a:solidFill>
                <a:highlight>
                  <a:srgbClr val="F8F9FA"/>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Licensable</a:t>
            </a:r>
            <a:endParaRPr sz="850">
              <a:solidFill>
                <a:srgbClr val="5F6368"/>
              </a:solidFill>
              <a:highlight>
                <a:srgbClr val="F8F9FA"/>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55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993" b="1">
                <a:solidFill>
                  <a:schemeClr val="dk2"/>
                </a:solidFill>
              </a:rPr>
              <a:t>THE CONVERSATION CONTINUES. . .</a:t>
            </a:r>
            <a:endParaRPr sz="100"/>
          </a:p>
        </p:txBody>
      </p:sp>
      <p:sp>
        <p:nvSpPr>
          <p:cNvPr id="136" name="Google Shape;13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Let’s continue to do our research!</a:t>
            </a:r>
            <a:endParaRPr/>
          </a:p>
          <a:p>
            <a:pPr marL="0" lvl="0" indent="0" algn="l" rtl="0">
              <a:spcBef>
                <a:spcPts val="1200"/>
              </a:spcBef>
              <a:spcAft>
                <a:spcPts val="1200"/>
              </a:spcAft>
              <a:buNone/>
            </a:pPr>
            <a:r>
              <a:rPr lang="en"/>
              <a:t>STARTING WITH YOU!!!!</a:t>
            </a:r>
            <a:endParaRPr/>
          </a:p>
        </p:txBody>
      </p:sp>
      <p:sp>
        <p:nvSpPr>
          <p:cNvPr id="137" name="Google Shape;137;p24"/>
          <p:cNvSpPr txBox="1"/>
          <p:nvPr/>
        </p:nvSpPr>
        <p:spPr>
          <a:xfrm>
            <a:off x="799500" y="959400"/>
            <a:ext cx="2200500" cy="98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sz="5215"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457200" lvl="0" indent="0" algn="l" rtl="0">
              <a:lnSpc>
                <a:spcPct val="115000"/>
              </a:lnSpc>
              <a:spcBef>
                <a:spcPts val="0"/>
              </a:spcBef>
              <a:spcAft>
                <a:spcPts val="0"/>
              </a:spcAft>
              <a:buClr>
                <a:schemeClr val="dk1"/>
              </a:buClr>
              <a:buSzPct val="42307"/>
              <a:buFont typeface="Arial"/>
              <a:buNone/>
            </a:pPr>
            <a:r>
              <a:rPr lang="en" sz="2600" b="1">
                <a:solidFill>
                  <a:srgbClr val="365F91"/>
                </a:solidFill>
                <a:highlight>
                  <a:srgbClr val="00FFFF"/>
                </a:highlight>
              </a:rPr>
              <a:t>THE </a:t>
            </a:r>
            <a:r>
              <a:rPr lang="en" sz="2600" b="1">
                <a:solidFill>
                  <a:srgbClr val="365F91"/>
                </a:solidFill>
                <a:highlight>
                  <a:srgbClr val="FFE599"/>
                </a:highlight>
              </a:rPr>
              <a:t>STEPS</a:t>
            </a:r>
            <a:r>
              <a:rPr lang="en" sz="2600" b="1">
                <a:solidFill>
                  <a:srgbClr val="365F91"/>
                </a:solidFill>
                <a:highlight>
                  <a:srgbClr val="FFFFFF"/>
                </a:highlight>
              </a:rPr>
              <a:t> </a:t>
            </a:r>
            <a:r>
              <a:rPr lang="en" sz="2600" b="1">
                <a:solidFill>
                  <a:srgbClr val="365F91"/>
                </a:solidFill>
                <a:highlight>
                  <a:srgbClr val="FF00FF"/>
                </a:highlight>
              </a:rPr>
              <a:t>OF</a:t>
            </a:r>
            <a:r>
              <a:rPr lang="en" sz="2600" b="1">
                <a:solidFill>
                  <a:srgbClr val="365F91"/>
                </a:solidFill>
                <a:highlight>
                  <a:srgbClr val="FFFFFF"/>
                </a:highlight>
              </a:rPr>
              <a:t> </a:t>
            </a:r>
            <a:r>
              <a:rPr lang="en" sz="2600" b="1">
                <a:solidFill>
                  <a:srgbClr val="365F91"/>
                </a:solidFill>
                <a:highlight>
                  <a:srgbClr val="D9D2E9"/>
                </a:highlight>
              </a:rPr>
              <a:t>PUBLIC</a:t>
            </a:r>
            <a:r>
              <a:rPr lang="en" sz="2600" b="1">
                <a:solidFill>
                  <a:srgbClr val="365F91"/>
                </a:solidFill>
                <a:highlight>
                  <a:srgbClr val="FFFFFF"/>
                </a:highlight>
              </a:rPr>
              <a:t> </a:t>
            </a:r>
            <a:r>
              <a:rPr lang="en" sz="2600" b="1">
                <a:solidFill>
                  <a:srgbClr val="365F91"/>
                </a:solidFill>
                <a:highlight>
                  <a:srgbClr val="00FF00"/>
                </a:highlight>
              </a:rPr>
              <a:t>POLICY</a:t>
            </a:r>
            <a:r>
              <a:rPr lang="en" sz="2600" b="1">
                <a:solidFill>
                  <a:srgbClr val="365F91"/>
                </a:solidFill>
                <a:highlight>
                  <a:srgbClr val="FFFFFF"/>
                </a:highlight>
              </a:rPr>
              <a:t> </a:t>
            </a:r>
            <a:r>
              <a:rPr lang="en" sz="2600" b="1">
                <a:solidFill>
                  <a:srgbClr val="365F91"/>
                </a:solidFill>
                <a:highlight>
                  <a:srgbClr val="6FA8DC"/>
                </a:highlight>
              </a:rPr>
              <a:t>ANALYST</a:t>
            </a:r>
            <a:endParaRPr sz="2600" b="1">
              <a:solidFill>
                <a:srgbClr val="365F91"/>
              </a:solidFill>
              <a:highlight>
                <a:srgbClr val="6FA8DC"/>
              </a:highlight>
            </a:endParaRPr>
          </a:p>
          <a:p>
            <a:pPr marL="45720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3">
                  <a:extLst>
                    <a:ext uri="{A12FA001-AC4F-418D-AE19-62706E023703}">
                      <ahyp:hlinkClr xmlns:ahyp="http://schemas.microsoft.com/office/drawing/2018/hyperlinkcolor" val="tx"/>
                    </a:ext>
                  </a:extLst>
                </a:hlinkClick>
              </a:rPr>
              <a:t>Define the Problem</a:t>
            </a:r>
            <a:endParaRPr sz="2600" u="sng">
              <a:solidFill>
                <a:srgbClr val="0000FF"/>
              </a:solidFill>
              <a:highlight>
                <a:srgbClr val="FFFFFF"/>
              </a:highlight>
            </a:endParaRPr>
          </a:p>
          <a:p>
            <a:pPr marL="45720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4">
                  <a:extLst>
                    <a:ext uri="{A12FA001-AC4F-418D-AE19-62706E023703}">
                      <ahyp:hlinkClr xmlns:ahyp="http://schemas.microsoft.com/office/drawing/2018/hyperlinkcolor" val="tx"/>
                    </a:ext>
                  </a:extLst>
                </a:hlinkClick>
              </a:rPr>
              <a:t>Gather the Evidence</a:t>
            </a:r>
            <a:endParaRPr sz="2600" u="sng">
              <a:solidFill>
                <a:srgbClr val="0000FF"/>
              </a:solidFill>
              <a:highlight>
                <a:srgbClr val="FFFFFF"/>
              </a:highlight>
            </a:endParaRPr>
          </a:p>
          <a:p>
            <a:pPr marL="45720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5">
                  <a:extLst>
                    <a:ext uri="{A12FA001-AC4F-418D-AE19-62706E023703}">
                      <ahyp:hlinkClr xmlns:ahyp="http://schemas.microsoft.com/office/drawing/2018/hyperlinkcolor" val="tx"/>
                    </a:ext>
                  </a:extLst>
                </a:hlinkClick>
              </a:rPr>
              <a:t>Identify the Causes</a:t>
            </a:r>
            <a:endParaRPr sz="2600" u="sng">
              <a:solidFill>
                <a:srgbClr val="0000FF"/>
              </a:solidFill>
              <a:highlight>
                <a:srgbClr val="FFFFFF"/>
              </a:highlight>
            </a:endParaRPr>
          </a:p>
          <a:p>
            <a:pPr marL="45720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6">
                  <a:extLst>
                    <a:ext uri="{A12FA001-AC4F-418D-AE19-62706E023703}">
                      <ahyp:hlinkClr xmlns:ahyp="http://schemas.microsoft.com/office/drawing/2018/hyperlinkcolor" val="tx"/>
                    </a:ext>
                  </a:extLst>
                </a:hlinkClick>
              </a:rPr>
              <a:t>Evaluate an Existing Policy</a:t>
            </a:r>
            <a:endParaRPr sz="2600" u="sng">
              <a:solidFill>
                <a:srgbClr val="0000FF"/>
              </a:solidFill>
              <a:highlight>
                <a:srgbClr val="FFFFFF"/>
              </a:highlight>
            </a:endParaRPr>
          </a:p>
          <a:p>
            <a:pPr marL="45720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5.</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7">
                  <a:extLst>
                    <a:ext uri="{A12FA001-AC4F-418D-AE19-62706E023703}">
                      <ahyp:hlinkClr xmlns:ahyp="http://schemas.microsoft.com/office/drawing/2018/hyperlinkcolor" val="tx"/>
                    </a:ext>
                  </a:extLst>
                </a:hlinkClick>
              </a:rPr>
              <a:t>Develop Solutions</a:t>
            </a:r>
            <a:endParaRPr sz="2600" u="sng">
              <a:solidFill>
                <a:srgbClr val="0000FF"/>
              </a:solidFill>
              <a:highlight>
                <a:srgbClr val="FFFFFF"/>
              </a:highlight>
            </a:endParaRPr>
          </a:p>
          <a:p>
            <a:pPr marL="45720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6.</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8">
                  <a:extLst>
                    <a:ext uri="{A12FA001-AC4F-418D-AE19-62706E023703}">
                      <ahyp:hlinkClr xmlns:ahyp="http://schemas.microsoft.com/office/drawing/2018/hyperlinkcolor" val="tx"/>
                    </a:ext>
                  </a:extLst>
                </a:hlinkClick>
              </a:rPr>
              <a:t>Select the Best Solution </a:t>
            </a:r>
            <a:r>
              <a:rPr lang="en" sz="2600">
                <a:solidFill>
                  <a:srgbClr val="365F91"/>
                </a:solidFill>
                <a:highlight>
                  <a:srgbClr val="FFFFFF"/>
                </a:highlight>
              </a:rPr>
              <a:t> (Feasibility vs. Effectiveness)</a:t>
            </a:r>
            <a:endParaRPr sz="2600">
              <a:solidFill>
                <a:srgbClr val="365F91"/>
              </a:solidFill>
              <a:highlight>
                <a:srgbClr val="FFFFFF"/>
              </a:highlight>
            </a:endParaRPr>
          </a:p>
          <a:p>
            <a:pPr marL="0" lvl="0" indent="0" algn="l" rtl="0">
              <a:lnSpc>
                <a:spcPct val="115000"/>
              </a:lnSpc>
              <a:spcBef>
                <a:spcPts val="0"/>
              </a:spcBef>
              <a:spcAft>
                <a:spcPts val="0"/>
              </a:spcAft>
              <a:buClr>
                <a:schemeClr val="dk1"/>
              </a:buClr>
              <a:buSzPct val="42307"/>
              <a:buFont typeface="Arial"/>
              <a:buNone/>
            </a:pPr>
            <a:r>
              <a:rPr lang="en" sz="2600">
                <a:solidFill>
                  <a:srgbClr val="365F91"/>
                </a:solidFill>
                <a:highlight>
                  <a:srgbClr val="FFFFFF"/>
                </a:highlight>
              </a:rPr>
              <a:t> </a:t>
            </a:r>
            <a:endParaRPr sz="2600">
              <a:solidFill>
                <a:srgbClr val="365F91"/>
              </a:solidFill>
              <a:highlight>
                <a:srgbClr val="FFFFFF"/>
              </a:highlight>
            </a:endParaRPr>
          </a:p>
          <a:p>
            <a:pPr marL="457200" lvl="0" indent="0" algn="l" rtl="0">
              <a:spcBef>
                <a:spcPts val="0"/>
              </a:spcBef>
              <a:spcAft>
                <a:spcPts val="0"/>
              </a:spcAft>
              <a:buNone/>
            </a:pPr>
            <a:endParaRPr b="1">
              <a:highlight>
                <a:srgbClr val="FFFF00"/>
              </a:highlight>
            </a:endParaRPr>
          </a:p>
        </p:txBody>
      </p:sp>
      <p:sp>
        <p:nvSpPr>
          <p:cNvPr id="65" name="Google Shape;65;p14"/>
          <p:cNvSpPr txBox="1">
            <a:spLocks noGrp="1"/>
          </p:cNvSpPr>
          <p:nvPr>
            <p:ph type="body" idx="1"/>
          </p:nvPr>
        </p:nvSpPr>
        <p:spPr>
          <a:xfrm>
            <a:off x="311700" y="3713275"/>
            <a:ext cx="5187000" cy="855900"/>
          </a:xfrm>
          <a:prstGeom prst="rect">
            <a:avLst/>
          </a:prstGeom>
        </p:spPr>
        <p:txBody>
          <a:bodyPr spcFirstLastPara="1" wrap="square" lIns="91425" tIns="91425" rIns="91425" bIns="91425" anchor="t" anchorCtr="0">
            <a:normAutofit lnSpcReduction="20000"/>
          </a:bodyPr>
          <a:lstStyle/>
          <a:p>
            <a:pPr marL="457200" lvl="0" indent="0" algn="l" rtl="0">
              <a:spcBef>
                <a:spcPts val="0"/>
              </a:spcBef>
              <a:spcAft>
                <a:spcPts val="0"/>
              </a:spcAft>
              <a:buClr>
                <a:schemeClr val="dk1"/>
              </a:buClr>
              <a:buSzPts val="1100"/>
              <a:buFont typeface="Arial"/>
              <a:buNone/>
            </a:pPr>
            <a:endParaRPr sz="2600">
              <a:solidFill>
                <a:srgbClr val="365F91"/>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25400" y="959375"/>
            <a:ext cx="8611200" cy="234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CFE2F3"/>
                </a:highlight>
              </a:rPr>
              <a:t>The</a:t>
            </a:r>
            <a:r>
              <a:rPr lang="en" b="1">
                <a:highlight>
                  <a:srgbClr val="FFD966"/>
                </a:highlight>
              </a:rPr>
              <a:t> PROBLEM:</a:t>
            </a:r>
            <a:endParaRPr b="1">
              <a:highlight>
                <a:srgbClr val="FFD966"/>
              </a:highlight>
            </a:endParaRPr>
          </a:p>
          <a:p>
            <a:pPr marL="0" marR="76200" lvl="0" indent="0" algn="l" rtl="0">
              <a:lnSpc>
                <a:spcPct val="110000"/>
              </a:lnSpc>
              <a:spcBef>
                <a:spcPts val="0"/>
              </a:spcBef>
              <a:spcAft>
                <a:spcPts val="0"/>
              </a:spcAft>
              <a:buClr>
                <a:schemeClr val="dk1"/>
              </a:buClr>
              <a:buSzPct val="49009"/>
              <a:buFont typeface="Arial"/>
              <a:buNone/>
            </a:pPr>
            <a:r>
              <a:rPr lang="en" sz="2244" b="1">
                <a:solidFill>
                  <a:srgbClr val="333333"/>
                </a:solidFill>
                <a:highlight>
                  <a:srgbClr val="FFFFFF"/>
                </a:highlight>
              </a:rPr>
              <a:t>“Poor Academics</a:t>
            </a:r>
            <a:endParaRPr sz="2244" b="1">
              <a:solidFill>
                <a:srgbClr val="333333"/>
              </a:solidFill>
              <a:highlight>
                <a:srgbClr val="FFFFFF"/>
              </a:highlight>
            </a:endParaRPr>
          </a:p>
          <a:p>
            <a:pPr marL="0" lvl="0" indent="0" algn="l" rtl="0">
              <a:lnSpc>
                <a:spcPct val="158000"/>
              </a:lnSpc>
              <a:spcBef>
                <a:spcPts val="800"/>
              </a:spcBef>
              <a:spcAft>
                <a:spcPts val="0"/>
              </a:spcAft>
              <a:buClr>
                <a:schemeClr val="dk1"/>
              </a:buClr>
              <a:buSzPct val="66892"/>
              <a:buFont typeface="Arial"/>
              <a:buNone/>
            </a:pPr>
            <a:r>
              <a:rPr lang="en" sz="1644" b="1">
                <a:solidFill>
                  <a:srgbClr val="333333"/>
                </a:solidFill>
                <a:highlight>
                  <a:srgbClr val="FFFFFF"/>
                </a:highlight>
              </a:rPr>
              <a:t>Fast food can lead to impaired academic performance because high sugar levels followed by sugar crashes and poor concentration levels make it difficult to accomplish tasks which need extended periods of focused attention. Blood sugar fluctuations can also result in mood swings and lack of alertness, lowering classroom participation.”</a:t>
            </a:r>
            <a:endParaRPr sz="1644" b="1">
              <a:solidFill>
                <a:srgbClr val="333333"/>
              </a:solidFill>
              <a:highlight>
                <a:srgbClr val="FFFFFF"/>
              </a:highlight>
            </a:endParaRPr>
          </a:p>
          <a:p>
            <a:pPr marL="0" marR="3048000" lvl="0" indent="0" algn="l" rtl="0">
              <a:lnSpc>
                <a:spcPct val="180000"/>
              </a:lnSpc>
              <a:spcBef>
                <a:spcPts val="4900"/>
              </a:spcBef>
              <a:spcAft>
                <a:spcPts val="0"/>
              </a:spcAft>
              <a:buNone/>
            </a:pPr>
            <a:r>
              <a:rPr lang="en" sz="1572" b="1">
                <a:solidFill>
                  <a:srgbClr val="222222"/>
                </a:solidFill>
                <a:highlight>
                  <a:srgbClr val="FFFF00"/>
                </a:highlight>
              </a:rPr>
              <a:t>“Junk food lacks the essential nutrients that provide alertness to the brain. Teens may face issues with concentration, lower retention capabilities, and reduced learning abilities.”</a:t>
            </a:r>
            <a:endParaRPr b="1">
              <a:highlight>
                <a:srgbClr val="CFE2F3"/>
              </a:highlight>
            </a:endParaRPr>
          </a:p>
          <a:p>
            <a:pPr marL="0" lvl="0" indent="0" algn="l" rtl="0">
              <a:spcBef>
                <a:spcPts val="0"/>
              </a:spcBef>
              <a:spcAft>
                <a:spcPts val="0"/>
              </a:spcAft>
              <a:buNone/>
            </a:pPr>
            <a:endParaRPr/>
          </a:p>
        </p:txBody>
      </p:sp>
      <p:sp>
        <p:nvSpPr>
          <p:cNvPr id="71" name="Google Shape;71;p15"/>
          <p:cNvSpPr txBox="1"/>
          <p:nvPr/>
        </p:nvSpPr>
        <p:spPr>
          <a:xfrm>
            <a:off x="621850" y="2469600"/>
            <a:ext cx="511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 name="Google Shape;72;p15"/>
          <p:cNvSpPr txBox="1"/>
          <p:nvPr/>
        </p:nvSpPr>
        <p:spPr>
          <a:xfrm>
            <a:off x="0" y="0"/>
            <a:ext cx="218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73" name="Google Shape;73;p15"/>
          <p:cNvPicPr preferRelativeResize="0"/>
          <p:nvPr/>
        </p:nvPicPr>
        <p:blipFill>
          <a:blip r:embed="rId3">
            <a:alphaModFix/>
          </a:blip>
          <a:stretch>
            <a:fillRect/>
          </a:stretch>
        </p:blipFill>
        <p:spPr>
          <a:xfrm>
            <a:off x="6603600" y="2869800"/>
            <a:ext cx="2049150" cy="2049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D966"/>
                </a:highlight>
              </a:rPr>
              <a:t>Article/Video#1: Class activity:1. Turn and Talk 2.Chart</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a:t>Please read this article that gives 5 examples of how junk food can affect learning and behavior.</a:t>
            </a:r>
            <a:endParaRPr b="1"/>
          </a:p>
          <a:p>
            <a:pPr marL="0" lvl="0" indent="0" algn="l" rtl="0">
              <a:spcBef>
                <a:spcPts val="1200"/>
              </a:spcBef>
              <a:spcAft>
                <a:spcPts val="0"/>
              </a:spcAft>
              <a:buNone/>
            </a:pPr>
            <a:r>
              <a:rPr lang="en" u="sng">
                <a:solidFill>
                  <a:schemeClr val="hlink"/>
                </a:solidFill>
                <a:hlinkClick r:id="rId3"/>
              </a:rPr>
              <a:t>https://www.rmit.edu.au/news/all-news/2016/sep/five-ways-junk-food-changes-your-brain</a:t>
            </a:r>
            <a:endParaRPr/>
          </a:p>
          <a:p>
            <a:pPr marL="0" lvl="0" indent="0" algn="l" rtl="0">
              <a:spcBef>
                <a:spcPts val="1200"/>
              </a:spcBef>
              <a:spcAft>
                <a:spcPts val="0"/>
              </a:spcAft>
              <a:buNone/>
            </a:pPr>
            <a:r>
              <a:rPr lang="en" b="1"/>
              <a:t>Turn and Talk Questions:</a:t>
            </a:r>
            <a:endParaRPr b="1"/>
          </a:p>
          <a:p>
            <a:pPr marL="457200" lvl="0" indent="-334327" algn="l" rtl="0">
              <a:spcBef>
                <a:spcPts val="1200"/>
              </a:spcBef>
              <a:spcAft>
                <a:spcPts val="0"/>
              </a:spcAft>
              <a:buSzPct val="100000"/>
              <a:buAutoNum type="arabicPeriod"/>
            </a:pPr>
            <a:r>
              <a:rPr lang="en"/>
              <a:t>Do you eat junk food? Defined as</a:t>
            </a:r>
            <a:r>
              <a:rPr lang="en" b="1" i="1">
                <a:highlight>
                  <a:srgbClr val="FFFF00"/>
                </a:highlight>
              </a:rPr>
              <a:t> “</a:t>
            </a:r>
            <a:r>
              <a:rPr lang="en" b="1" i="1">
                <a:solidFill>
                  <a:srgbClr val="202124"/>
                </a:solidFill>
                <a:highlight>
                  <a:srgbClr val="FFFF00"/>
                </a:highlight>
              </a:rPr>
              <a:t>food that has low nutritional value, typically produced in the form of packaged snacks needing little or no preparation.”</a:t>
            </a:r>
            <a:endParaRPr>
              <a:solidFill>
                <a:srgbClr val="202124"/>
              </a:solidFill>
              <a:highlight>
                <a:srgbClr val="FFFFFF"/>
              </a:highlight>
            </a:endParaRPr>
          </a:p>
          <a:p>
            <a:pPr marL="457200" lvl="0" indent="-334327" algn="l" rtl="0">
              <a:spcBef>
                <a:spcPts val="0"/>
              </a:spcBef>
              <a:spcAft>
                <a:spcPts val="0"/>
              </a:spcAft>
              <a:buClr>
                <a:srgbClr val="202124"/>
              </a:buClr>
              <a:buSzPct val="100000"/>
              <a:buAutoNum type="arabicPeriod"/>
            </a:pPr>
            <a:r>
              <a:rPr lang="en">
                <a:solidFill>
                  <a:srgbClr val="202124"/>
                </a:solidFill>
                <a:highlight>
                  <a:srgbClr val="FFFFFF"/>
                </a:highlight>
              </a:rPr>
              <a:t>How do you feel after you eat lots of sweets, chips and/or drink soft drinks full of sugar?</a:t>
            </a:r>
            <a:endParaRPr>
              <a:solidFill>
                <a:srgbClr val="202124"/>
              </a:solidFill>
              <a:highlight>
                <a:srgbClr val="FFFFFF"/>
              </a:highlight>
            </a:endParaRPr>
          </a:p>
          <a:p>
            <a:pPr marL="0" lvl="0" indent="0" algn="l" rtl="0">
              <a:spcBef>
                <a:spcPts val="1200"/>
              </a:spcBef>
              <a:spcAft>
                <a:spcPts val="1200"/>
              </a:spcAft>
              <a:buNone/>
            </a:pPr>
            <a:r>
              <a:rPr lang="en">
                <a:solidFill>
                  <a:srgbClr val="202124"/>
                </a:solidFill>
                <a:highlight>
                  <a:srgbClr val="FFFFFF"/>
                </a:highlight>
              </a:rPr>
              <a:t>At this time we will make a T-Chart of junk foods that we eat and write adjectives of how we feel after eating these junk foods.</a:t>
            </a:r>
            <a:endParaRPr>
              <a:solidFill>
                <a:srgbClr val="202124"/>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19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Gather </a:t>
            </a:r>
            <a:r>
              <a:rPr lang="en" sz="3800" b="1">
                <a:highlight>
                  <a:srgbClr val="F1C232"/>
                </a:highlight>
              </a:rPr>
              <a:t>Evidence:</a:t>
            </a:r>
            <a:endParaRPr sz="3800" b="1">
              <a:highlight>
                <a:srgbClr val="F1C232"/>
              </a:highlight>
            </a:endParaRPr>
          </a:p>
        </p:txBody>
      </p:sp>
      <p:sp>
        <p:nvSpPr>
          <p:cNvPr id="85" name="Google Shape;85;p17"/>
          <p:cNvSpPr txBox="1">
            <a:spLocks noGrp="1"/>
          </p:cNvSpPr>
          <p:nvPr>
            <p:ph type="body" idx="1"/>
          </p:nvPr>
        </p:nvSpPr>
        <p:spPr>
          <a:xfrm>
            <a:off x="311700" y="999300"/>
            <a:ext cx="8674800" cy="3878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358"/>
              <a:buNone/>
            </a:pPr>
            <a:r>
              <a:rPr lang="en" sz="1285" b="1"/>
              <a:t>Class Assignment: Food Journal Experiment</a:t>
            </a:r>
            <a:endParaRPr sz="1285" b="1"/>
          </a:p>
          <a:p>
            <a:pPr marL="0" lvl="0" indent="0" algn="l" rtl="0">
              <a:lnSpc>
                <a:spcPct val="95000"/>
              </a:lnSpc>
              <a:spcBef>
                <a:spcPts val="1200"/>
              </a:spcBef>
              <a:spcAft>
                <a:spcPts val="0"/>
              </a:spcAft>
              <a:buSzPts val="358"/>
              <a:buNone/>
            </a:pPr>
            <a:r>
              <a:rPr lang="en" sz="1285" b="1"/>
              <a:t>Over the next week, we will create a food journal</a:t>
            </a:r>
            <a:endParaRPr sz="1085" b="1"/>
          </a:p>
          <a:p>
            <a:pPr marL="0" lvl="0" indent="0" algn="l" rtl="0">
              <a:lnSpc>
                <a:spcPct val="95000"/>
              </a:lnSpc>
              <a:spcBef>
                <a:spcPts val="1200"/>
              </a:spcBef>
              <a:spcAft>
                <a:spcPts val="0"/>
              </a:spcAft>
              <a:buSzPts val="358"/>
              <a:buNone/>
            </a:pPr>
            <a:r>
              <a:rPr lang="en" sz="1085" b="1">
                <a:highlight>
                  <a:srgbClr val="00FF00"/>
                </a:highlight>
              </a:rPr>
              <a:t>COLLECT DATA: </a:t>
            </a:r>
            <a:r>
              <a:rPr lang="en" sz="1285" b="1"/>
              <a:t>In your Journal marked Monday, Tuesday, Wednesday, Thursday and Friday.</a:t>
            </a:r>
            <a:endParaRPr sz="1285" b="1"/>
          </a:p>
          <a:p>
            <a:pPr marL="0" lvl="0" indent="0" algn="l" rtl="0">
              <a:lnSpc>
                <a:spcPct val="95000"/>
              </a:lnSpc>
              <a:spcBef>
                <a:spcPts val="1200"/>
              </a:spcBef>
              <a:spcAft>
                <a:spcPts val="0"/>
              </a:spcAft>
              <a:buSzPts val="358"/>
              <a:buNone/>
            </a:pPr>
            <a:r>
              <a:rPr lang="en" sz="1285" b="1"/>
              <a:t>You will list all of the junk food that you eat in a given day. Put the approximate time after</a:t>
            </a:r>
            <a:endParaRPr sz="1285" b="1"/>
          </a:p>
          <a:p>
            <a:pPr marL="0" lvl="0" indent="0" algn="l" rtl="0">
              <a:lnSpc>
                <a:spcPct val="95000"/>
              </a:lnSpc>
              <a:spcBef>
                <a:spcPts val="1200"/>
              </a:spcBef>
              <a:spcAft>
                <a:spcPts val="0"/>
              </a:spcAft>
              <a:buSzPts val="358"/>
              <a:buNone/>
            </a:pPr>
            <a:r>
              <a:rPr lang="en" sz="1285" b="1"/>
              <a:t>Consumption–or when you ate the junk food. </a:t>
            </a:r>
            <a:r>
              <a:rPr lang="en" sz="1285" b="1">
                <a:highlight>
                  <a:srgbClr val="FFD966"/>
                </a:highlight>
              </a:rPr>
              <a:t>Example:</a:t>
            </a:r>
            <a:endParaRPr sz="1285" b="1">
              <a:highlight>
                <a:srgbClr val="FFD966"/>
              </a:highlight>
            </a:endParaRPr>
          </a:p>
          <a:p>
            <a:pPr marL="0" lvl="0" indent="0" algn="l" rtl="0">
              <a:lnSpc>
                <a:spcPct val="95000"/>
              </a:lnSpc>
              <a:spcBef>
                <a:spcPts val="1200"/>
              </a:spcBef>
              <a:spcAft>
                <a:spcPts val="0"/>
              </a:spcAft>
              <a:buSzPts val="358"/>
              <a:buNone/>
            </a:pPr>
            <a:r>
              <a:rPr lang="en" sz="1285" b="1"/>
              <a:t>“Monday: November 21, ____________</a:t>
            </a:r>
            <a:endParaRPr sz="1285" b="1"/>
          </a:p>
          <a:p>
            <a:pPr marL="0" lvl="0" indent="0" algn="l" rtl="0">
              <a:lnSpc>
                <a:spcPct val="95000"/>
              </a:lnSpc>
              <a:spcBef>
                <a:spcPts val="1200"/>
              </a:spcBef>
              <a:spcAft>
                <a:spcPts val="0"/>
              </a:spcAft>
              <a:buSzPts val="358"/>
              <a:buNone/>
            </a:pPr>
            <a:r>
              <a:rPr lang="en" sz="1285" b="1"/>
              <a:t>Time: 9:06 AM Food1 bag of Takis and 1 Dr. Pepper: 16 0z.  2 frosted (small donuts) </a:t>
            </a:r>
            <a:endParaRPr sz="1285" b="1"/>
          </a:p>
          <a:p>
            <a:pPr marL="0" lvl="0" indent="0" algn="l" rtl="0">
              <a:lnSpc>
                <a:spcPct val="95000"/>
              </a:lnSpc>
              <a:spcBef>
                <a:spcPts val="1200"/>
              </a:spcBef>
              <a:spcAft>
                <a:spcPts val="0"/>
              </a:spcAft>
              <a:buSzPts val="358"/>
              <a:buNone/>
            </a:pPr>
            <a:r>
              <a:rPr lang="en" sz="1285" b="1"/>
              <a:t>*Please write within 30 minutes of the snack how you felt:</a:t>
            </a:r>
            <a:endParaRPr sz="1285" b="1"/>
          </a:p>
          <a:p>
            <a:pPr marL="0" lvl="0" indent="0" algn="l" rtl="0">
              <a:lnSpc>
                <a:spcPct val="95000"/>
              </a:lnSpc>
              <a:spcBef>
                <a:spcPts val="1200"/>
              </a:spcBef>
              <a:spcAft>
                <a:spcPts val="0"/>
              </a:spcAft>
              <a:buSzPts val="358"/>
              <a:buNone/>
            </a:pPr>
            <a:r>
              <a:rPr lang="en" sz="1285" b="1"/>
              <a:t>HUNGRY AGAIN!! I have some Sour Patch Kids candy in my bookbag. I can’t wait to snack on them! I’m gonna skip the nasty school lunch and will eat the Sour Patch Kids, more chips: Nacho Cheese Doritos and</a:t>
            </a:r>
            <a:endParaRPr sz="1285" b="1"/>
          </a:p>
          <a:p>
            <a:pPr marL="0" lvl="0" indent="0" algn="l" rtl="0">
              <a:lnSpc>
                <a:spcPct val="95000"/>
              </a:lnSpc>
              <a:spcBef>
                <a:spcPts val="1200"/>
              </a:spcBef>
              <a:spcAft>
                <a:spcPts val="0"/>
              </a:spcAft>
              <a:buSzPts val="358"/>
              <a:buNone/>
            </a:pPr>
            <a:r>
              <a:rPr lang="en" sz="1285" b="1"/>
              <a:t>I have an Arizona Ice Tea in my locker. </a:t>
            </a:r>
            <a:endParaRPr sz="1285" b="1"/>
          </a:p>
          <a:p>
            <a:pPr marL="0" lvl="0" indent="0" algn="l" rtl="0">
              <a:lnSpc>
                <a:spcPct val="95000"/>
              </a:lnSpc>
              <a:spcBef>
                <a:spcPts val="1200"/>
              </a:spcBef>
              <a:spcAft>
                <a:spcPts val="1200"/>
              </a:spcAft>
              <a:buSzPts val="358"/>
              <a:buNone/>
            </a:pPr>
            <a:r>
              <a:rPr lang="en" sz="1285" b="1"/>
              <a:t>*Feeling light-headed; sleepy and don’t feel like sitting for my History class: TOO MUCH WRITING!!!”</a:t>
            </a:r>
            <a:endParaRPr sz="585"/>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6B26B"/>
                </a:highlight>
              </a:rPr>
              <a:t>MORE EVIDENCE: From </a:t>
            </a:r>
            <a:r>
              <a:rPr lang="en" sz="3800" b="1">
                <a:highlight>
                  <a:srgbClr val="F1C232"/>
                </a:highlight>
              </a:rPr>
              <a:t>RELIABLE SOURCES</a:t>
            </a:r>
            <a:endParaRPr sz="3800" b="1">
              <a:highlight>
                <a:srgbClr val="F1C232"/>
              </a:highlight>
            </a:endParaRPr>
          </a:p>
        </p:txBody>
      </p:sp>
      <p:sp>
        <p:nvSpPr>
          <p:cNvPr id="91" name="Google Shape;91;p18"/>
          <p:cNvSpPr txBox="1">
            <a:spLocks noGrp="1"/>
          </p:cNvSpPr>
          <p:nvPr>
            <p:ph type="body" idx="1"/>
          </p:nvPr>
        </p:nvSpPr>
        <p:spPr>
          <a:xfrm>
            <a:off x="259225" y="1596250"/>
            <a:ext cx="8520600" cy="28380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en" sz="2015" b="1"/>
              <a:t>Articles/Videos here for references for students</a:t>
            </a:r>
            <a:endParaRPr sz="2015" b="1"/>
          </a:p>
          <a:p>
            <a:pPr marL="457200" lvl="0" indent="-327781" algn="l" rtl="0">
              <a:spcBef>
                <a:spcPts val="1200"/>
              </a:spcBef>
              <a:spcAft>
                <a:spcPts val="0"/>
              </a:spcAft>
              <a:buSzPct val="100000"/>
              <a:buChar char="●"/>
            </a:pPr>
            <a:r>
              <a:rPr lang="en" sz="2015" b="1" u="sng">
                <a:solidFill>
                  <a:schemeClr val="hlink"/>
                </a:solidFill>
                <a:hlinkClick r:id="rId3"/>
              </a:rPr>
              <a:t>https://childlifenutrition.com/adverse-effects-of-junk-food-on-children/</a:t>
            </a:r>
            <a:endParaRPr sz="2015" b="1"/>
          </a:p>
          <a:p>
            <a:pPr marL="457200" lvl="0" indent="-327781" algn="l" rtl="0">
              <a:spcBef>
                <a:spcPts val="0"/>
              </a:spcBef>
              <a:spcAft>
                <a:spcPts val="0"/>
              </a:spcAft>
              <a:buSzPct val="100000"/>
              <a:buChar char="●"/>
            </a:pPr>
            <a:r>
              <a:rPr lang="en" sz="2015" b="1" u="sng">
                <a:solidFill>
                  <a:schemeClr val="hlink"/>
                </a:solidFill>
                <a:hlinkClick r:id="rId4"/>
              </a:rPr>
              <a:t>https://www.rmit.edu.au/news/all-news/2016/sep/five-ways-junk-food-changes-your-brain</a:t>
            </a:r>
            <a:endParaRPr sz="2015" b="1"/>
          </a:p>
          <a:p>
            <a:pPr marL="457200" lvl="0" indent="-327781" algn="l" rtl="0">
              <a:spcBef>
                <a:spcPts val="0"/>
              </a:spcBef>
              <a:spcAft>
                <a:spcPts val="0"/>
              </a:spcAft>
              <a:buSzPct val="100000"/>
              <a:buChar char="●"/>
            </a:pPr>
            <a:r>
              <a:rPr lang="en" sz="2015" b="1" u="sng">
                <a:solidFill>
                  <a:schemeClr val="hlink"/>
                </a:solidFill>
                <a:hlinkClick r:id="rId5"/>
              </a:rPr>
              <a:t>https://www.news-medical.net/health/How-Fast-Food-Affects-Childrens-Health.aspx</a:t>
            </a:r>
            <a:endParaRPr sz="2015" b="1"/>
          </a:p>
          <a:p>
            <a:pPr marL="457200" lvl="0" indent="-327781" algn="l" rtl="0">
              <a:spcBef>
                <a:spcPts val="0"/>
              </a:spcBef>
              <a:spcAft>
                <a:spcPts val="0"/>
              </a:spcAft>
              <a:buSzPct val="100000"/>
              <a:buChar char="●"/>
            </a:pPr>
            <a:r>
              <a:rPr lang="en" sz="2015" b="1" u="sng">
                <a:solidFill>
                  <a:schemeClr val="hlink"/>
                </a:solidFill>
                <a:hlinkClick r:id="rId6"/>
              </a:rPr>
              <a:t>https://www.ncbi.nlm.nih.gov/pmc/articles/PMC4998375/</a:t>
            </a:r>
            <a:endParaRPr sz="2015" b="1"/>
          </a:p>
          <a:p>
            <a:pPr marL="0" lvl="0" indent="0" algn="l" rtl="0">
              <a:spcBef>
                <a:spcPts val="1200"/>
              </a:spcBef>
              <a:spcAft>
                <a:spcPts val="0"/>
              </a:spcAft>
              <a:buNone/>
            </a:pPr>
            <a:endParaRPr sz="2015" b="1"/>
          </a:p>
          <a:p>
            <a:pPr marL="0" lvl="0" indent="0" algn="l" rtl="0">
              <a:spcBef>
                <a:spcPts val="1200"/>
              </a:spcBef>
              <a:spcAft>
                <a:spcPts val="1200"/>
              </a:spcAft>
              <a:buNone/>
            </a:pPr>
            <a:endParaRPr sz="2015"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Causes of the Problem    </a:t>
            </a:r>
            <a:endParaRPr/>
          </a:p>
        </p:txBody>
      </p:sp>
      <p:sp>
        <p:nvSpPr>
          <p:cNvPr id="97" name="Google Shape;97;p19"/>
          <p:cNvSpPr txBox="1">
            <a:spLocks noGrp="1"/>
          </p:cNvSpPr>
          <p:nvPr>
            <p:ph type="body" idx="1"/>
          </p:nvPr>
        </p:nvSpPr>
        <p:spPr>
          <a:xfrm>
            <a:off x="311700" y="1152475"/>
            <a:ext cx="8520600" cy="3741900"/>
          </a:xfrm>
          <a:prstGeom prst="rect">
            <a:avLst/>
          </a:prstGeom>
        </p:spPr>
        <p:txBody>
          <a:bodyPr spcFirstLastPara="1" wrap="square" lIns="91425" tIns="91425" rIns="91425" bIns="91425" anchor="t" anchorCtr="0">
            <a:normAutofit lnSpcReduction="20000"/>
          </a:bodyPr>
          <a:lstStyle/>
          <a:p>
            <a:pPr marL="0" lvl="0" indent="0" algn="l" rtl="0">
              <a:lnSpc>
                <a:spcPct val="140000"/>
              </a:lnSpc>
              <a:spcBef>
                <a:spcPts val="0"/>
              </a:spcBef>
              <a:spcAft>
                <a:spcPts val="0"/>
              </a:spcAft>
              <a:buNone/>
            </a:pPr>
            <a:r>
              <a:rPr lang="en" sz="2050">
                <a:solidFill>
                  <a:srgbClr val="5C4727"/>
                </a:solidFill>
                <a:highlight>
                  <a:srgbClr val="FFFFFF"/>
                </a:highlight>
                <a:latin typeface="Times New Roman"/>
                <a:ea typeface="Times New Roman"/>
                <a:cs typeface="Times New Roman"/>
                <a:sym typeface="Times New Roman"/>
              </a:rPr>
              <a:t>The Food and Beverage Industry's Role in the Formation of Food “Preferences”</a:t>
            </a:r>
            <a:endParaRPr sz="2050">
              <a:solidFill>
                <a:srgbClr val="5C4727"/>
              </a:solidFill>
              <a:highlight>
                <a:srgbClr val="FFFFFF"/>
              </a:highlight>
              <a:latin typeface="Times New Roman"/>
              <a:ea typeface="Times New Roman"/>
              <a:cs typeface="Times New Roman"/>
              <a:sym typeface="Times New Roman"/>
            </a:endParaRPr>
          </a:p>
          <a:p>
            <a:pPr marL="457200" lvl="0" indent="-304800" algn="l" rtl="0">
              <a:lnSpc>
                <a:spcPct val="140000"/>
              </a:lnSpc>
              <a:spcBef>
                <a:spcPts val="0"/>
              </a:spcBef>
              <a:spcAft>
                <a:spcPts val="0"/>
              </a:spcAft>
              <a:buClr>
                <a:srgbClr val="564D39"/>
              </a:buClr>
              <a:buSzPts val="1200"/>
              <a:buFont typeface="Times New Roman"/>
              <a:buChar char="●"/>
            </a:pPr>
            <a:r>
              <a:rPr lang="en" sz="1200">
                <a:solidFill>
                  <a:srgbClr val="564D39"/>
                </a:solidFill>
                <a:highlight>
                  <a:srgbClr val="FFFFFF"/>
                </a:highlight>
                <a:latin typeface="Times New Roman"/>
                <a:ea typeface="Times New Roman"/>
                <a:cs typeface="Times New Roman"/>
                <a:sym typeface="Times New Roman"/>
              </a:rPr>
              <a:t>“How often have you seen a food advertisement for broccoli? </a:t>
            </a:r>
            <a:endParaRPr sz="1200">
              <a:solidFill>
                <a:srgbClr val="564D39"/>
              </a:solidFill>
              <a:highlight>
                <a:srgbClr val="FFFFFF"/>
              </a:highlight>
              <a:latin typeface="Times New Roman"/>
              <a:ea typeface="Times New Roman"/>
              <a:cs typeface="Times New Roman"/>
              <a:sym typeface="Times New Roman"/>
            </a:endParaRPr>
          </a:p>
          <a:p>
            <a:pPr marL="457200" lvl="0" indent="-304800" algn="l" rtl="0">
              <a:lnSpc>
                <a:spcPct val="140000"/>
              </a:lnSpc>
              <a:spcBef>
                <a:spcPts val="0"/>
              </a:spcBef>
              <a:spcAft>
                <a:spcPts val="0"/>
              </a:spcAft>
              <a:buClr>
                <a:srgbClr val="564D39"/>
              </a:buClr>
              <a:buSzPts val="1200"/>
              <a:buFont typeface="Times New Roman"/>
              <a:buChar char="●"/>
            </a:pPr>
            <a:r>
              <a:rPr lang="en" sz="1200">
                <a:solidFill>
                  <a:srgbClr val="564D39"/>
                </a:solidFill>
                <a:highlight>
                  <a:srgbClr val="FFFFFF"/>
                </a:highlight>
                <a:latin typeface="Times New Roman"/>
                <a:ea typeface="Times New Roman"/>
                <a:cs typeface="Times New Roman"/>
                <a:sym typeface="Times New Roman"/>
              </a:rPr>
              <a:t>Healthy foods are advertised less than 3% of the time in comparison to their counterparts. </a:t>
            </a:r>
            <a:endParaRPr sz="1200">
              <a:solidFill>
                <a:srgbClr val="564D39"/>
              </a:solidFill>
              <a:highlight>
                <a:srgbClr val="FFFFFF"/>
              </a:highlight>
              <a:latin typeface="Times New Roman"/>
              <a:ea typeface="Times New Roman"/>
              <a:cs typeface="Times New Roman"/>
              <a:sym typeface="Times New Roman"/>
            </a:endParaRPr>
          </a:p>
          <a:p>
            <a:pPr marL="457200" lvl="0" indent="-304800" algn="l" rtl="0">
              <a:lnSpc>
                <a:spcPct val="140000"/>
              </a:lnSpc>
              <a:spcBef>
                <a:spcPts val="0"/>
              </a:spcBef>
              <a:spcAft>
                <a:spcPts val="0"/>
              </a:spcAft>
              <a:buClr>
                <a:srgbClr val="564D39"/>
              </a:buClr>
              <a:buSzPts val="1200"/>
              <a:buFont typeface="Times New Roman"/>
              <a:buChar char="●"/>
            </a:pPr>
            <a:r>
              <a:rPr lang="en" sz="1200">
                <a:solidFill>
                  <a:srgbClr val="564D39"/>
                </a:solidFill>
                <a:highlight>
                  <a:srgbClr val="FFFFFF"/>
                </a:highlight>
                <a:latin typeface="Times New Roman"/>
                <a:ea typeface="Times New Roman"/>
                <a:cs typeface="Times New Roman"/>
                <a:sym typeface="Times New Roman"/>
              </a:rPr>
              <a:t>This has a direct impact on children's food preferences—considering food and beverage companies spend $2 billion dollars a year on food marketing campaigns directed at children.</a:t>
            </a:r>
            <a:endParaRPr sz="1200">
              <a:solidFill>
                <a:srgbClr val="564D39"/>
              </a:solidFill>
              <a:highlight>
                <a:srgbClr val="FFFFFF"/>
              </a:highlight>
              <a:latin typeface="Times New Roman"/>
              <a:ea typeface="Times New Roman"/>
              <a:cs typeface="Times New Roman"/>
              <a:sym typeface="Times New Roman"/>
            </a:endParaRPr>
          </a:p>
          <a:p>
            <a:pPr marL="457200" lvl="0" indent="-304800" algn="l" rtl="0">
              <a:lnSpc>
                <a:spcPct val="140000"/>
              </a:lnSpc>
              <a:spcBef>
                <a:spcPts val="0"/>
              </a:spcBef>
              <a:spcAft>
                <a:spcPts val="0"/>
              </a:spcAft>
              <a:buClr>
                <a:srgbClr val="564D39"/>
              </a:buClr>
              <a:buSzPts val="1200"/>
              <a:buFont typeface="Times New Roman"/>
              <a:buChar char="●"/>
            </a:pPr>
            <a:r>
              <a:rPr lang="en" sz="1200">
                <a:solidFill>
                  <a:srgbClr val="564D39"/>
                </a:solidFill>
                <a:highlight>
                  <a:srgbClr val="FFFFFF"/>
                </a:highlight>
                <a:latin typeface="Times New Roman"/>
                <a:ea typeface="Times New Roman"/>
                <a:cs typeface="Times New Roman"/>
                <a:sym typeface="Times New Roman"/>
              </a:rPr>
              <a:t>The fast food industry spends nearly 5 million dollars </a:t>
            </a:r>
            <a:r>
              <a:rPr lang="en" sz="1200" i="1">
                <a:solidFill>
                  <a:srgbClr val="564D39"/>
                </a:solidFill>
                <a:highlight>
                  <a:srgbClr val="FFFFFF"/>
                </a:highlight>
                <a:latin typeface="Times New Roman"/>
                <a:ea typeface="Times New Roman"/>
                <a:cs typeface="Times New Roman"/>
                <a:sym typeface="Times New Roman"/>
              </a:rPr>
              <a:t>a day</a:t>
            </a:r>
            <a:r>
              <a:rPr lang="en" sz="1200">
                <a:solidFill>
                  <a:srgbClr val="564D39"/>
                </a:solidFill>
                <a:highlight>
                  <a:srgbClr val="FFFFFF"/>
                </a:highlight>
                <a:latin typeface="Times New Roman"/>
                <a:ea typeface="Times New Roman"/>
                <a:cs typeface="Times New Roman"/>
                <a:sym typeface="Times New Roman"/>
              </a:rPr>
              <a:t> marketing products high in sugar, fat and salt, while also suggesting portion sizes grossly disproportionate to a child's energy needs. Increasingly, fast food companies are also using toy tie-ins with major children's motion pictures to try to attract young people. Remarkably, studies demonstrate that even very young children exposed to persuasive ads can develop food cravings for unhealthy foods that they have never even tasted!</a:t>
            </a:r>
            <a:endParaRPr sz="1200">
              <a:solidFill>
                <a:srgbClr val="564D39"/>
              </a:solidFill>
              <a:highlight>
                <a:srgbClr val="FFFFFF"/>
              </a:highlight>
              <a:latin typeface="Times New Roman"/>
              <a:ea typeface="Times New Roman"/>
              <a:cs typeface="Times New Roman"/>
              <a:sym typeface="Times New Roman"/>
            </a:endParaRPr>
          </a:p>
          <a:p>
            <a:pPr marL="0" lvl="0" indent="0" algn="l" rtl="0">
              <a:lnSpc>
                <a:spcPct val="140000"/>
              </a:lnSpc>
              <a:spcBef>
                <a:spcPts val="0"/>
              </a:spcBef>
              <a:spcAft>
                <a:spcPts val="0"/>
              </a:spcAft>
              <a:buNone/>
            </a:pPr>
            <a:r>
              <a:rPr lang="en" sz="1750">
                <a:solidFill>
                  <a:srgbClr val="E85325"/>
                </a:solidFill>
                <a:highlight>
                  <a:srgbClr val="FFFFFF"/>
                </a:highlight>
                <a:latin typeface="Times New Roman"/>
                <a:ea typeface="Times New Roman"/>
                <a:cs typeface="Times New Roman"/>
                <a:sym typeface="Times New Roman"/>
              </a:rPr>
              <a:t>Regulation—or lack thereof</a:t>
            </a:r>
            <a:endParaRPr sz="1750">
              <a:solidFill>
                <a:srgbClr val="E85325"/>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rgbClr val="564D39"/>
              </a:buClr>
              <a:buSzPts val="1200"/>
              <a:buFont typeface="Times New Roman"/>
              <a:buChar char="●"/>
            </a:pPr>
            <a:r>
              <a:rPr lang="en" sz="1200">
                <a:solidFill>
                  <a:srgbClr val="564D39"/>
                </a:solidFill>
                <a:highlight>
                  <a:srgbClr val="FFFFFF"/>
                </a:highlight>
                <a:latin typeface="Times New Roman"/>
                <a:ea typeface="Times New Roman"/>
                <a:cs typeface="Times New Roman"/>
                <a:sym typeface="Times New Roman"/>
              </a:rPr>
              <a:t>–The marketing of food to children on media is unregulated in the U.S.”</a:t>
            </a:r>
            <a:endParaRPr sz="1200">
              <a:solidFill>
                <a:srgbClr val="564D39"/>
              </a:solidFill>
              <a:highlight>
                <a:srgbClr val="FFFFFF"/>
              </a:highlight>
              <a:latin typeface="Times New Roman"/>
              <a:ea typeface="Times New Roman"/>
              <a:cs typeface="Times New Roman"/>
              <a:sym typeface="Times New Roman"/>
            </a:endParaRPr>
          </a:p>
          <a:p>
            <a:pPr marL="457200" lvl="0" indent="0" algn="l" rtl="0">
              <a:spcBef>
                <a:spcPts val="1100"/>
              </a:spcBef>
              <a:spcAft>
                <a:spcPts val="0"/>
              </a:spcAft>
              <a:buNone/>
            </a:pPr>
            <a:r>
              <a:rPr lang="en" sz="1200">
                <a:solidFill>
                  <a:srgbClr val="564D39"/>
                </a:solidFill>
                <a:highlight>
                  <a:srgbClr val="FFFFFF"/>
                </a:highlight>
                <a:latin typeface="Times New Roman"/>
                <a:ea typeface="Times New Roman"/>
                <a:cs typeface="Times New Roman"/>
                <a:sym typeface="Times New Roman"/>
              </a:rPr>
              <a:t>—https://www.healthychildren.org/English/healthy-living/nutrition/Pages/How-Children-Develop-Unhealthy-Food-Preferences.aspx</a:t>
            </a:r>
            <a:endParaRPr sz="1200">
              <a:solidFill>
                <a:srgbClr val="564D39"/>
              </a:solidFill>
              <a:highlight>
                <a:srgbClr val="FFFFFF"/>
              </a:highlight>
              <a:latin typeface="Times New Roman"/>
              <a:ea typeface="Times New Roman"/>
              <a:cs typeface="Times New Roman"/>
              <a:sym typeface="Times New Roman"/>
            </a:endParaRPr>
          </a:p>
          <a:p>
            <a:pPr marL="0" lvl="0" indent="0" algn="l" rtl="0">
              <a:spcBef>
                <a:spcPts val="1100"/>
              </a:spcBef>
              <a:spcAft>
                <a:spcPts val="1200"/>
              </a:spcAft>
              <a:buNone/>
            </a:pPr>
            <a:endParaRPr/>
          </a:p>
        </p:txBody>
      </p:sp>
      <p:pic>
        <p:nvPicPr>
          <p:cNvPr id="98" name="Google Shape;98;p19" descr="HealthyChildren.org"/>
          <p:cNvPicPr preferRelativeResize="0"/>
          <p:nvPr/>
        </p:nvPicPr>
        <p:blipFill>
          <a:blip r:embed="rId3">
            <a:alphaModFix/>
          </a:blip>
          <a:stretch>
            <a:fillRect/>
          </a:stretch>
        </p:blipFill>
        <p:spPr>
          <a:xfrm>
            <a:off x="4840800" y="4181475"/>
            <a:ext cx="3781425" cy="962025"/>
          </a:xfrm>
          <a:prstGeom prst="rect">
            <a:avLst/>
          </a:prstGeom>
          <a:noFill/>
          <a:ln>
            <a:noFill/>
          </a:ln>
        </p:spPr>
      </p:pic>
      <p:pic>
        <p:nvPicPr>
          <p:cNvPr id="99" name="Google Shape;99;p19"/>
          <p:cNvPicPr preferRelativeResize="0"/>
          <p:nvPr/>
        </p:nvPicPr>
        <p:blipFill>
          <a:blip r:embed="rId4">
            <a:alphaModFix/>
          </a:blip>
          <a:stretch>
            <a:fillRect/>
          </a:stretch>
        </p:blipFill>
        <p:spPr>
          <a:xfrm>
            <a:off x="4422225" y="107750"/>
            <a:ext cx="2203274" cy="1147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Examine the Existing Policy </a:t>
            </a:r>
            <a:endParaRPr/>
          </a:p>
        </p:txBody>
      </p:sp>
      <p:sp>
        <p:nvSpPr>
          <p:cNvPr id="105" name="Google Shape;105;p20"/>
          <p:cNvSpPr txBox="1">
            <a:spLocks noGrp="1"/>
          </p:cNvSpPr>
          <p:nvPr>
            <p:ph type="body" idx="1"/>
          </p:nvPr>
        </p:nvSpPr>
        <p:spPr>
          <a:xfrm>
            <a:off x="177550" y="1152475"/>
            <a:ext cx="8654700" cy="3917100"/>
          </a:xfrm>
          <a:prstGeom prst="rect">
            <a:avLst/>
          </a:prstGeom>
        </p:spPr>
        <p:txBody>
          <a:bodyPr spcFirstLastPara="1" wrap="square" lIns="91425" tIns="91425" rIns="91425" bIns="91425" anchor="t" anchorCtr="0">
            <a:normAutofit fontScale="25000" lnSpcReduction="20000"/>
          </a:bodyPr>
          <a:lstStyle/>
          <a:p>
            <a:pPr marL="0" lvl="0" indent="0" algn="l" rtl="0">
              <a:lnSpc>
                <a:spcPct val="130434"/>
              </a:lnSpc>
              <a:spcBef>
                <a:spcPts val="800"/>
              </a:spcBef>
              <a:spcAft>
                <a:spcPts val="0"/>
              </a:spcAft>
              <a:buClr>
                <a:schemeClr val="dk1"/>
              </a:buClr>
              <a:buSzPts val="275"/>
              <a:buFont typeface="Arial"/>
              <a:buNone/>
            </a:pPr>
            <a:r>
              <a:rPr lang="en" sz="4789" b="1">
                <a:solidFill>
                  <a:schemeClr val="dk1"/>
                </a:solidFill>
              </a:rPr>
              <a:t>Governance Initiatives (The New York City Department of Education)</a:t>
            </a:r>
            <a:endParaRPr sz="4789" b="1">
              <a:solidFill>
                <a:schemeClr val="dk1"/>
              </a:solidFill>
            </a:endParaRPr>
          </a:p>
          <a:p>
            <a:pPr marL="0" lvl="0" indent="0" algn="l" rtl="0">
              <a:spcBef>
                <a:spcPts val="800"/>
              </a:spcBef>
              <a:spcAft>
                <a:spcPts val="0"/>
              </a:spcAft>
              <a:buClr>
                <a:schemeClr val="dk1"/>
              </a:buClr>
              <a:buSzPts val="275"/>
              <a:buFont typeface="Arial"/>
              <a:buNone/>
            </a:pPr>
            <a:r>
              <a:rPr lang="en" sz="5094" b="1">
                <a:solidFill>
                  <a:schemeClr val="dk1"/>
                </a:solidFill>
              </a:rPr>
              <a:t>“Access to food is a fundamental human right. The Mayor’s Office of Food Policy strives to increase food equity through improving food governance.</a:t>
            </a:r>
            <a:endParaRPr sz="5094" b="1">
              <a:solidFill>
                <a:schemeClr val="dk1"/>
              </a:solidFill>
            </a:endParaRPr>
          </a:p>
          <a:p>
            <a:pPr marL="0" lvl="0" indent="0" algn="l" rtl="0">
              <a:spcBef>
                <a:spcPts val="800"/>
              </a:spcBef>
              <a:spcAft>
                <a:spcPts val="0"/>
              </a:spcAft>
              <a:buClr>
                <a:schemeClr val="dk1"/>
              </a:buClr>
              <a:buSzPts val="275"/>
              <a:buFont typeface="Arial"/>
              <a:buNone/>
            </a:pPr>
            <a:r>
              <a:rPr lang="en" sz="5094" b="1">
                <a:solidFill>
                  <a:schemeClr val="dk1"/>
                </a:solidFill>
              </a:rPr>
              <a:t>We believe that all New Yorkers should have equal ability and opportunity to access nutritious, affordable food in their communities. We also believe that our resources should be harnessed to drive connections between health and sustainability.</a:t>
            </a:r>
            <a:endParaRPr sz="5094" b="1">
              <a:solidFill>
                <a:schemeClr val="dk1"/>
              </a:solidFill>
            </a:endParaRPr>
          </a:p>
          <a:p>
            <a:pPr marL="0" lvl="0" indent="0" algn="l" rtl="0">
              <a:spcBef>
                <a:spcPts val="800"/>
              </a:spcBef>
              <a:spcAft>
                <a:spcPts val="0"/>
              </a:spcAft>
              <a:buClr>
                <a:schemeClr val="dk1"/>
              </a:buClr>
              <a:buSzPts val="275"/>
              <a:buFont typeface="Arial"/>
              <a:buNone/>
            </a:pPr>
            <a:r>
              <a:rPr lang="en" sz="5094" b="1">
                <a:solidFill>
                  <a:schemeClr val="dk1"/>
                </a:solidFill>
              </a:rPr>
              <a:t>Our food governance initiatives ensure that the money we spend on food improves the health of our residents and our planet.</a:t>
            </a:r>
            <a:endParaRPr sz="5094" b="1">
              <a:solidFill>
                <a:schemeClr val="dk1"/>
              </a:solidFill>
            </a:endParaRPr>
          </a:p>
          <a:p>
            <a:pPr marL="0" lvl="0" indent="0" algn="l" rtl="0">
              <a:spcBef>
                <a:spcPts val="800"/>
              </a:spcBef>
              <a:spcAft>
                <a:spcPts val="0"/>
              </a:spcAft>
              <a:buClr>
                <a:schemeClr val="dk1"/>
              </a:buClr>
              <a:buSzPts val="275"/>
              <a:buFont typeface="Arial"/>
              <a:buNone/>
            </a:pPr>
            <a:r>
              <a:rPr lang="en" sz="5094" b="1">
                <a:solidFill>
                  <a:schemeClr val="dk1"/>
                </a:solidFill>
              </a:rPr>
              <a:t>We lead by example and looks to share our experiences and learn from others across the country and beyond.</a:t>
            </a:r>
            <a:endParaRPr sz="5094" b="1">
              <a:solidFill>
                <a:schemeClr val="dk1"/>
              </a:solidFill>
            </a:endParaRPr>
          </a:p>
          <a:p>
            <a:pPr marL="0" lvl="0" indent="0" algn="l" rtl="0">
              <a:spcBef>
                <a:spcPts val="800"/>
              </a:spcBef>
              <a:spcAft>
                <a:spcPts val="0"/>
              </a:spcAft>
              <a:buNone/>
            </a:pPr>
            <a:r>
              <a:rPr lang="en" sz="5094" b="1">
                <a:solidFill>
                  <a:schemeClr val="dk1"/>
                </a:solidFill>
              </a:rPr>
              <a:t>Since 2014, NYC has been a signatory city of the Milan Urban Food Policy Pact. It also participates in the C40 Food Systems Network. And the Cool Food Pledge, with a commitment to reduce greenhouse gasses associated with the food we serve by 25 percent by 2030.”</a:t>
            </a:r>
            <a:endParaRPr sz="5094" b="1">
              <a:solidFill>
                <a:schemeClr val="dk1"/>
              </a:solidFill>
            </a:endParaRPr>
          </a:p>
          <a:p>
            <a:pPr marL="0" lvl="0" indent="0" algn="l" rtl="0">
              <a:spcBef>
                <a:spcPts val="800"/>
              </a:spcBef>
              <a:spcAft>
                <a:spcPts val="0"/>
              </a:spcAft>
              <a:buNone/>
            </a:pPr>
            <a:r>
              <a:rPr lang="en" sz="5094" b="1">
                <a:solidFill>
                  <a:schemeClr val="dk1"/>
                </a:solidFill>
              </a:rPr>
              <a:t>The above policy challenges the “fast food model: High sugar, salt and fat: “Empty calories.”</a:t>
            </a:r>
            <a:endParaRPr sz="5094" b="1">
              <a:solidFill>
                <a:schemeClr val="dk1"/>
              </a:solidFill>
            </a:endParaRPr>
          </a:p>
          <a:p>
            <a:pPr marL="0" lvl="0" indent="0" algn="l" rtl="0">
              <a:spcBef>
                <a:spcPts val="800"/>
              </a:spcBef>
              <a:spcAft>
                <a:spcPts val="800"/>
              </a:spcAft>
              <a:buClr>
                <a:schemeClr val="dk1"/>
              </a:buClr>
              <a:buSzPts val="275"/>
              <a:buFont typeface="Arial"/>
              <a:buNone/>
            </a:pPr>
            <a:r>
              <a:rPr lang="en" sz="5094" b="1">
                <a:solidFill>
                  <a:schemeClr val="dk1"/>
                </a:solidFill>
              </a:rPr>
              <a:t>For example, New Design Middle School does not have vending machines with fast/junk food choices. This would defeat the purpose of trying to promote healthier diets.</a:t>
            </a:r>
            <a:endParaRPr/>
          </a:p>
        </p:txBody>
      </p:sp>
      <p:pic>
        <p:nvPicPr>
          <p:cNvPr id="106" name="Google Shape;106;p20"/>
          <p:cNvPicPr preferRelativeResize="0"/>
          <p:nvPr/>
        </p:nvPicPr>
        <p:blipFill>
          <a:blip r:embed="rId3">
            <a:alphaModFix/>
          </a:blip>
          <a:stretch>
            <a:fillRect/>
          </a:stretch>
        </p:blipFill>
        <p:spPr>
          <a:xfrm>
            <a:off x="5774725" y="221950"/>
            <a:ext cx="1072177" cy="1179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EAD1DC"/>
                </a:highlight>
              </a:rPr>
              <a:t>Develop </a:t>
            </a:r>
            <a:r>
              <a:rPr lang="en" sz="3800" b="1">
                <a:highlight>
                  <a:srgbClr val="FFD966"/>
                </a:highlight>
              </a:rPr>
              <a:t>Solutions:</a:t>
            </a:r>
            <a:endParaRPr sz="3800" b="1">
              <a:highlight>
                <a:srgbClr val="FFD966"/>
              </a:highlight>
            </a:endParaRPr>
          </a:p>
        </p:txBody>
      </p:sp>
      <p:sp>
        <p:nvSpPr>
          <p:cNvPr id="112" name="Google Shape;11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91666"/>
              <a:buFont typeface="Arial"/>
              <a:buNone/>
            </a:pPr>
            <a:endParaRPr sz="1200">
              <a:solidFill>
                <a:srgbClr val="333333"/>
              </a:solidFill>
              <a:highlight>
                <a:srgbClr val="FFFFFF"/>
              </a:highlight>
              <a:latin typeface="Georgia"/>
              <a:ea typeface="Georgia"/>
              <a:cs typeface="Georgia"/>
              <a:sym typeface="Georgia"/>
            </a:endParaRPr>
          </a:p>
          <a:p>
            <a:pPr marL="0" lvl="0" indent="0" algn="l" rtl="0">
              <a:spcBef>
                <a:spcPts val="1200"/>
              </a:spcBef>
              <a:spcAft>
                <a:spcPts val="0"/>
              </a:spcAft>
              <a:buClr>
                <a:schemeClr val="dk1"/>
              </a:buClr>
              <a:buSzPct val="61111"/>
              <a:buFont typeface="Arial"/>
              <a:buNone/>
            </a:pPr>
            <a:r>
              <a:rPr lang="en" b="1"/>
              <a:t>WHAT SUGGESTIONS WERE GIVEN TO ENCOURAGE HEALTHIER EATING HABITS OF ADOLESCENTS IN PARTICULAR to these WEBSITES?</a:t>
            </a:r>
            <a:endParaRPr b="1"/>
          </a:p>
          <a:p>
            <a:pPr marL="0" lvl="0" indent="0" algn="l" rtl="0">
              <a:spcBef>
                <a:spcPts val="1200"/>
              </a:spcBef>
              <a:spcAft>
                <a:spcPts val="0"/>
              </a:spcAft>
              <a:buClr>
                <a:schemeClr val="dk1"/>
              </a:buClr>
              <a:buSzPct val="61111"/>
              <a:buFont typeface="Arial"/>
              <a:buNone/>
            </a:pPr>
            <a:r>
              <a:rPr lang="en" b="1"/>
              <a:t>–Educate yourself on what is HEALTHY and what is NOT</a:t>
            </a:r>
            <a:endParaRPr b="1"/>
          </a:p>
          <a:p>
            <a:pPr marL="0" lvl="0" indent="0" algn="l" rtl="0">
              <a:spcBef>
                <a:spcPts val="1200"/>
              </a:spcBef>
              <a:spcAft>
                <a:spcPts val="0"/>
              </a:spcAft>
              <a:buClr>
                <a:schemeClr val="dk1"/>
              </a:buClr>
              <a:buSzPct val="61111"/>
              <a:buFont typeface="Arial"/>
              <a:buNone/>
            </a:pPr>
            <a:r>
              <a:rPr lang="en" b="1"/>
              <a:t>–Food Diaries</a:t>
            </a:r>
            <a:endParaRPr b="1"/>
          </a:p>
          <a:p>
            <a:pPr marL="0" lvl="0" indent="0" algn="l" rtl="0">
              <a:spcBef>
                <a:spcPts val="1200"/>
              </a:spcBef>
              <a:spcAft>
                <a:spcPts val="0"/>
              </a:spcAft>
              <a:buClr>
                <a:schemeClr val="dk1"/>
              </a:buClr>
              <a:buSzPct val="61111"/>
              <a:buFont typeface="Arial"/>
              <a:buNone/>
            </a:pPr>
            <a:r>
              <a:rPr lang="en" b="1"/>
              <a:t>–Read Labels</a:t>
            </a:r>
            <a:endParaRPr b="1"/>
          </a:p>
          <a:p>
            <a:pPr marL="0" lvl="0" indent="0" algn="l" rtl="0">
              <a:spcBef>
                <a:spcPts val="1200"/>
              </a:spcBef>
              <a:spcAft>
                <a:spcPts val="0"/>
              </a:spcAft>
              <a:buClr>
                <a:schemeClr val="dk1"/>
              </a:buClr>
              <a:buSzPct val="61111"/>
              <a:buFont typeface="Arial"/>
              <a:buNone/>
            </a:pPr>
            <a:r>
              <a:rPr lang="en" b="1"/>
              <a:t>Add links here</a:t>
            </a:r>
            <a:endParaRPr b="1"/>
          </a:p>
          <a:p>
            <a:pPr marL="0" lvl="0" indent="0" algn="l" rtl="0">
              <a:spcBef>
                <a:spcPts val="1200"/>
              </a:spcBef>
              <a:spcAft>
                <a:spcPts val="0"/>
              </a:spcAft>
              <a:buClr>
                <a:schemeClr val="dk1"/>
              </a:buClr>
              <a:buSzPct val="61111"/>
              <a:buFont typeface="Arial"/>
              <a:buNone/>
            </a:pPr>
            <a:r>
              <a:rPr lang="en" b="1" u="sng">
                <a:solidFill>
                  <a:schemeClr val="hlink"/>
                </a:solidFill>
                <a:hlinkClick r:id="rId3"/>
              </a:rPr>
              <a:t>https://www.fns.usda.gov/pressrelease/2013/usda-015013</a:t>
            </a:r>
            <a:endParaRPr b="1"/>
          </a:p>
          <a:p>
            <a:pPr marL="0" lvl="0" indent="0" algn="l" rtl="0">
              <a:spcBef>
                <a:spcPts val="1200"/>
              </a:spcBef>
              <a:spcAft>
                <a:spcPts val="1200"/>
              </a:spcAft>
              <a:buClr>
                <a:schemeClr val="dk1"/>
              </a:buClr>
              <a:buSzPct val="61111"/>
              <a:buFont typeface="Arial"/>
              <a:buNone/>
            </a:pPr>
            <a:r>
              <a:rPr lang="en" b="1"/>
              <a:t>Government steps in with subsidized programs such as SNAP. “Healthy” foods can be purchased with SNAP–”UNhealthy” foods are discouraged.</a:t>
            </a:r>
            <a:endParaRPr b="1"/>
          </a:p>
        </p:txBody>
      </p:sp>
      <p:pic>
        <p:nvPicPr>
          <p:cNvPr id="113" name="Google Shape;113;p21"/>
          <p:cNvPicPr preferRelativeResize="0"/>
          <p:nvPr/>
        </p:nvPicPr>
        <p:blipFill>
          <a:blip r:embed="rId4">
            <a:alphaModFix/>
          </a:blip>
          <a:stretch>
            <a:fillRect/>
          </a:stretch>
        </p:blipFill>
        <p:spPr>
          <a:xfrm>
            <a:off x="5695175" y="2571750"/>
            <a:ext cx="1936100" cy="1290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(16:9)</PresentationFormat>
  <Paragraphs>104</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Pacifico</vt:lpstr>
      <vt:lpstr>Times New Roman</vt:lpstr>
      <vt:lpstr>Impact</vt:lpstr>
      <vt:lpstr>Arial</vt:lpstr>
      <vt:lpstr>Caveat</vt:lpstr>
      <vt:lpstr>Roboto</vt:lpstr>
      <vt:lpstr>Merriweather</vt:lpstr>
      <vt:lpstr>Georgia</vt:lpstr>
      <vt:lpstr>Simple Light</vt:lpstr>
      <vt:lpstr>LACK OF NUTRITION (junk foods) CAN CAUSE PROBLEMS IN ACADEMIC RETENTION For Middle Schoolers in Harlem By Lynda Watkins-Turner NEW DESIGN MIDDLE SCHOOL/PS514 Nw Design Middle Schoo    b</vt:lpstr>
      <vt:lpstr>THE STEPS OF PUBLIC POLICY ANALYST 1.                       Define the Problem 2.                       Gather the Evidence 3.                       Identify the Causes 4.                       Evaluate an Existing Policy 5.                       Develop Solutions 6.                       Select the Best Solution  (Feasibility vs. Effectiveness)   </vt:lpstr>
      <vt:lpstr>The PROBLEM: “Poor Academics Fast food can lead to impaired academic performance because high sugar levels followed by sugar crashes and poor concentration levels make it difficult to accomplish tasks which need extended periods of focused attention. Blood sugar fluctuations can also result in mood swings and lack of alertness, lowering classroom participation.” “Junk food lacks the essential nutrients that provide alertness to the brain. Teens may face issues with concentration, lower retention capabilities, and reduced learning abilities.” </vt:lpstr>
      <vt:lpstr>Article/Video#1: Class activity:1. Turn and Talk 2.Chart</vt:lpstr>
      <vt:lpstr>Gather Evidence:</vt:lpstr>
      <vt:lpstr>MORE EVIDENCE: From RELIABLE SOURCES</vt:lpstr>
      <vt:lpstr>Causes of the Problem    </vt:lpstr>
      <vt:lpstr>Examine the Existing Policy </vt:lpstr>
      <vt:lpstr>Develop Solutions:</vt:lpstr>
      <vt:lpstr>PowerPoint Presentation</vt:lpstr>
      <vt:lpstr>CONCLUSION:</vt:lpstr>
      <vt:lpstr>THE CONVERSATION CONTINUES.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LACK OF NUTRITION (junk foods) CAN CAUSE PROBLEMS IN ACADEMIC RETENTION For Middle Schoolers in Harlem By Lynda Watkins-Turner NEW DESIGN MIDDLE SCHOOL/PS514 Nw Design Middle Schoo    b</dc:title>
  <cp:lastModifiedBy>Joseph Montecalvo</cp:lastModifiedBy>
  <cp:revision>1</cp:revision>
  <dcterms:modified xsi:type="dcterms:W3CDTF">2023-02-07T00:21:12Z</dcterms:modified>
</cp:coreProperties>
</file>