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5" r:id="rId1"/>
  </p:sldMasterIdLst>
  <p:notesMasterIdLst>
    <p:notesMasterId r:id="rId18"/>
  </p:notesMasterIdLst>
  <p:sldIdLst>
    <p:sldId id="256" r:id="rId2"/>
    <p:sldId id="257" r:id="rId3"/>
    <p:sldId id="258" r:id="rId4"/>
    <p:sldId id="259" r:id="rId5"/>
    <p:sldId id="270" r:id="rId6"/>
    <p:sldId id="261" r:id="rId7"/>
    <p:sldId id="262" r:id="rId8"/>
    <p:sldId id="263" r:id="rId9"/>
    <p:sldId id="271" r:id="rId10"/>
    <p:sldId id="264" r:id="rId11"/>
    <p:sldId id="273" r:id="rId12"/>
    <p:sldId id="265" r:id="rId13"/>
    <p:sldId id="266" r:id="rId14"/>
    <p:sldId id="267" r:id="rId15"/>
    <p:sldId id="268" r:id="rId16"/>
    <p:sldId id="269" r:id="rId17"/>
  </p:sldIdLst>
  <p:sldSz cx="9144000" cy="5143500" type="screen16x9"/>
  <p:notesSz cx="6858000" cy="9144000"/>
  <p:embeddedFontLst>
    <p:embeddedFont>
      <p:font typeface="Impact" panose="020B0806030902050204" pitchFamily="34" charset="0"/>
      <p:regular r:id="rId19"/>
    </p:embeddedFont>
    <p:embeddedFont>
      <p:font typeface="Pacifico" panose="00000500000000000000" pitchFamily="2" charset="0"/>
      <p:regular r:id="rId20"/>
    </p:embeddedFont>
    <p:embeddedFont>
      <p:font typeface="Roboto" panose="02000000000000000000" pitchFamily="2" charset="0"/>
      <p:regular r:id="rId21"/>
      <p:bold r:id="rId22"/>
      <p:italic r:id="rId23"/>
      <p:boldItalic r:id="rId24"/>
    </p:embeddedFont>
    <p:embeddedFont>
      <p:font typeface="Trebuchet MS" panose="020B0603020202020204" pitchFamily="34" charset="0"/>
      <p:regular r:id="rId25"/>
      <p:bold r:id="rId26"/>
      <p:italic r:id="rId27"/>
      <p:boldItalic r:id="rId28"/>
    </p:embeddedFont>
    <p:embeddedFont>
      <p:font typeface="Wingdings 3" panose="05040102010807070707" pitchFamily="18" charset="2"/>
      <p:regular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thur Fort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82FF86-AC28-4752-8D7C-91392A5827A7}">
  <a:tblStyle styleId="{C782FF86-AC28-4752-8D7C-91392A5827A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26220efbe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26220efbe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26220efbe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26220efbe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26220f08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26220f08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d78bc1e87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ed78bc1e8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11a583dfd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11a583dfd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ed721836d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ed721836d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f0455e9969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f0455e9969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ed721836d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ed721836d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1147a2b968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1147a2b968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ed721836d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ed721836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d78bc1e87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ed78bc1e8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d78bc1e8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ed78bc1e8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211F17-7676-4048-9227-9B048D877916}"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41270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211F17-7676-4048-9227-9B048D877916}"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5518412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211F17-7676-4048-9227-9B048D877916}"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271617607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211F17-7676-4048-9227-9B048D877916}"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2372882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211F17-7676-4048-9227-9B048D877916}"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2420799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211F17-7676-4048-9227-9B048D877916}"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1063982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211F17-7676-4048-9227-9B048D877916}"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0728867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211F17-7676-4048-9227-9B048D877916}"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4925030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184164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211F17-7676-4048-9227-9B048D877916}"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924157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211F17-7676-4048-9227-9B048D877916}"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4873331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211F17-7676-4048-9227-9B048D877916}"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9191085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211F17-7676-4048-9227-9B048D877916}" type="datetimeFigureOut">
              <a:rPr lang="en-US" smtClean="0"/>
              <a:t>4/28/2022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3552434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211F17-7676-4048-9227-9B048D877916}" type="datetimeFigureOut">
              <a:rPr lang="en-US" smtClean="0"/>
              <a:t>4/28/2022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751534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11F17-7676-4048-9227-9B048D877916}" type="datetimeFigureOut">
              <a:rPr lang="en-US" smtClean="0"/>
              <a:t>4/28/2022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47179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3211F17-7676-4048-9227-9B048D877916}"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074741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3211F17-7676-4048-9227-9B048D877916}"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9940872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E3211F17-7676-4048-9227-9B048D877916}" type="datetimeFigureOut">
              <a:rPr lang="en-US" smtClean="0"/>
              <a:t>4/28/2022</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6011525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watkins-turner@newdesignmiddl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uters.com/technology/facebook-whistleblower-says-transparency-needed-fix-social-media-ills-2021-12-03/"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s://www.usatoday.com/story/news/politics/2021/10/06/facebook-whistleblower-mark-zuckerberg-congress-legislation-reform/6017553001/"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hyperlink" Target="https://www.google.com/imgres?imgurl=https%3A%2F%2Fcdn4.vectorstock.com%2Fi%2F1000x1000%2F84%2F83%2Fthumb-up-and-down-like-and-dislike-social-media-vector-34008483.jpg&amp;imgrefurl=https%3A%2F%2Fwww.vectorstock.com%2Froyalty-free-vector%2Fthumb-up-and-down-like-and-dislike-social-media-vector-34008483&amp;tbnid=ddzAxJ7yQ9ppMM&amp;vet=12ahUKEwiS6q-duLL3AhUCNVkFHevZBekQMygBegUIARDFAQ..i&amp;docid=hDluWgDJzygkgM&amp;w=1000&amp;h=780&amp;q=like%20or%20dislike%20social%20media&amp;ved=2ahUKEwiS6q-duLL3AhUCNVkFHevZBekQMygBegUIARDFAQ"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flippedtips.com/plegal/tips/bestsol.html" TargetMode="External"/><Relationship Id="rId3" Type="http://schemas.openxmlformats.org/officeDocument/2006/relationships/hyperlink" Target="https://flippedtips.com/plegal/tips/select.html" TargetMode="External"/><Relationship Id="rId7" Type="http://schemas.openxmlformats.org/officeDocument/2006/relationships/hyperlink" Target="https://flippedtips.com/plegal/tips/solutions.html"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hyperlink" Target="https://flippedtips.com/plegal/tips/existing.html" TargetMode="External"/><Relationship Id="rId5" Type="http://schemas.openxmlformats.org/officeDocument/2006/relationships/hyperlink" Target="https://flippedtips.com/plegal/tips/identify.html" TargetMode="External"/><Relationship Id="rId4" Type="http://schemas.openxmlformats.org/officeDocument/2006/relationships/hyperlink" Target="https://flippedtips.com/plegal/tips/gather.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forms/d/1fvpERu4XLtsmuu7Y8hh8DwDUDiAI180Tm89xZzoILbk/edit"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hyperlink" Target="https://www.oxfordlearning.com/writing-by-hand-is-good-for-the-brai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health.clevelandclinic.org/dangers-of-social-media-for-youth/" TargetMode="External"/><Relationship Id="rId7" Type="http://schemas.openxmlformats.org/officeDocument/2006/relationships/hyperlink" Target="https://medium.com/linens-n-love/how-tik-tok-is-affecting-youth-the-positive-and-negative-effects-7381b17ac43a"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hyperlink" Target="https://www.sciencenewsforstudents.org/article/facebook-meta-instagram-profits-teen-safety-mental-health" TargetMode="External"/><Relationship Id="rId5" Type="http://schemas.openxmlformats.org/officeDocument/2006/relationships/hyperlink" Target="https://www.internetmatters.org/resources/social-media-advice-hub/social-media-benefits/" TargetMode="External"/><Relationship Id="rId4" Type="http://schemas.openxmlformats.org/officeDocument/2006/relationships/hyperlink" Target="https://healthblog.uofmhealth.org/childrens-health/a-third-of-children-ages-7-9-use-social-media-app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images.app.goo.gl/HgQ1jjZpkvQYZXxy8"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55850" y="200891"/>
            <a:ext cx="8832300" cy="4870351"/>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endParaRPr dirty="0">
              <a:highlight>
                <a:srgbClr val="D9D2E9"/>
              </a:highlight>
              <a:latin typeface="Impact"/>
              <a:ea typeface="Impact"/>
              <a:cs typeface="Impact"/>
              <a:sym typeface="Impact"/>
            </a:endParaRPr>
          </a:p>
          <a:p>
            <a:pPr marL="0" lvl="0" indent="0" algn="l" rtl="0">
              <a:spcBef>
                <a:spcPts val="0"/>
              </a:spcBef>
              <a:spcAft>
                <a:spcPts val="0"/>
              </a:spcAft>
              <a:buNone/>
            </a:pPr>
            <a:endParaRPr dirty="0">
              <a:highlight>
                <a:srgbClr val="FFFF00"/>
              </a:highlight>
              <a:latin typeface="Impact"/>
              <a:ea typeface="Impact"/>
              <a:cs typeface="Impact"/>
              <a:sym typeface="Impact"/>
            </a:endParaRPr>
          </a:p>
          <a:p>
            <a:pPr marL="0" lvl="0" indent="0" algn="ctr" rtl="0">
              <a:spcBef>
                <a:spcPts val="0"/>
              </a:spcBef>
              <a:spcAft>
                <a:spcPts val="0"/>
              </a:spcAft>
              <a:buNone/>
            </a:pPr>
            <a:r>
              <a:rPr lang="en" dirty="0">
                <a:solidFill>
                  <a:schemeClr val="accent5"/>
                </a:solidFill>
                <a:highlight>
                  <a:srgbClr val="D9D2E9"/>
                </a:highlight>
                <a:latin typeface="Impact"/>
                <a:ea typeface="Impact"/>
                <a:cs typeface="Impact"/>
                <a:sym typeface="Impact"/>
              </a:rPr>
              <a:t>SOCIAL MEDIAS INFLUENCE </a:t>
            </a:r>
            <a:endParaRPr dirty="0">
              <a:solidFill>
                <a:schemeClr val="accent5"/>
              </a:solidFill>
              <a:highlight>
                <a:srgbClr val="D9D2E9"/>
              </a:highlight>
              <a:latin typeface="Impact"/>
              <a:ea typeface="Impact"/>
              <a:cs typeface="Impact"/>
              <a:sym typeface="Impact"/>
            </a:endParaRPr>
          </a:p>
          <a:p>
            <a:pPr marL="0" lvl="0" indent="0" algn="ctr" rtl="0">
              <a:spcBef>
                <a:spcPts val="0"/>
              </a:spcBef>
              <a:spcAft>
                <a:spcPts val="0"/>
              </a:spcAft>
              <a:buNone/>
            </a:pPr>
            <a:r>
              <a:rPr lang="en" dirty="0">
                <a:solidFill>
                  <a:schemeClr val="accent5"/>
                </a:solidFill>
                <a:highlight>
                  <a:srgbClr val="FFFF00"/>
                </a:highlight>
                <a:latin typeface="Impact"/>
                <a:ea typeface="Impact"/>
                <a:cs typeface="Impact"/>
                <a:sym typeface="Impact"/>
              </a:rPr>
              <a:t>On</a:t>
            </a:r>
            <a:endParaRPr dirty="0">
              <a:solidFill>
                <a:schemeClr val="accent5"/>
              </a:solidFill>
              <a:highlight>
                <a:srgbClr val="FFFF00"/>
              </a:highlight>
              <a:latin typeface="Impact"/>
              <a:ea typeface="Impact"/>
              <a:cs typeface="Impact"/>
              <a:sym typeface="Impact"/>
            </a:endParaRPr>
          </a:p>
          <a:p>
            <a:pPr marL="0" lvl="0" indent="0" algn="ctr" rtl="0">
              <a:spcBef>
                <a:spcPts val="0"/>
              </a:spcBef>
              <a:spcAft>
                <a:spcPts val="0"/>
              </a:spcAft>
              <a:buNone/>
            </a:pPr>
            <a:r>
              <a:rPr lang="en" dirty="0">
                <a:solidFill>
                  <a:schemeClr val="accent5"/>
                </a:solidFill>
                <a:highlight>
                  <a:srgbClr val="00FFFF"/>
                </a:highlight>
                <a:latin typeface="Impact"/>
                <a:ea typeface="Impact"/>
                <a:cs typeface="Impact"/>
                <a:sym typeface="Impact"/>
              </a:rPr>
              <a:t>ADOLESCENTS</a:t>
            </a:r>
            <a:endParaRPr dirty="0">
              <a:solidFill>
                <a:schemeClr val="accent5"/>
              </a:solidFill>
              <a:highlight>
                <a:srgbClr val="00FFFF"/>
              </a:highlight>
              <a:latin typeface="Impact"/>
              <a:ea typeface="Impact"/>
              <a:cs typeface="Impact"/>
              <a:sym typeface="Impact"/>
            </a:endParaRPr>
          </a:p>
          <a:p>
            <a:pPr marL="0" lvl="0" indent="0" algn="ctr" rtl="0">
              <a:spcBef>
                <a:spcPts val="0"/>
              </a:spcBef>
              <a:spcAft>
                <a:spcPts val="0"/>
              </a:spcAft>
              <a:buNone/>
            </a:pPr>
            <a:r>
              <a:rPr lang="en" dirty="0">
                <a:solidFill>
                  <a:schemeClr val="accent5"/>
                </a:solidFill>
                <a:highlight>
                  <a:srgbClr val="FFFF00"/>
                </a:highlight>
                <a:latin typeface="Impact"/>
                <a:ea typeface="Impact"/>
                <a:cs typeface="Impact"/>
                <a:sym typeface="Impact"/>
              </a:rPr>
              <a:t>at</a:t>
            </a:r>
            <a:endParaRPr dirty="0">
              <a:solidFill>
                <a:schemeClr val="accent5"/>
              </a:solidFill>
              <a:highlight>
                <a:srgbClr val="FFFF00"/>
              </a:highlight>
              <a:latin typeface="Impact"/>
              <a:ea typeface="Impact"/>
              <a:cs typeface="Impact"/>
              <a:sym typeface="Impact"/>
            </a:endParaRPr>
          </a:p>
          <a:p>
            <a:pPr marL="0" lvl="0" indent="0" algn="ctr" rtl="0">
              <a:spcBef>
                <a:spcPts val="0"/>
              </a:spcBef>
              <a:spcAft>
                <a:spcPts val="0"/>
              </a:spcAft>
              <a:buNone/>
            </a:pPr>
            <a:r>
              <a:rPr lang="en" dirty="0">
                <a:solidFill>
                  <a:schemeClr val="accent5"/>
                </a:solidFill>
                <a:highlight>
                  <a:srgbClr val="FF9900"/>
                </a:highlight>
                <a:latin typeface="Impact"/>
                <a:ea typeface="Impact"/>
                <a:cs typeface="Impact"/>
                <a:sym typeface="Impact"/>
              </a:rPr>
              <a:t>NEW DESIGN</a:t>
            </a:r>
            <a:r>
              <a:rPr lang="en" dirty="0">
                <a:solidFill>
                  <a:schemeClr val="accent5"/>
                </a:solidFill>
                <a:highlight>
                  <a:srgbClr val="FFFFFF"/>
                </a:highlight>
                <a:latin typeface="Impact"/>
                <a:ea typeface="Impact"/>
                <a:cs typeface="Impact"/>
                <a:sym typeface="Impact"/>
              </a:rPr>
              <a:t> </a:t>
            </a:r>
            <a:r>
              <a:rPr lang="en" dirty="0">
                <a:solidFill>
                  <a:schemeClr val="accent5"/>
                </a:solidFill>
                <a:highlight>
                  <a:srgbClr val="4A86E8"/>
                </a:highlight>
                <a:latin typeface="Impact"/>
                <a:ea typeface="Impact"/>
                <a:cs typeface="Impact"/>
                <a:sym typeface="Impact"/>
              </a:rPr>
              <a:t>MIDDLE SCHOOL</a:t>
            </a:r>
            <a:endParaRPr dirty="0">
              <a:solidFill>
                <a:schemeClr val="accent5"/>
              </a:solidFill>
              <a:highlight>
                <a:srgbClr val="4A86E8"/>
              </a:highlight>
              <a:latin typeface="Impact"/>
              <a:ea typeface="Impact"/>
              <a:cs typeface="Impact"/>
              <a:sym typeface="Impact"/>
            </a:endParaRPr>
          </a:p>
          <a:p>
            <a:pPr marL="0" lvl="0" indent="0" algn="ctr" rtl="0">
              <a:spcBef>
                <a:spcPts val="0"/>
              </a:spcBef>
              <a:spcAft>
                <a:spcPts val="0"/>
              </a:spcAft>
              <a:buNone/>
            </a:pPr>
            <a:endParaRPr sz="2200" dirty="0">
              <a:highlight>
                <a:srgbClr val="4A86E8"/>
              </a:highlight>
              <a:latin typeface="Impact"/>
              <a:ea typeface="Impact"/>
              <a:cs typeface="Impact"/>
              <a:sym typeface="Impact"/>
            </a:endParaRPr>
          </a:p>
          <a:p>
            <a:pPr marL="0" lvl="0" indent="0" algn="ctr" rtl="0">
              <a:spcBef>
                <a:spcPts val="0"/>
              </a:spcBef>
              <a:spcAft>
                <a:spcPts val="0"/>
              </a:spcAft>
              <a:buNone/>
            </a:pPr>
            <a:r>
              <a:rPr lang="en" sz="2000" dirty="0">
                <a:highlight>
                  <a:srgbClr val="FFFF00"/>
                </a:highlight>
                <a:latin typeface="Pacifico"/>
                <a:ea typeface="Pacifico"/>
                <a:cs typeface="Pacifico"/>
                <a:sym typeface="Pacifico"/>
              </a:rPr>
              <a:t>By Lynda Watkins-Turner    New Design Middle School; 0514</a:t>
            </a:r>
            <a:endParaRPr sz="2000" dirty="0">
              <a:highlight>
                <a:srgbClr val="FFFF00"/>
              </a:highlight>
              <a:latin typeface="Pacifico"/>
              <a:ea typeface="Pacifico"/>
              <a:cs typeface="Pacifico"/>
              <a:sym typeface="Pacifico"/>
            </a:endParaRPr>
          </a:p>
          <a:p>
            <a:pPr marL="0" lvl="0" indent="0" algn="ctr" rtl="0">
              <a:spcBef>
                <a:spcPts val="0"/>
              </a:spcBef>
              <a:spcAft>
                <a:spcPts val="0"/>
              </a:spcAft>
              <a:buNone/>
            </a:pPr>
            <a:r>
              <a:rPr lang="en" sz="2000" dirty="0">
                <a:highlight>
                  <a:srgbClr val="FFFF00"/>
                </a:highlight>
                <a:latin typeface="Pacifico"/>
                <a:ea typeface="Pacifico"/>
                <a:cs typeface="Pacifico"/>
                <a:sym typeface="Pacifico"/>
                <a:hlinkClick r:id="rId3"/>
              </a:rPr>
              <a:t>lwatkins-turner@newdesignmiddle.org</a:t>
            </a:r>
            <a:br>
              <a:rPr lang="en" sz="2000" dirty="0">
                <a:highlight>
                  <a:srgbClr val="FFFF00"/>
                </a:highlight>
                <a:latin typeface="Pacifico"/>
                <a:ea typeface="Pacifico"/>
                <a:cs typeface="Pacifico"/>
                <a:sym typeface="Pacifico"/>
              </a:rPr>
            </a:br>
            <a:br>
              <a:rPr lang="en" sz="100" dirty="0">
                <a:highlight>
                  <a:srgbClr val="FFFF00"/>
                </a:highlight>
                <a:latin typeface="Pacifico"/>
                <a:ea typeface="Pacifico"/>
                <a:cs typeface="Pacifico"/>
                <a:sym typeface="Pacifico"/>
              </a:rPr>
            </a:br>
            <a:endParaRPr sz="2000" dirty="0">
              <a:highlight>
                <a:srgbClr val="FFFF00"/>
              </a:highlight>
              <a:latin typeface="Pacifico"/>
              <a:ea typeface="Pacifico"/>
              <a:cs typeface="Pacifico"/>
              <a:sym typeface="Pacifico"/>
            </a:endParaRPr>
          </a:p>
        </p:txBody>
      </p:sp>
      <p:sp>
        <p:nvSpPr>
          <p:cNvPr id="55" name="Google Shape;55;p13"/>
          <p:cNvSpPr txBox="1">
            <a:spLocks noGrp="1"/>
          </p:cNvSpPr>
          <p:nvPr>
            <p:ph type="subTitle" idx="1"/>
          </p:nvPr>
        </p:nvSpPr>
        <p:spPr>
          <a:xfrm>
            <a:off x="2421800" y="293142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rgbClr val="FF0000"/>
                </a:solidFill>
              </a:rPr>
              <a:t>       </a:t>
            </a:r>
            <a:endParaRPr b="1">
              <a:solidFill>
                <a:srgbClr val="1155CC"/>
              </a:solidFill>
            </a:endParaRPr>
          </a:p>
        </p:txBody>
      </p:sp>
      <p:pic>
        <p:nvPicPr>
          <p:cNvPr id="5" name="Picture 2">
            <a:extLst>
              <a:ext uri="{FF2B5EF4-FFF2-40B4-BE49-F238E27FC236}">
                <a16:creationId xmlns:a16="http://schemas.microsoft.com/office/drawing/2014/main" id="{9B8B5EA3-94CB-4CD7-B88B-5EBEB7D8AC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99" y="1680518"/>
            <a:ext cx="2374635" cy="13357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5613682F-F83D-459F-83BE-F36D756F83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6475" y="1680519"/>
            <a:ext cx="2568130" cy="14436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193936" y="195643"/>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chemeClr val="accent5"/>
                </a:solidFill>
                <a:highlight>
                  <a:srgbClr val="A4C2F4"/>
                </a:highlight>
              </a:rPr>
              <a:t>Evaluate an Existing Problem</a:t>
            </a:r>
            <a:br>
              <a:rPr lang="en" b="1" dirty="0">
                <a:solidFill>
                  <a:schemeClr val="accent5"/>
                </a:solidFill>
                <a:highlight>
                  <a:srgbClr val="A4C2F4"/>
                </a:highlight>
              </a:rPr>
            </a:br>
            <a:endParaRPr dirty="0"/>
          </a:p>
          <a:p>
            <a:pPr marL="0" lvl="0" indent="0" algn="l" rtl="0">
              <a:spcBef>
                <a:spcPts val="0"/>
              </a:spcBef>
              <a:spcAft>
                <a:spcPts val="0"/>
              </a:spcAft>
              <a:buNone/>
            </a:pPr>
            <a:r>
              <a:rPr lang="en" sz="2700" b="1" dirty="0">
                <a:solidFill>
                  <a:srgbClr val="4A86E8"/>
                </a:solidFill>
              </a:rPr>
              <a:t>FOMO:</a:t>
            </a:r>
            <a:r>
              <a:rPr lang="en" sz="2700" dirty="0"/>
              <a:t> </a:t>
            </a:r>
            <a:r>
              <a:rPr lang="en" sz="2700" b="1" dirty="0">
                <a:solidFill>
                  <a:srgbClr val="4A86E8"/>
                </a:solidFill>
              </a:rPr>
              <a:t>F</a:t>
            </a:r>
            <a:r>
              <a:rPr lang="en" sz="2700" dirty="0">
                <a:solidFill>
                  <a:schemeClr val="tx1"/>
                </a:solidFill>
              </a:rPr>
              <a:t>ear</a:t>
            </a:r>
            <a:r>
              <a:rPr lang="en" sz="2700" dirty="0"/>
              <a:t> </a:t>
            </a:r>
            <a:r>
              <a:rPr lang="en" sz="2700" b="1" dirty="0">
                <a:solidFill>
                  <a:srgbClr val="4A86E8"/>
                </a:solidFill>
              </a:rPr>
              <a:t>O</a:t>
            </a:r>
            <a:r>
              <a:rPr lang="en" sz="2700" dirty="0">
                <a:solidFill>
                  <a:schemeClr val="tx1"/>
                </a:solidFill>
              </a:rPr>
              <a:t>f</a:t>
            </a:r>
            <a:r>
              <a:rPr lang="en" sz="2700" dirty="0"/>
              <a:t> </a:t>
            </a:r>
            <a:r>
              <a:rPr lang="en" sz="2700" b="1" dirty="0">
                <a:solidFill>
                  <a:srgbClr val="4A86E8"/>
                </a:solidFill>
              </a:rPr>
              <a:t>M</a:t>
            </a:r>
            <a:r>
              <a:rPr lang="en" sz="2700" dirty="0">
                <a:solidFill>
                  <a:schemeClr val="tx1"/>
                </a:solidFill>
              </a:rPr>
              <a:t>issing</a:t>
            </a:r>
            <a:r>
              <a:rPr lang="en" sz="2700" dirty="0"/>
              <a:t> </a:t>
            </a:r>
            <a:r>
              <a:rPr lang="en" sz="2700" b="1" dirty="0">
                <a:solidFill>
                  <a:srgbClr val="4A86E8"/>
                </a:solidFill>
              </a:rPr>
              <a:t>O</a:t>
            </a:r>
            <a:r>
              <a:rPr lang="en" sz="2700" dirty="0">
                <a:solidFill>
                  <a:schemeClr val="tx1"/>
                </a:solidFill>
              </a:rPr>
              <a:t>ut to many adolescents is as important as oxygen! </a:t>
            </a:r>
            <a:endParaRPr sz="2700" dirty="0">
              <a:solidFill>
                <a:schemeClr val="tx1"/>
              </a:solidFill>
            </a:endParaRPr>
          </a:p>
          <a:p>
            <a:pPr marL="0" lvl="0" indent="0" algn="l" rtl="0">
              <a:spcBef>
                <a:spcPts val="0"/>
              </a:spcBef>
              <a:spcAft>
                <a:spcPts val="0"/>
              </a:spcAft>
              <a:buNone/>
            </a:pPr>
            <a:r>
              <a:rPr lang="en" sz="2700" dirty="0">
                <a:solidFill>
                  <a:schemeClr val="tx1"/>
                </a:solidFill>
              </a:rPr>
              <a:t>Many students complain that they don’t even want to give up their phones during the school day because they fear that they have missed “something important:” a text, a new video, a “like” on their social media page; a new tip from an “influencer” (someone who has appointed themselves and expert in a certain field: hairstyling, makeup, dance, etc.) a new follower, etc.</a:t>
            </a:r>
            <a:endParaRPr sz="2700" dirty="0">
              <a:solidFill>
                <a:schemeClr val="tx1"/>
              </a:solidFill>
            </a:endParaRPr>
          </a:p>
          <a:p>
            <a:pPr marL="0" lvl="0" indent="0" algn="l" rtl="0">
              <a:spcBef>
                <a:spcPts val="0"/>
              </a:spcBef>
              <a:spcAft>
                <a:spcPts val="0"/>
              </a:spcAft>
              <a:buNone/>
            </a:pPr>
            <a:r>
              <a:rPr lang="en" sz="2700" dirty="0">
                <a:solidFill>
                  <a:schemeClr val="tx1"/>
                </a:solidFill>
              </a:rPr>
              <a:t>Oh, and you must receive this information in REAL TIME!!</a:t>
            </a:r>
            <a:endParaRPr sz="27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F49BE-B59B-421F-8E7A-E0F037BE4C4A}"/>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0ECD92E4-2C1B-455C-BC2A-5AC020B87FF1}"/>
              </a:ext>
            </a:extLst>
          </p:cNvPr>
          <p:cNvSpPr>
            <a:spLocks noGrp="1"/>
          </p:cNvSpPr>
          <p:nvPr>
            <p:ph type="body" idx="1"/>
          </p:nvPr>
        </p:nvSpPr>
        <p:spPr/>
        <p:txBody>
          <a:bodyPr/>
          <a:lstStyle/>
          <a:p>
            <a:endParaRPr lang="en-US"/>
          </a:p>
        </p:txBody>
      </p:sp>
      <p:pic>
        <p:nvPicPr>
          <p:cNvPr id="4098" name="Picture 2">
            <a:extLst>
              <a:ext uri="{FF2B5EF4-FFF2-40B4-BE49-F238E27FC236}">
                <a16:creationId xmlns:a16="http://schemas.microsoft.com/office/drawing/2014/main" id="{50DFAD61-82D7-482E-B505-E7CD7890C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
            <a:ext cx="9144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69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chemeClr val="accent5"/>
                </a:solidFill>
                <a:highlight>
                  <a:srgbClr val="EAD1DC"/>
                </a:highlight>
              </a:rPr>
              <a:t>Develop Solutions:</a:t>
            </a:r>
            <a:endParaRPr b="1" dirty="0">
              <a:solidFill>
                <a:schemeClr val="accent5"/>
              </a:solidFill>
              <a:highlight>
                <a:srgbClr val="EAD1DC"/>
              </a:highlight>
            </a:endParaRPr>
          </a:p>
        </p:txBody>
      </p:sp>
      <p:sp>
        <p:nvSpPr>
          <p:cNvPr id="114" name="Google Shape;114;p22"/>
          <p:cNvSpPr txBox="1">
            <a:spLocks noGrp="1"/>
          </p:cNvSpPr>
          <p:nvPr>
            <p:ph type="body" idx="1"/>
          </p:nvPr>
        </p:nvSpPr>
        <p:spPr>
          <a:prstGeom prst="rect">
            <a:avLst/>
          </a:prstGeom>
        </p:spPr>
        <p:txBody>
          <a:bodyPr spcFirstLastPara="1" wrap="square" lIns="91425" tIns="91425" rIns="91425" bIns="91425" anchor="t" anchorCtr="0">
            <a:normAutofit fontScale="40000" lnSpcReduction="20000"/>
          </a:bodyPr>
          <a:lstStyle/>
          <a:p>
            <a:pPr marL="0" lvl="0" indent="0" algn="l" rtl="0">
              <a:spcBef>
                <a:spcPts val="1200"/>
              </a:spcBef>
              <a:spcAft>
                <a:spcPts val="0"/>
              </a:spcAft>
              <a:buClr>
                <a:schemeClr val="dk1"/>
              </a:buClr>
              <a:buSzPct val="61111"/>
              <a:buFont typeface="Arial"/>
              <a:buNone/>
            </a:pPr>
            <a:r>
              <a:rPr lang="en" sz="2900" b="1" dirty="0"/>
              <a:t>WHAT SUGGESTIONS WERE GIVEN TO STOP THE ADDICTION OF ADOLESCENTS IN PARTICULAR to these WEBSITES?</a:t>
            </a:r>
            <a:endParaRPr sz="2900" b="1" dirty="0"/>
          </a:p>
          <a:p>
            <a:pPr marL="0" lvl="0" indent="0" algn="l" rtl="0">
              <a:spcBef>
                <a:spcPts val="1200"/>
              </a:spcBef>
              <a:spcAft>
                <a:spcPts val="0"/>
              </a:spcAft>
              <a:buClr>
                <a:schemeClr val="dk1"/>
              </a:buClr>
              <a:buSzPct val="61111"/>
              <a:buFont typeface="Arial"/>
              <a:buNone/>
            </a:pPr>
            <a:r>
              <a:rPr lang="en" sz="2900" b="1" dirty="0"/>
              <a:t>ARTICLES/REFERENCES:</a:t>
            </a:r>
            <a:endParaRPr sz="2900" b="1" dirty="0"/>
          </a:p>
          <a:p>
            <a:pPr marL="0" lvl="0" indent="0" algn="l" rtl="0">
              <a:spcBef>
                <a:spcPts val="1200"/>
              </a:spcBef>
              <a:spcAft>
                <a:spcPts val="0"/>
              </a:spcAft>
              <a:buClr>
                <a:schemeClr val="dk1"/>
              </a:buClr>
              <a:buSzPct val="61111"/>
              <a:buFont typeface="Arial"/>
              <a:buNone/>
            </a:pPr>
            <a:r>
              <a:rPr lang="en" sz="2900" b="1" dirty="0"/>
              <a:t>Whistleblowers (People who were insiders in a company, for example, who expose (show) what the company does not want others (the public) to know.</a:t>
            </a:r>
            <a:endParaRPr sz="2900" b="1" dirty="0"/>
          </a:p>
          <a:p>
            <a:pPr marL="0" lvl="0" indent="0" algn="l" rtl="0">
              <a:spcBef>
                <a:spcPts val="1200"/>
              </a:spcBef>
              <a:spcAft>
                <a:spcPts val="0"/>
              </a:spcAft>
              <a:buClr>
                <a:schemeClr val="dk1"/>
              </a:buClr>
              <a:buSzPct val="61111"/>
              <a:buFont typeface="Arial"/>
              <a:buNone/>
            </a:pPr>
            <a:r>
              <a:rPr lang="en" sz="2900" b="1" dirty="0"/>
              <a:t>This information is guarded by the company. The company, in this case, Facebook, was accused of </a:t>
            </a:r>
            <a:r>
              <a:rPr lang="en" sz="2900" b="1" i="1" u="sng" dirty="0"/>
              <a:t>deliberately</a:t>
            </a:r>
            <a:r>
              <a:rPr lang="en" sz="2900" b="1" dirty="0"/>
              <a:t> manipulating (changing things to their advantage for profit: more money!) logarithms to get users to:</a:t>
            </a:r>
            <a:endParaRPr sz="2900" b="1" dirty="0"/>
          </a:p>
          <a:p>
            <a:pPr marL="0" lvl="0" indent="0" algn="l" rtl="0">
              <a:spcBef>
                <a:spcPts val="1200"/>
              </a:spcBef>
              <a:spcAft>
                <a:spcPts val="0"/>
              </a:spcAft>
              <a:buClr>
                <a:schemeClr val="dk1"/>
              </a:buClr>
              <a:buSzPct val="61111"/>
              <a:buFont typeface="Arial"/>
              <a:buNone/>
            </a:pPr>
            <a:r>
              <a:rPr lang="en" sz="2900" b="1" dirty="0"/>
              <a:t> stay online longer, buy things they don’t need, and even promote misinformation campaigns.</a:t>
            </a:r>
            <a:endParaRPr sz="2900" b="1" dirty="0"/>
          </a:p>
          <a:p>
            <a:pPr marL="0" lvl="0" indent="0" algn="l" rtl="0">
              <a:spcBef>
                <a:spcPts val="1200"/>
              </a:spcBef>
              <a:spcAft>
                <a:spcPts val="0"/>
              </a:spcAft>
              <a:buClr>
                <a:schemeClr val="dk1"/>
              </a:buClr>
              <a:buSzPct val="61111"/>
              <a:buFont typeface="Arial"/>
              <a:buNone/>
            </a:pPr>
            <a:r>
              <a:rPr lang="en" sz="2900" b="1" u="sng" dirty="0">
                <a:solidFill>
                  <a:schemeClr val="hlink"/>
                </a:solidFill>
                <a:hlinkClick r:id="rId3"/>
              </a:rPr>
              <a:t>https://www.reuters.com/technology/facebook-whistleblower-says-transparency-needed-fix-social-media-ills-2021-12-03/</a:t>
            </a:r>
            <a:endParaRPr sz="2900" b="1" dirty="0"/>
          </a:p>
          <a:p>
            <a:pPr marL="0" lvl="0" indent="0" algn="l" rtl="0">
              <a:spcBef>
                <a:spcPts val="1200"/>
              </a:spcBef>
              <a:spcAft>
                <a:spcPts val="0"/>
              </a:spcAft>
              <a:buClr>
                <a:schemeClr val="dk1"/>
              </a:buClr>
              <a:buSzPct val="61111"/>
              <a:buFont typeface="Arial"/>
              <a:buNone/>
            </a:pPr>
            <a:r>
              <a:rPr lang="en" sz="2900" b="1" dirty="0"/>
              <a:t>Ideas are outlined by whistleblowers, concerned parents, teachers, and even students on how to spend less time on social media.</a:t>
            </a:r>
            <a:endParaRPr sz="29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body" idx="1"/>
          </p:nvPr>
        </p:nvSpPr>
        <p:spPr>
          <a:xfrm>
            <a:off x="349650" y="3698025"/>
            <a:ext cx="7823400" cy="1293075"/>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ct val="61111"/>
              <a:buFont typeface="Arial"/>
              <a:buNone/>
            </a:pPr>
            <a:endParaRPr dirty="0"/>
          </a:p>
          <a:p>
            <a:pPr marL="0" lvl="0" indent="0" algn="l" rtl="0">
              <a:spcBef>
                <a:spcPts val="1200"/>
              </a:spcBef>
              <a:spcAft>
                <a:spcPts val="0"/>
              </a:spcAft>
              <a:buClr>
                <a:schemeClr val="dk1"/>
              </a:buClr>
              <a:buSzPct val="58313"/>
              <a:buFont typeface="Arial"/>
              <a:buNone/>
            </a:pPr>
            <a:r>
              <a:rPr lang="en" sz="1886" b="1" dirty="0">
                <a:solidFill>
                  <a:srgbClr val="202124"/>
                </a:solidFill>
                <a:highlight>
                  <a:srgbClr val="FFFFFF"/>
                </a:highlight>
                <a:latin typeface="Roboto"/>
                <a:ea typeface="Roboto"/>
                <a:cs typeface="Roboto"/>
                <a:sym typeface="Roboto"/>
              </a:rPr>
              <a:t>*Effectiveness is defined </a:t>
            </a:r>
            <a:r>
              <a:rPr lang="en" sz="1828" b="1" dirty="0">
                <a:solidFill>
                  <a:srgbClr val="202124"/>
                </a:solidFill>
                <a:highlight>
                  <a:srgbClr val="FFFFFF"/>
                </a:highlight>
                <a:latin typeface="Roboto"/>
                <a:ea typeface="Roboto"/>
                <a:cs typeface="Roboto"/>
                <a:sym typeface="Roboto"/>
              </a:rPr>
              <a:t>as: </a:t>
            </a:r>
            <a:r>
              <a:rPr lang="en" sz="1863" b="1" dirty="0">
                <a:solidFill>
                  <a:srgbClr val="202124"/>
                </a:solidFill>
                <a:highlight>
                  <a:srgbClr val="FFFFFF"/>
                </a:highlight>
                <a:latin typeface="Roboto"/>
                <a:ea typeface="Roboto"/>
                <a:cs typeface="Roboto"/>
                <a:sym typeface="Roboto"/>
              </a:rPr>
              <a:t>something is successful in producing a desired result; success.</a:t>
            </a:r>
            <a:endParaRPr sz="1863" b="1" dirty="0">
              <a:solidFill>
                <a:srgbClr val="202124"/>
              </a:solidFill>
              <a:highlight>
                <a:srgbClr val="FFFFFF"/>
              </a:highlight>
              <a:latin typeface="Roboto"/>
              <a:ea typeface="Roboto"/>
              <a:cs typeface="Roboto"/>
              <a:sym typeface="Roboto"/>
            </a:endParaRPr>
          </a:p>
          <a:p>
            <a:pPr marL="0" lvl="0" indent="0" algn="l" rtl="0">
              <a:spcBef>
                <a:spcPts val="1200"/>
              </a:spcBef>
              <a:spcAft>
                <a:spcPts val="0"/>
              </a:spcAft>
              <a:buClr>
                <a:schemeClr val="dk1"/>
              </a:buClr>
              <a:buSzPct val="61111"/>
              <a:buFont typeface="Arial"/>
              <a:buNone/>
            </a:pPr>
            <a:r>
              <a:rPr lang="en" b="1" dirty="0">
                <a:solidFill>
                  <a:schemeClr val="dk1"/>
                </a:solidFill>
                <a:latin typeface="Times New Roman"/>
                <a:ea typeface="Times New Roman"/>
                <a:cs typeface="Times New Roman"/>
                <a:sym typeface="Times New Roman"/>
              </a:rPr>
              <a:t>**</a:t>
            </a:r>
            <a:r>
              <a:rPr lang="en" b="1" dirty="0">
                <a:solidFill>
                  <a:srgbClr val="202124"/>
                </a:solidFill>
                <a:highlight>
                  <a:schemeClr val="lt1"/>
                </a:highlight>
                <a:latin typeface="Roboto"/>
                <a:ea typeface="Roboto"/>
                <a:cs typeface="Roboto"/>
                <a:sym typeface="Roboto"/>
              </a:rPr>
              <a:t>Feasibility is defined as: the state of something being possible</a:t>
            </a:r>
            <a:endParaRPr b="1" dirty="0">
              <a:solidFill>
                <a:srgbClr val="202124"/>
              </a:solidFill>
              <a:highlight>
                <a:schemeClr val="lt1"/>
              </a:highlight>
              <a:latin typeface="Roboto"/>
              <a:ea typeface="Roboto"/>
              <a:cs typeface="Roboto"/>
              <a:sym typeface="Roboto"/>
            </a:endParaRPr>
          </a:p>
        </p:txBody>
      </p:sp>
      <p:sp>
        <p:nvSpPr>
          <p:cNvPr id="120" name="Google Shape;120;p23"/>
          <p:cNvSpPr txBox="1"/>
          <p:nvPr/>
        </p:nvSpPr>
        <p:spPr>
          <a:xfrm>
            <a:off x="152400" y="152400"/>
            <a:ext cx="204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21" name="Google Shape;121;p23"/>
          <p:cNvSpPr txBox="1"/>
          <p:nvPr/>
        </p:nvSpPr>
        <p:spPr>
          <a:xfrm>
            <a:off x="152400" y="152400"/>
            <a:ext cx="88020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 b="1" dirty="0">
                <a:solidFill>
                  <a:schemeClr val="dk1"/>
                </a:solidFill>
                <a:highlight>
                  <a:srgbClr val="D5A6BD"/>
                </a:highlight>
              </a:rPr>
              <a:t>S</a:t>
            </a:r>
            <a:r>
              <a:rPr lang="en" b="1" dirty="0">
                <a:solidFill>
                  <a:schemeClr val="dk2"/>
                </a:solidFill>
              </a:rPr>
              <a:t>WHAT IS THE BEST SOLUTION TO THIS PROBLEM?</a:t>
            </a:r>
            <a:r>
              <a:rPr lang="en" sz="4200" dirty="0">
                <a:solidFill>
                  <a:schemeClr val="dk2"/>
                </a:solidFill>
              </a:rPr>
              <a:t> </a:t>
            </a:r>
            <a:r>
              <a:rPr lang="en" b="1" dirty="0">
                <a:solidFill>
                  <a:schemeClr val="dk2"/>
                </a:solidFill>
              </a:rPr>
              <a:t>WILL IT BE AN </a:t>
            </a:r>
            <a:r>
              <a:rPr lang="en" b="1" dirty="0">
                <a:solidFill>
                  <a:srgbClr val="121212"/>
                </a:solidFill>
                <a:highlight>
                  <a:srgbClr val="F4CCCC"/>
                </a:highlight>
              </a:rPr>
              <a:t>EASY</a:t>
            </a:r>
            <a:r>
              <a:rPr lang="en" b="1" dirty="0">
                <a:solidFill>
                  <a:schemeClr val="dk2"/>
                </a:solidFill>
              </a:rPr>
              <a:t> SOLUTION or </a:t>
            </a:r>
            <a:r>
              <a:rPr lang="en" dirty="0">
                <a:solidFill>
                  <a:schemeClr val="dk2"/>
                </a:solidFill>
              </a:rPr>
              <a:t>MORE </a:t>
            </a:r>
            <a:r>
              <a:rPr lang="en" b="1" dirty="0">
                <a:solidFill>
                  <a:schemeClr val="dk2"/>
                </a:solidFill>
                <a:highlight>
                  <a:srgbClr val="93C47D"/>
                </a:highlight>
              </a:rPr>
              <a:t>DIFFICULT</a:t>
            </a:r>
            <a:r>
              <a:rPr lang="en" b="1" dirty="0">
                <a:solidFill>
                  <a:schemeClr val="dk2"/>
                </a:solidFill>
              </a:rPr>
              <a:t>? </a:t>
            </a:r>
            <a:r>
              <a:rPr lang="en" sz="1700" b="1" dirty="0">
                <a:solidFill>
                  <a:schemeClr val="dk1"/>
                </a:solidFill>
                <a:highlight>
                  <a:srgbClr val="FFFFFF"/>
                </a:highlight>
              </a:rPr>
              <a:t>Best Solution: *Effectiveness v. *</a:t>
            </a:r>
            <a:r>
              <a:rPr lang="en" sz="1700" b="1" dirty="0">
                <a:solidFill>
                  <a:schemeClr val="dk1"/>
                </a:solidFill>
                <a:highlight>
                  <a:schemeClr val="lt1"/>
                </a:highlight>
              </a:rPr>
              <a:t>*Feasibility v.</a:t>
            </a:r>
            <a:endParaRPr sz="1700" b="1" dirty="0">
              <a:solidFill>
                <a:schemeClr val="dk1"/>
              </a:solidFill>
              <a:highlight>
                <a:srgbClr val="FFFFFF"/>
              </a:highlight>
            </a:endParaRPr>
          </a:p>
        </p:txBody>
      </p:sp>
      <p:graphicFrame>
        <p:nvGraphicFramePr>
          <p:cNvPr id="122" name="Google Shape;122;p23"/>
          <p:cNvGraphicFramePr/>
          <p:nvPr>
            <p:extLst>
              <p:ext uri="{D42A27DB-BD31-4B8C-83A1-F6EECF244321}">
                <p14:modId xmlns:p14="http://schemas.microsoft.com/office/powerpoint/2010/main" val="664882302"/>
              </p:ext>
            </p:extLst>
          </p:nvPr>
        </p:nvGraphicFramePr>
        <p:xfrm>
          <a:off x="782175" y="1590255"/>
          <a:ext cx="7270100" cy="1963000"/>
        </p:xfrm>
        <a:graphic>
          <a:graphicData uri="http://schemas.openxmlformats.org/drawingml/2006/table">
            <a:tbl>
              <a:tblPr>
                <a:noFill/>
                <a:tableStyleId>{C782FF86-AC28-4752-8D7C-91392A5827A7}</a:tableStyleId>
              </a:tblPr>
              <a:tblGrid>
                <a:gridCol w="1817525">
                  <a:extLst>
                    <a:ext uri="{9D8B030D-6E8A-4147-A177-3AD203B41FA5}">
                      <a16:colId xmlns:a16="http://schemas.microsoft.com/office/drawing/2014/main" val="20000"/>
                    </a:ext>
                  </a:extLst>
                </a:gridCol>
                <a:gridCol w="1817525">
                  <a:extLst>
                    <a:ext uri="{9D8B030D-6E8A-4147-A177-3AD203B41FA5}">
                      <a16:colId xmlns:a16="http://schemas.microsoft.com/office/drawing/2014/main" val="20001"/>
                    </a:ext>
                  </a:extLst>
                </a:gridCol>
                <a:gridCol w="1817525">
                  <a:extLst>
                    <a:ext uri="{9D8B030D-6E8A-4147-A177-3AD203B41FA5}">
                      <a16:colId xmlns:a16="http://schemas.microsoft.com/office/drawing/2014/main" val="20002"/>
                    </a:ext>
                  </a:extLst>
                </a:gridCol>
                <a:gridCol w="1817525">
                  <a:extLst>
                    <a:ext uri="{9D8B030D-6E8A-4147-A177-3AD203B41FA5}">
                      <a16:colId xmlns:a16="http://schemas.microsoft.com/office/drawing/2014/main" val="20003"/>
                    </a:ext>
                  </a:extLst>
                </a:gridCol>
              </a:tblGrid>
              <a:tr h="770075">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 b="1" dirty="0">
                          <a:highlight>
                            <a:srgbClr val="93C47D"/>
                          </a:highlight>
                        </a:rPr>
                        <a:t>HIGH </a:t>
                      </a:r>
                      <a:endParaRPr b="1" dirty="0">
                        <a:highlight>
                          <a:srgbClr val="93C47D"/>
                        </a:highlight>
                      </a:endParaRPr>
                    </a:p>
                  </a:txBody>
                  <a:tcPr marL="91425" marR="91425" marT="91425" marB="91425"/>
                </a:tc>
                <a:tc>
                  <a:txBody>
                    <a:bodyPr/>
                    <a:lstStyle/>
                    <a:p>
                      <a:pPr marL="0" lvl="0" indent="0" algn="ctr" rtl="0">
                        <a:spcBef>
                          <a:spcPts val="0"/>
                        </a:spcBef>
                        <a:spcAft>
                          <a:spcPts val="0"/>
                        </a:spcAft>
                        <a:buNone/>
                      </a:pPr>
                      <a:r>
                        <a:rPr lang="en" b="1" dirty="0">
                          <a:highlight>
                            <a:srgbClr val="FFD966"/>
                          </a:highlight>
                        </a:rPr>
                        <a:t>MEDIUM</a:t>
                      </a:r>
                      <a:endParaRPr b="1" dirty="0">
                        <a:highlight>
                          <a:srgbClr val="FFD966"/>
                        </a:highlight>
                      </a:endParaRPr>
                    </a:p>
                  </a:txBody>
                  <a:tcPr marL="91425" marR="91425" marT="91425" marB="91425"/>
                </a:tc>
                <a:tc>
                  <a:txBody>
                    <a:bodyPr/>
                    <a:lstStyle/>
                    <a:p>
                      <a:pPr marL="0" lvl="0" indent="0" algn="r" rtl="0">
                        <a:spcBef>
                          <a:spcPts val="0"/>
                        </a:spcBef>
                        <a:spcAft>
                          <a:spcPts val="0"/>
                        </a:spcAft>
                        <a:buNone/>
                      </a:pPr>
                      <a:r>
                        <a:rPr lang="en" b="1" dirty="0">
                          <a:highlight>
                            <a:srgbClr val="F4CCCC"/>
                          </a:highlight>
                        </a:rPr>
                        <a:t>LOW</a:t>
                      </a:r>
                      <a:endParaRPr b="1" dirty="0">
                        <a:highlight>
                          <a:srgbClr val="F4CCCC"/>
                        </a:highlight>
                      </a:endParaRPr>
                    </a:p>
                  </a:txBody>
                  <a:tcPr marL="91425" marR="91425" marT="91425" marB="91425"/>
                </a:tc>
                <a:extLst>
                  <a:ext uri="{0D108BD9-81ED-4DB2-BD59-A6C34878D82A}">
                    <a16:rowId xmlns:a16="http://schemas.microsoft.com/office/drawing/2014/main" val="10000"/>
                  </a:ext>
                </a:extLst>
              </a:tr>
              <a:tr h="396225">
                <a:tc>
                  <a:txBody>
                    <a:bodyPr/>
                    <a:lstStyle/>
                    <a:p>
                      <a:pPr marL="0" lvl="0" indent="0" algn="l" rtl="0">
                        <a:spcBef>
                          <a:spcPts val="0"/>
                        </a:spcBef>
                        <a:spcAft>
                          <a:spcPts val="0"/>
                        </a:spcAft>
                        <a:buClr>
                          <a:schemeClr val="dk1"/>
                        </a:buClr>
                        <a:buSzPts val="1100"/>
                        <a:buFont typeface="Arial"/>
                        <a:buNone/>
                      </a:pPr>
                      <a:r>
                        <a:rPr lang="en" b="1">
                          <a:solidFill>
                            <a:schemeClr val="dk1"/>
                          </a:solidFill>
                          <a:highlight>
                            <a:srgbClr val="93C47D"/>
                          </a:highlight>
                        </a:rPr>
                        <a:t>HIGH </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98350">
                <a:tc>
                  <a:txBody>
                    <a:bodyPr/>
                    <a:lstStyle/>
                    <a:p>
                      <a:pPr marL="0" lvl="0" indent="0" algn="l" rtl="0">
                        <a:spcBef>
                          <a:spcPts val="0"/>
                        </a:spcBef>
                        <a:spcAft>
                          <a:spcPts val="0"/>
                        </a:spcAft>
                        <a:buNone/>
                      </a:pPr>
                      <a:r>
                        <a:rPr lang="en" b="1">
                          <a:highlight>
                            <a:srgbClr val="FFD966"/>
                          </a:highlight>
                        </a:rPr>
                        <a:t>MEDIUM</a:t>
                      </a:r>
                      <a:endParaRPr b="1">
                        <a:highlight>
                          <a:srgbClr val="FFD966"/>
                        </a:highlight>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98350">
                <a:tc>
                  <a:txBody>
                    <a:bodyPr/>
                    <a:lstStyle/>
                    <a:p>
                      <a:pPr marL="0" lvl="0" indent="0" algn="l" rtl="0">
                        <a:spcBef>
                          <a:spcPts val="0"/>
                        </a:spcBef>
                        <a:spcAft>
                          <a:spcPts val="0"/>
                        </a:spcAft>
                        <a:buNone/>
                      </a:pPr>
                      <a:r>
                        <a:rPr lang="en" b="1">
                          <a:highlight>
                            <a:srgbClr val="F4CCCC"/>
                          </a:highlight>
                        </a:rPr>
                        <a:t>LOW</a:t>
                      </a:r>
                      <a:endParaRPr b="1">
                        <a:highlight>
                          <a:srgbClr val="F4CCCC"/>
                        </a:highlight>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3"/>
                  </a:ext>
                </a:extLst>
              </a:tr>
            </a:tbl>
          </a:graphicData>
        </a:graphic>
      </p:graphicFrame>
      <p:pic>
        <p:nvPicPr>
          <p:cNvPr id="123" name="Google Shape;123;p23"/>
          <p:cNvPicPr preferRelativeResize="0"/>
          <p:nvPr/>
        </p:nvPicPr>
        <p:blipFill>
          <a:blip r:embed="rId3">
            <a:alphaModFix/>
          </a:blip>
          <a:stretch>
            <a:fillRect/>
          </a:stretch>
        </p:blipFill>
        <p:spPr>
          <a:xfrm>
            <a:off x="857700" y="1552550"/>
            <a:ext cx="1849975" cy="769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95425" y="42100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t>CONCLUSION:</a:t>
            </a:r>
            <a:endParaRPr sz="2020"/>
          </a:p>
        </p:txBody>
      </p:sp>
      <p:sp>
        <p:nvSpPr>
          <p:cNvPr id="129" name="Google Shape;129;p24"/>
          <p:cNvSpPr txBox="1">
            <a:spLocks noGrp="1"/>
          </p:cNvSpPr>
          <p:nvPr>
            <p:ph type="body" idx="1"/>
          </p:nvPr>
        </p:nvSpPr>
        <p:spPr>
          <a:xfrm>
            <a:off x="311700" y="863550"/>
            <a:ext cx="8520600" cy="35583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Clr>
                <a:schemeClr val="dk1"/>
              </a:buClr>
              <a:buSzPts val="275"/>
              <a:buFont typeface="Arial"/>
              <a:buNone/>
            </a:pPr>
            <a:r>
              <a:rPr lang="en" sz="5215" b="1" dirty="0"/>
              <a:t>We studied our Social Media “habits” by taking a survey and documenting the number of hours that we spent on social media in a day/week. Your results may or maynot have surprised (even shocked) you. We compiled this data to help us to understand that social media is a powerful–in some cases a even an addictive source of “entertainment.” </a:t>
            </a:r>
            <a:endParaRPr sz="5215" b="1" dirty="0"/>
          </a:p>
          <a:p>
            <a:pPr marL="0" lvl="0" indent="0" algn="l" rtl="0">
              <a:spcBef>
                <a:spcPts val="1200"/>
              </a:spcBef>
              <a:spcAft>
                <a:spcPts val="0"/>
              </a:spcAft>
              <a:buClr>
                <a:schemeClr val="dk1"/>
              </a:buClr>
              <a:buSzPts val="275"/>
              <a:buFont typeface="Arial"/>
              <a:buNone/>
            </a:pPr>
            <a:r>
              <a:rPr lang="en" sz="5215" b="1" dirty="0"/>
              <a:t>We discovered that some of the forces behind social media are designed to “hook” us into “codependency.” This dependence on social media can frame our opinions, our beliefs and entice us into action (sometimes negative) and inaction (usually negative.)</a:t>
            </a:r>
            <a:endParaRPr sz="5215" b="1" dirty="0"/>
          </a:p>
          <a:p>
            <a:pPr marL="0" lvl="0" indent="0" algn="l" rtl="0">
              <a:spcBef>
                <a:spcPts val="1200"/>
              </a:spcBef>
              <a:spcAft>
                <a:spcPts val="0"/>
              </a:spcAft>
              <a:buClr>
                <a:schemeClr val="dk1"/>
              </a:buClr>
              <a:buSzPts val="275"/>
              <a:buFont typeface="Arial"/>
              <a:buNone/>
            </a:pPr>
            <a:r>
              <a:rPr lang="en" sz="5215" b="1" dirty="0"/>
              <a:t>Some of the government policies–such as de-regulation– have allowed, especially, the larger social media companies to thrive and make unimaginable profits from their dependent subscribers.</a:t>
            </a:r>
            <a:endParaRPr sz="5215" b="1" dirty="0"/>
          </a:p>
          <a:p>
            <a:pPr marL="0" lvl="0" indent="0" algn="l" rtl="0">
              <a:spcBef>
                <a:spcPts val="1200"/>
              </a:spcBef>
              <a:spcAft>
                <a:spcPts val="0"/>
              </a:spcAft>
              <a:buClr>
                <a:schemeClr val="dk1"/>
              </a:buClr>
              <a:buSzPts val="275"/>
              <a:buFont typeface="Arial"/>
              <a:buNone/>
            </a:pPr>
            <a:r>
              <a:rPr lang="en" sz="5215" b="1" dirty="0"/>
              <a:t>We learned that “whistleblowers” are changing the conversation to the point where people are waking up and seeing the actual effects of social media’s influence on us.</a:t>
            </a:r>
            <a:endParaRPr sz="5215" b="1" dirty="0"/>
          </a:p>
          <a:p>
            <a:pPr marL="0" lvl="0" indent="0" algn="l" rtl="0">
              <a:spcBef>
                <a:spcPts val="1200"/>
              </a:spcBef>
              <a:spcAft>
                <a:spcPts val="0"/>
              </a:spcAft>
              <a:buClr>
                <a:schemeClr val="dk1"/>
              </a:buClr>
              <a:buSzPts val="275"/>
              <a:buFont typeface="Arial"/>
              <a:buNone/>
            </a:pPr>
            <a:r>
              <a:rPr lang="en" sz="5215" b="1" dirty="0"/>
              <a:t>Congressional Hearings were held and these major companies were exposed as exploiting the average subscriber by keeping us “hooked” on their “product.” See </a:t>
            </a:r>
            <a:r>
              <a:rPr lang="en" sz="5215" b="1" u="sng" dirty="0">
                <a:solidFill>
                  <a:schemeClr val="accent5"/>
                </a:solidFill>
                <a:hlinkClick r:id="rId3">
                  <a:extLst>
                    <a:ext uri="{A12FA001-AC4F-418D-AE19-62706E023703}">
                      <ahyp:hlinkClr xmlns:ahyp="http://schemas.microsoft.com/office/drawing/2018/hyperlinkcolor" val="tx"/>
                    </a:ext>
                  </a:extLst>
                </a:hlinkClick>
              </a:rPr>
              <a:t>https://www.usatoday.com/story/news/politics/2021/10/06/facebook-whistleblower-mark-zuckerberg-congress-legislation-reform/6017553001/</a:t>
            </a:r>
            <a:endParaRPr sz="5215" b="1" dirty="0"/>
          </a:p>
          <a:p>
            <a:pPr marL="0" lvl="0" indent="0" algn="l" rtl="0">
              <a:spcBef>
                <a:spcPts val="1200"/>
              </a:spcBef>
              <a:spcAft>
                <a:spcPts val="0"/>
              </a:spcAft>
              <a:buClr>
                <a:schemeClr val="dk1"/>
              </a:buClr>
              <a:buSzPts val="275"/>
              <a:buFont typeface="Arial"/>
              <a:buNone/>
            </a:pPr>
            <a:r>
              <a:rPr lang="en" sz="5215" b="1" dirty="0"/>
              <a:t>Mark Zuckerberg (Facebook/Instagram founder) found himself finally having to answer for some of his lucrative, but unethical practices.</a:t>
            </a:r>
            <a:endParaRPr sz="5215" b="1" dirty="0"/>
          </a:p>
        </p:txBody>
      </p:sp>
      <p:sp>
        <p:nvSpPr>
          <p:cNvPr id="130" name="Google Shape;130;p24"/>
          <p:cNvSpPr txBox="1"/>
          <p:nvPr/>
        </p:nvSpPr>
        <p:spPr>
          <a:xfrm>
            <a:off x="8313555" y="4817575"/>
            <a:ext cx="878936" cy="282461"/>
          </a:xfrm>
          <a:prstGeom prst="rect">
            <a:avLst/>
          </a:prstGeom>
          <a:noFill/>
          <a:ln>
            <a:noFill/>
          </a:ln>
        </p:spPr>
        <p:txBody>
          <a:bodyPr spcFirstLastPara="1" wrap="square" lIns="91425" tIns="91425" rIns="91425" bIns="91425" anchor="ctr" anchorCtr="0">
            <a:noAutofit/>
          </a:bodyPr>
          <a:lstStyle/>
          <a:p>
            <a:pPr marL="63500" marR="76200" lvl="0" indent="0" algn="l" rtl="0">
              <a:lnSpc>
                <a:spcPct val="123529"/>
              </a:lnSpc>
              <a:spcBef>
                <a:spcPts val="0"/>
              </a:spcBef>
              <a:spcAft>
                <a:spcPts val="0"/>
              </a:spcAft>
              <a:buNone/>
            </a:pPr>
            <a:r>
              <a:rPr lang="en" sz="850" dirty="0">
                <a:solidFill>
                  <a:srgbClr val="5F6368"/>
                </a:solidFill>
                <a:highlight>
                  <a:srgbClr val="F8F9FA"/>
                </a:highlight>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Licensable</a:t>
            </a:r>
            <a:endParaRPr sz="850" dirty="0">
              <a:solidFill>
                <a:srgbClr val="5F6368"/>
              </a:solidFill>
              <a:highlight>
                <a:srgbClr val="F8F9FA"/>
              </a:highlight>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993" b="1">
                <a:solidFill>
                  <a:schemeClr val="dk2"/>
                </a:solidFill>
              </a:rPr>
              <a:t>THE CONVERSATION CONTINUES. . .</a:t>
            </a:r>
            <a:endParaRPr sz="100"/>
          </a:p>
        </p:txBody>
      </p:sp>
      <p:sp>
        <p:nvSpPr>
          <p:cNvPr id="136" name="Google Shape;136;p25"/>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Let’s continue to do our research!</a:t>
            </a:r>
            <a:endParaRPr/>
          </a:p>
        </p:txBody>
      </p:sp>
      <p:sp>
        <p:nvSpPr>
          <p:cNvPr id="137" name="Google Shape;137;p25"/>
          <p:cNvSpPr txBox="1"/>
          <p:nvPr/>
        </p:nvSpPr>
        <p:spPr>
          <a:xfrm>
            <a:off x="799500" y="959400"/>
            <a:ext cx="2200500" cy="987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endParaRPr sz="5215" b="1">
              <a:solidFill>
                <a:schemeClr val="dk2"/>
              </a:solidFill>
            </a:endParaRPr>
          </a:p>
        </p:txBody>
      </p:sp>
      <p:pic>
        <p:nvPicPr>
          <p:cNvPr id="138" name="Google Shape;138;p25" descr="Thumb up and down like and dislike social media Vector Image"/>
          <p:cNvPicPr preferRelativeResize="0"/>
          <p:nvPr/>
        </p:nvPicPr>
        <p:blipFill>
          <a:blip r:embed="rId3">
            <a:alphaModFix/>
          </a:blip>
          <a:stretch>
            <a:fillRect/>
          </a:stretch>
        </p:blipFill>
        <p:spPr>
          <a:xfrm>
            <a:off x="3404300" y="1722600"/>
            <a:ext cx="1215100" cy="946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chemeClr val="accent5"/>
                </a:solidFill>
              </a:rPr>
              <a:t>MORE RESOURCES: HOW MANY “LIKES?”</a:t>
            </a:r>
            <a:endParaRPr dirty="0">
              <a:solidFill>
                <a:schemeClr val="accent5"/>
              </a:solidFill>
            </a:endParaRPr>
          </a:p>
        </p:txBody>
      </p:sp>
      <p:sp>
        <p:nvSpPr>
          <p:cNvPr id="144" name="Google Shape;144;p26"/>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t>RESULTS of SURVEY HERE*</a:t>
            </a:r>
            <a:endParaRPr b="1" dirty="0"/>
          </a:p>
          <a:p>
            <a:pPr marL="0" lvl="0" indent="0" algn="l" rtl="0">
              <a:spcBef>
                <a:spcPts val="1200"/>
              </a:spcBef>
              <a:spcAft>
                <a:spcPts val="0"/>
              </a:spcAft>
              <a:buNone/>
            </a:pPr>
            <a:r>
              <a:rPr lang="en" b="1" dirty="0"/>
              <a:t>*CLASS 1 COMPARE to CLASS 2</a:t>
            </a:r>
            <a:endParaRPr b="1" dirty="0"/>
          </a:p>
          <a:p>
            <a:pPr marL="0" lvl="0" indent="0" algn="l" rtl="0">
              <a:spcBef>
                <a:spcPts val="1200"/>
              </a:spcBef>
              <a:spcAft>
                <a:spcPts val="0"/>
              </a:spcAft>
              <a:buNone/>
            </a:pPr>
            <a:endParaRPr b="1" dirty="0"/>
          </a:p>
          <a:p>
            <a:pPr marL="0" lvl="0" indent="0" algn="l" rtl="0">
              <a:spcBef>
                <a:spcPts val="1200"/>
              </a:spcBef>
              <a:spcAft>
                <a:spcPts val="0"/>
              </a:spcAft>
              <a:buNone/>
            </a:pPr>
            <a:endParaRPr b="1"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prstGeom prst="rect">
            <a:avLst/>
          </a:prstGeom>
        </p:spPr>
        <p:txBody>
          <a:bodyPr spcFirstLastPara="1" wrap="square" lIns="91425" tIns="91425" rIns="91425" bIns="91425" anchor="b" anchorCtr="0">
            <a:normAutofit/>
          </a:bodyPr>
          <a:lstStyle/>
          <a:p>
            <a:pPr marL="0" lvl="0" indent="0" algn="l" rtl="0">
              <a:spcBef>
                <a:spcPts val="0"/>
              </a:spcBef>
              <a:spcAft>
                <a:spcPts val="0"/>
              </a:spcAft>
              <a:buClr>
                <a:schemeClr val="dk1"/>
              </a:buClr>
              <a:buSzPts val="1100"/>
              <a:buFont typeface="Arial"/>
              <a:buNone/>
            </a:pPr>
            <a:endParaRPr sz="2800"/>
          </a:p>
          <a:p>
            <a:pPr marL="0" lvl="0" indent="0" algn="ctr" rtl="0">
              <a:spcBef>
                <a:spcPts val="0"/>
              </a:spcBef>
              <a:spcAft>
                <a:spcPts val="0"/>
              </a:spcAft>
              <a:buNone/>
            </a:pPr>
            <a:endParaRPr/>
          </a:p>
        </p:txBody>
      </p:sp>
      <p:sp>
        <p:nvSpPr>
          <p:cNvPr id="63" name="Google Shape;63;p14"/>
          <p:cNvSpPr txBox="1">
            <a:spLocks noGrp="1"/>
          </p:cNvSpPr>
          <p:nvPr>
            <p:ph type="subTitle" idx="1"/>
          </p:nvPr>
        </p:nvSpPr>
        <p:spPr>
          <a:xfrm>
            <a:off x="69273" y="701925"/>
            <a:ext cx="9019309" cy="3821584"/>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sz="5100" b="1" dirty="0">
                <a:solidFill>
                  <a:schemeClr val="dk1"/>
                </a:solidFill>
                <a:highlight>
                  <a:srgbClr val="00FF00"/>
                </a:highlight>
              </a:rPr>
              <a:t>How to use the PUBLIC POLICY ANALYST (PPA)</a:t>
            </a:r>
          </a:p>
          <a:p>
            <a:pPr marL="0" lvl="0" indent="0" algn="l" rtl="0">
              <a:spcBef>
                <a:spcPts val="0"/>
              </a:spcBef>
              <a:spcAft>
                <a:spcPts val="0"/>
              </a:spcAft>
              <a:buNone/>
            </a:pPr>
            <a:endParaRPr lang="en-US" sz="5600" b="1" dirty="0">
              <a:solidFill>
                <a:schemeClr val="dk1"/>
              </a:solidFill>
              <a:highlight>
                <a:srgbClr val="00FF00"/>
              </a:highlight>
            </a:endParaRPr>
          </a:p>
          <a:p>
            <a:pPr marL="0" lvl="0" indent="0" algn="l" rtl="0">
              <a:spcBef>
                <a:spcPts val="0"/>
              </a:spcBef>
              <a:spcAft>
                <a:spcPts val="0"/>
              </a:spcAft>
              <a:buNone/>
            </a:pPr>
            <a:endParaRPr sz="5600" b="1" dirty="0">
              <a:solidFill>
                <a:schemeClr val="dk1"/>
              </a:solidFill>
              <a:highlight>
                <a:srgbClr val="00FF00"/>
              </a:highlight>
            </a:endParaRPr>
          </a:p>
          <a:p>
            <a:pPr marL="0" lvl="0" indent="0" algn="l" rtl="0">
              <a:spcBef>
                <a:spcPts val="0"/>
              </a:spcBef>
              <a:spcAft>
                <a:spcPts val="0"/>
              </a:spcAft>
              <a:buNone/>
            </a:pPr>
            <a:r>
              <a:rPr lang="en" sz="5600" b="1" dirty="0">
                <a:solidFill>
                  <a:schemeClr val="dk1"/>
                </a:solidFill>
                <a:highlight>
                  <a:srgbClr val="F6B26B"/>
                </a:highlight>
              </a:rPr>
              <a:t>There are 6 STEPS:</a:t>
            </a:r>
            <a:endParaRPr sz="5600" b="1" dirty="0">
              <a:solidFill>
                <a:schemeClr val="dk1"/>
              </a:solidFill>
              <a:highlight>
                <a:srgbClr val="F6B26B"/>
              </a:highlight>
            </a:endParaRPr>
          </a:p>
          <a:p>
            <a:pPr marL="0" lvl="0" indent="0" algn="l" rtl="0">
              <a:spcBef>
                <a:spcPts val="0"/>
              </a:spcBef>
              <a:spcAft>
                <a:spcPts val="0"/>
              </a:spcAft>
              <a:buNone/>
            </a:pPr>
            <a:endParaRPr sz="4800" b="1" dirty="0">
              <a:solidFill>
                <a:schemeClr val="dk1"/>
              </a:solidFill>
              <a:highlight>
                <a:srgbClr val="FF00FF"/>
              </a:highlight>
            </a:endParaRPr>
          </a:p>
          <a:p>
            <a:pPr marL="0" lvl="0" indent="0" algn="l" rtl="0">
              <a:spcBef>
                <a:spcPts val="0"/>
              </a:spcBef>
              <a:spcAft>
                <a:spcPts val="0"/>
              </a:spcAft>
              <a:buNone/>
            </a:pPr>
            <a:r>
              <a:rPr lang="en" sz="4800" b="1" dirty="0">
                <a:solidFill>
                  <a:schemeClr val="dk1"/>
                </a:solidFill>
                <a:highlight>
                  <a:srgbClr val="FF00FF"/>
                </a:highlight>
              </a:rPr>
              <a:t>Each STEP will GUIDE you from </a:t>
            </a:r>
          </a:p>
          <a:p>
            <a:pPr marL="0" lvl="0" indent="0" algn="l" rtl="0">
              <a:spcBef>
                <a:spcPts val="0"/>
              </a:spcBef>
              <a:spcAft>
                <a:spcPts val="0"/>
              </a:spcAft>
              <a:buNone/>
            </a:pPr>
            <a:endParaRPr sz="4800" b="1" dirty="0">
              <a:solidFill>
                <a:schemeClr val="dk1"/>
              </a:solidFill>
              <a:highlight>
                <a:srgbClr val="FF00FF"/>
              </a:highlight>
            </a:endParaRPr>
          </a:p>
          <a:p>
            <a:pPr marL="0" lvl="0" indent="0" algn="l" rtl="0">
              <a:spcBef>
                <a:spcPts val="0"/>
              </a:spcBef>
              <a:spcAft>
                <a:spcPts val="0"/>
              </a:spcAft>
              <a:buNone/>
            </a:pPr>
            <a:r>
              <a:rPr lang="en" sz="4800" b="1" dirty="0">
                <a:solidFill>
                  <a:schemeClr val="dk1"/>
                </a:solidFill>
                <a:highlight>
                  <a:srgbClr val="00FFFF"/>
                </a:highlight>
              </a:rPr>
              <a:t>1. DEFINING THE PROBLEM</a:t>
            </a:r>
            <a:r>
              <a:rPr lang="en" sz="4800" b="1" dirty="0">
                <a:solidFill>
                  <a:schemeClr val="dk1"/>
                </a:solidFill>
                <a:highlight>
                  <a:srgbClr val="FF00FF"/>
                </a:highlight>
              </a:rPr>
              <a:t> to </a:t>
            </a:r>
            <a:r>
              <a:rPr lang="en" sz="4800" b="1" dirty="0">
                <a:solidFill>
                  <a:schemeClr val="dk1"/>
                </a:solidFill>
                <a:highlight>
                  <a:srgbClr val="E6B8AF"/>
                </a:highlight>
              </a:rPr>
              <a:t>6. SELECTING THE BEST SOLUTION.</a:t>
            </a:r>
            <a:endParaRPr sz="4800" b="1" dirty="0">
              <a:solidFill>
                <a:schemeClr val="dk1"/>
              </a:solidFill>
              <a:highlight>
                <a:srgbClr val="E6B8AF"/>
              </a:highlight>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ct val="39285"/>
              <a:buFont typeface="Arial"/>
              <a:buNone/>
            </a:pPr>
            <a:endParaRPr dirty="0">
              <a:solidFill>
                <a:schemeClr val="dk1"/>
              </a:solidFill>
            </a:endParaRPr>
          </a:p>
          <a:p>
            <a:pPr marL="0" lvl="0" indent="0" algn="ctr" rtl="0">
              <a:spcBef>
                <a:spcPts val="0"/>
              </a:spcBef>
              <a:spcAft>
                <a:spcPts val="0"/>
              </a:spcAft>
              <a:buNone/>
            </a:pPr>
            <a:endParaRP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04011"/>
          </a:xfrm>
          <a:prstGeom prst="rect">
            <a:avLst/>
          </a:prstGeom>
        </p:spPr>
        <p:txBody>
          <a:bodyPr spcFirstLastPara="1" wrap="square" lIns="91425" tIns="91425" rIns="91425" bIns="91425" anchor="t" anchorCtr="0">
            <a:normAutofit fontScale="90000"/>
          </a:bodyPr>
          <a:lstStyle/>
          <a:p>
            <a:pPr marL="457200" lvl="0" indent="0" algn="l" rtl="0">
              <a:lnSpc>
                <a:spcPct val="115000"/>
              </a:lnSpc>
              <a:spcBef>
                <a:spcPts val="0"/>
              </a:spcBef>
              <a:spcAft>
                <a:spcPts val="0"/>
              </a:spcAft>
              <a:buClr>
                <a:schemeClr val="dk1"/>
              </a:buClr>
              <a:buSzPct val="42307"/>
              <a:buFont typeface="Arial"/>
              <a:buNone/>
            </a:pPr>
            <a:r>
              <a:rPr lang="en" sz="2600" b="1" dirty="0">
                <a:solidFill>
                  <a:srgbClr val="365F91"/>
                </a:solidFill>
                <a:highlight>
                  <a:srgbClr val="00FFFF"/>
                </a:highlight>
              </a:rPr>
              <a:t>THE </a:t>
            </a:r>
            <a:r>
              <a:rPr lang="en" sz="2600" b="1" dirty="0">
                <a:solidFill>
                  <a:srgbClr val="365F91"/>
                </a:solidFill>
                <a:highlight>
                  <a:srgbClr val="FFE599"/>
                </a:highlight>
              </a:rPr>
              <a:t>STEPS</a:t>
            </a:r>
            <a:r>
              <a:rPr lang="en" sz="2600" b="1" dirty="0">
                <a:solidFill>
                  <a:srgbClr val="365F91"/>
                </a:solidFill>
                <a:highlight>
                  <a:srgbClr val="FFFFFF"/>
                </a:highlight>
              </a:rPr>
              <a:t> </a:t>
            </a:r>
            <a:r>
              <a:rPr lang="en" sz="2600" b="1" dirty="0">
                <a:solidFill>
                  <a:srgbClr val="365F91"/>
                </a:solidFill>
                <a:highlight>
                  <a:srgbClr val="FF00FF"/>
                </a:highlight>
              </a:rPr>
              <a:t>OF</a:t>
            </a:r>
            <a:r>
              <a:rPr lang="en" sz="2600" b="1" dirty="0">
                <a:solidFill>
                  <a:srgbClr val="365F91"/>
                </a:solidFill>
                <a:highlight>
                  <a:srgbClr val="FFFFFF"/>
                </a:highlight>
              </a:rPr>
              <a:t> </a:t>
            </a:r>
            <a:r>
              <a:rPr lang="en" sz="2600" b="1" dirty="0">
                <a:solidFill>
                  <a:srgbClr val="365F91"/>
                </a:solidFill>
                <a:highlight>
                  <a:srgbClr val="D9D2E9"/>
                </a:highlight>
              </a:rPr>
              <a:t>PUBLIC</a:t>
            </a:r>
            <a:r>
              <a:rPr lang="en" sz="2600" b="1" dirty="0">
                <a:solidFill>
                  <a:srgbClr val="365F91"/>
                </a:solidFill>
                <a:highlight>
                  <a:srgbClr val="FFFFFF"/>
                </a:highlight>
              </a:rPr>
              <a:t> </a:t>
            </a:r>
            <a:r>
              <a:rPr lang="en" sz="2600" b="1" dirty="0">
                <a:solidFill>
                  <a:srgbClr val="365F91"/>
                </a:solidFill>
                <a:highlight>
                  <a:srgbClr val="D9EAD3"/>
                </a:highlight>
              </a:rPr>
              <a:t>POLICY</a:t>
            </a:r>
            <a:r>
              <a:rPr lang="en" sz="2600" b="1" dirty="0">
                <a:solidFill>
                  <a:srgbClr val="365F91"/>
                </a:solidFill>
                <a:highlight>
                  <a:srgbClr val="FFFFFF"/>
                </a:highlight>
              </a:rPr>
              <a:t> </a:t>
            </a:r>
            <a:r>
              <a:rPr lang="en" sz="2600" b="1" dirty="0">
                <a:solidFill>
                  <a:srgbClr val="365F91"/>
                </a:solidFill>
                <a:highlight>
                  <a:srgbClr val="C9DAF8"/>
                </a:highlight>
              </a:rPr>
              <a:t>ANALYST</a:t>
            </a:r>
            <a:endParaRPr sz="2600" b="1" dirty="0">
              <a:solidFill>
                <a:srgbClr val="365F91"/>
              </a:solidFill>
              <a:highlight>
                <a:srgbClr val="C9DAF8"/>
              </a:highlight>
            </a:endParaRPr>
          </a:p>
          <a:p>
            <a:pPr marL="457200" marR="0" lvl="0" indent="0" algn="l" defTabSz="342900" rtl="0" eaLnBrk="1" fontAlgn="auto" latinLnBrk="0" hangingPunct="1">
              <a:lnSpc>
                <a:spcPct val="115000"/>
              </a:lnSpc>
              <a:spcBef>
                <a:spcPts val="0"/>
              </a:spcBef>
              <a:spcAft>
                <a:spcPts val="0"/>
              </a:spcAft>
              <a:buClr>
                <a:prstClr val="black"/>
              </a:buClr>
              <a:buSzPct val="42307"/>
              <a:buFont typeface="Arial"/>
              <a:buNone/>
              <a:tabLst/>
              <a:defRPr/>
            </a:pPr>
            <a:br>
              <a:rPr lang="en" sz="2600" dirty="0">
                <a:solidFill>
                  <a:srgbClr val="365F91"/>
                </a:solidFill>
                <a:highlight>
                  <a:srgbClr val="FFFFFF"/>
                </a:highlight>
              </a:rPr>
            </a:br>
            <a:r>
              <a:rPr lang="en" sz="2600" dirty="0">
                <a:solidFill>
                  <a:srgbClr val="365F91"/>
                </a:solidFill>
                <a:highlight>
                  <a:srgbClr val="FFFFFF"/>
                </a:highlight>
              </a:rPr>
              <a:t>1</a:t>
            </a:r>
            <a:r>
              <a:rPr kumimoji="0" lang="en-US" sz="2600" b="0" i="0" u="none" strike="noStrike" kern="1200" cap="none" spc="0" normalizeH="0" baseline="0" noProof="0" dirty="0">
                <a:ln>
                  <a:noFill/>
                </a:ln>
                <a:solidFill>
                  <a:srgbClr val="365F91"/>
                </a:solidFill>
                <a:effectLst/>
                <a:highlight>
                  <a:srgbClr val="FFFFFF"/>
                </a:highlight>
                <a:uLnTx/>
                <a:uFillTx/>
                <a:latin typeface="Trebuchet MS" panose="020B0603020202020204"/>
                <a:ea typeface="+mj-ea"/>
                <a:cs typeface="+mj-cs"/>
              </a:rPr>
              <a:t>.</a:t>
            </a:r>
            <a:r>
              <a:rPr kumimoji="0" lang="en-US" sz="700" b="0" i="0" u="none" strike="noStrike" kern="1200" cap="none" spc="0" normalizeH="0" baseline="0" noProof="0" dirty="0">
                <a:ln>
                  <a:noFill/>
                </a:ln>
                <a:solidFill>
                  <a:srgbClr val="365F91"/>
                </a:solidFill>
                <a:effectLst/>
                <a:highlight>
                  <a:srgbClr val="FFFFFF"/>
                </a:highlight>
                <a:uLnTx/>
                <a:uFillTx/>
                <a:latin typeface="Times New Roman"/>
                <a:ea typeface="Times New Roman"/>
                <a:cs typeface="Times New Roman"/>
                <a:sym typeface="Times New Roman"/>
              </a:rPr>
              <a:t>                       </a:t>
            </a:r>
            <a:r>
              <a:rPr kumimoji="0" lang="en-US" sz="2600" b="0" i="0" u="sng" strike="noStrike" kern="1200" cap="none" spc="0" normalizeH="0" baseline="0" noProof="0" dirty="0">
                <a:ln>
                  <a:noFill/>
                </a:ln>
                <a:solidFill>
                  <a:srgbClr val="0000FF"/>
                </a:solidFill>
                <a:effectLst/>
                <a:highlight>
                  <a:srgbClr val="FFFFFF"/>
                </a:highlight>
                <a:uLnTx/>
                <a:uFillTx/>
                <a:latin typeface="Trebuchet MS" panose="020B0603020202020204"/>
                <a:ea typeface="+mj-ea"/>
                <a:cs typeface="+mj-cs"/>
                <a:hlinkClick r:id="rId3">
                  <a:extLst>
                    <a:ext uri="{A12FA001-AC4F-418D-AE19-62706E023703}">
                      <ahyp:hlinkClr xmlns:ahyp="http://schemas.microsoft.com/office/drawing/2018/hyperlinkcolor" val="tx"/>
                    </a:ext>
                  </a:extLst>
                </a:hlinkClick>
              </a:rPr>
              <a:t>Define the Problem</a:t>
            </a:r>
            <a:br>
              <a:rPr kumimoji="0" lang="en-US" sz="2600" b="0" i="0" u="sng" strike="noStrike" kern="1200" cap="none" spc="0" normalizeH="0" baseline="0" noProof="0" dirty="0">
                <a:ln>
                  <a:noFill/>
                </a:ln>
                <a:solidFill>
                  <a:srgbClr val="0000FF"/>
                </a:solidFill>
                <a:effectLst/>
                <a:highlight>
                  <a:srgbClr val="FFFFFF"/>
                </a:highlight>
                <a:uLnTx/>
                <a:uFillTx/>
                <a:latin typeface="Trebuchet MS" panose="020B0603020202020204"/>
                <a:ea typeface="+mj-ea"/>
                <a:cs typeface="+mj-cs"/>
              </a:rPr>
            </a:br>
            <a:r>
              <a:rPr kumimoji="0" lang="en-US" sz="2600" b="0" i="0" u="none" strike="noStrike" kern="1200" cap="none" spc="0" normalizeH="0" baseline="0" noProof="0" dirty="0">
                <a:ln>
                  <a:noFill/>
                </a:ln>
                <a:solidFill>
                  <a:srgbClr val="365F91"/>
                </a:solidFill>
                <a:effectLst/>
                <a:highlight>
                  <a:srgbClr val="FFFFFF"/>
                </a:highlight>
                <a:uLnTx/>
                <a:uFillTx/>
                <a:latin typeface="Trebuchet MS" panose="020B0603020202020204"/>
                <a:ea typeface="+mj-ea"/>
                <a:cs typeface="+mj-cs"/>
              </a:rPr>
              <a:t>2.</a:t>
            </a:r>
            <a:r>
              <a:rPr kumimoji="0" lang="en-US" sz="700" b="0" i="0" u="none" strike="noStrike" kern="1200" cap="none" spc="0" normalizeH="0" baseline="0" noProof="0" dirty="0">
                <a:ln>
                  <a:noFill/>
                </a:ln>
                <a:solidFill>
                  <a:srgbClr val="365F91"/>
                </a:solidFill>
                <a:effectLst/>
                <a:highlight>
                  <a:srgbClr val="FFFFFF"/>
                </a:highlight>
                <a:uLnTx/>
                <a:uFillTx/>
                <a:latin typeface="Times New Roman"/>
                <a:ea typeface="Times New Roman"/>
                <a:cs typeface="Times New Roman"/>
                <a:sym typeface="Times New Roman"/>
              </a:rPr>
              <a:t>                       </a:t>
            </a:r>
            <a:r>
              <a:rPr kumimoji="0" lang="en-US" sz="2600" b="0" i="0" u="sng" strike="noStrike" kern="1200" cap="none" spc="0" normalizeH="0" baseline="0" noProof="0" dirty="0">
                <a:ln>
                  <a:noFill/>
                </a:ln>
                <a:solidFill>
                  <a:srgbClr val="0000FF"/>
                </a:solidFill>
                <a:effectLst/>
                <a:highlight>
                  <a:srgbClr val="FFFFFF"/>
                </a:highlight>
                <a:uLnTx/>
                <a:uFillTx/>
                <a:latin typeface="Trebuchet MS" panose="020B0603020202020204"/>
                <a:ea typeface="+mj-ea"/>
                <a:cs typeface="+mj-cs"/>
                <a:hlinkClick r:id="rId4">
                  <a:extLst>
                    <a:ext uri="{A12FA001-AC4F-418D-AE19-62706E023703}">
                      <ahyp:hlinkClr xmlns:ahyp="http://schemas.microsoft.com/office/drawing/2018/hyperlinkcolor" val="tx"/>
                    </a:ext>
                  </a:extLst>
                </a:hlinkClick>
              </a:rPr>
              <a:t>Gather the Evidence</a:t>
            </a:r>
            <a:br>
              <a:rPr kumimoji="0" lang="en-US" sz="2600" b="0" i="0" u="sng" strike="noStrike" kern="1200" cap="none" spc="0" normalizeH="0" baseline="0" noProof="0" dirty="0">
                <a:ln>
                  <a:noFill/>
                </a:ln>
                <a:solidFill>
                  <a:srgbClr val="0000FF"/>
                </a:solidFill>
                <a:effectLst/>
                <a:highlight>
                  <a:srgbClr val="FFFFFF"/>
                </a:highlight>
                <a:uLnTx/>
                <a:uFillTx/>
                <a:latin typeface="Trebuchet MS" panose="020B0603020202020204"/>
                <a:ea typeface="+mj-ea"/>
                <a:cs typeface="+mj-cs"/>
              </a:rPr>
            </a:br>
            <a:r>
              <a:rPr kumimoji="0" lang="en-US" sz="2600" b="0" i="0" u="none" strike="noStrike" kern="1200" cap="none" spc="0" normalizeH="0" baseline="0" noProof="0" dirty="0">
                <a:ln>
                  <a:noFill/>
                </a:ln>
                <a:solidFill>
                  <a:srgbClr val="365F91"/>
                </a:solidFill>
                <a:effectLst/>
                <a:highlight>
                  <a:srgbClr val="FFFFFF"/>
                </a:highlight>
                <a:uLnTx/>
                <a:uFillTx/>
                <a:latin typeface="Trebuchet MS" panose="020B0603020202020204"/>
                <a:ea typeface="+mj-ea"/>
                <a:cs typeface="+mj-cs"/>
              </a:rPr>
              <a:t>3.</a:t>
            </a:r>
            <a:r>
              <a:rPr kumimoji="0" lang="en-US" sz="700" b="0" i="0" u="none" strike="noStrike" kern="1200" cap="none" spc="0" normalizeH="0" baseline="0" noProof="0" dirty="0">
                <a:ln>
                  <a:noFill/>
                </a:ln>
                <a:solidFill>
                  <a:srgbClr val="365F91"/>
                </a:solidFill>
                <a:effectLst/>
                <a:highlight>
                  <a:srgbClr val="FFFFFF"/>
                </a:highlight>
                <a:uLnTx/>
                <a:uFillTx/>
                <a:latin typeface="Times New Roman"/>
                <a:ea typeface="Times New Roman"/>
                <a:cs typeface="Times New Roman"/>
                <a:sym typeface="Times New Roman"/>
              </a:rPr>
              <a:t>                       </a:t>
            </a:r>
            <a:r>
              <a:rPr kumimoji="0" lang="en-US" sz="2600" b="0" i="0" u="sng" strike="noStrike" kern="1200" cap="none" spc="0" normalizeH="0" baseline="0" noProof="0" dirty="0">
                <a:ln>
                  <a:noFill/>
                </a:ln>
                <a:solidFill>
                  <a:srgbClr val="0000FF"/>
                </a:solidFill>
                <a:effectLst/>
                <a:highlight>
                  <a:srgbClr val="FFFFFF"/>
                </a:highlight>
                <a:uLnTx/>
                <a:uFillTx/>
                <a:latin typeface="Trebuchet MS" panose="020B0603020202020204"/>
                <a:ea typeface="+mj-ea"/>
                <a:cs typeface="+mj-cs"/>
                <a:hlinkClick r:id="rId5">
                  <a:extLst>
                    <a:ext uri="{A12FA001-AC4F-418D-AE19-62706E023703}">
                      <ahyp:hlinkClr xmlns:ahyp="http://schemas.microsoft.com/office/drawing/2018/hyperlinkcolor" val="tx"/>
                    </a:ext>
                  </a:extLst>
                </a:hlinkClick>
              </a:rPr>
              <a:t>Identify the Causes</a:t>
            </a:r>
            <a:br>
              <a:rPr kumimoji="0" lang="en-US" sz="2600" b="0" i="0" u="sng" strike="noStrike" kern="1200" cap="none" spc="0" normalizeH="0" baseline="0" noProof="0" dirty="0">
                <a:ln>
                  <a:noFill/>
                </a:ln>
                <a:solidFill>
                  <a:srgbClr val="0000FF"/>
                </a:solidFill>
                <a:effectLst/>
                <a:highlight>
                  <a:srgbClr val="FFFFFF"/>
                </a:highlight>
                <a:uLnTx/>
                <a:uFillTx/>
                <a:latin typeface="Trebuchet MS" panose="020B0603020202020204"/>
                <a:ea typeface="+mj-ea"/>
                <a:cs typeface="+mj-cs"/>
              </a:rPr>
            </a:br>
            <a:r>
              <a:rPr kumimoji="0" lang="en-US" sz="2600" b="0" i="0" u="none" strike="noStrike" kern="1200" cap="none" spc="0" normalizeH="0" baseline="0" noProof="0" dirty="0">
                <a:ln>
                  <a:noFill/>
                </a:ln>
                <a:solidFill>
                  <a:srgbClr val="365F91"/>
                </a:solidFill>
                <a:effectLst/>
                <a:highlight>
                  <a:srgbClr val="FFFFFF"/>
                </a:highlight>
                <a:uLnTx/>
                <a:uFillTx/>
                <a:latin typeface="Trebuchet MS" panose="020B0603020202020204"/>
                <a:ea typeface="+mj-ea"/>
                <a:cs typeface="+mj-cs"/>
              </a:rPr>
              <a:t>4.</a:t>
            </a:r>
            <a:r>
              <a:rPr kumimoji="0" lang="en-US" sz="700" b="0" i="0" u="none" strike="noStrike" kern="1200" cap="none" spc="0" normalizeH="0" baseline="0" noProof="0" dirty="0">
                <a:ln>
                  <a:noFill/>
                </a:ln>
                <a:solidFill>
                  <a:srgbClr val="365F91"/>
                </a:solidFill>
                <a:effectLst/>
                <a:highlight>
                  <a:srgbClr val="FFFFFF"/>
                </a:highlight>
                <a:uLnTx/>
                <a:uFillTx/>
                <a:latin typeface="Times New Roman"/>
                <a:ea typeface="Times New Roman"/>
                <a:cs typeface="Times New Roman"/>
                <a:sym typeface="Times New Roman"/>
              </a:rPr>
              <a:t>                       </a:t>
            </a:r>
            <a:r>
              <a:rPr kumimoji="0" lang="en-US" sz="2600" b="0" i="0" u="sng" strike="noStrike" kern="1200" cap="none" spc="0" normalizeH="0" baseline="0" noProof="0" dirty="0">
                <a:ln>
                  <a:noFill/>
                </a:ln>
                <a:solidFill>
                  <a:srgbClr val="0000FF"/>
                </a:solidFill>
                <a:effectLst/>
                <a:highlight>
                  <a:srgbClr val="FFFFFF"/>
                </a:highlight>
                <a:uLnTx/>
                <a:uFillTx/>
                <a:latin typeface="Trebuchet MS" panose="020B0603020202020204"/>
                <a:ea typeface="+mj-ea"/>
                <a:cs typeface="+mj-cs"/>
                <a:hlinkClick r:id="rId6">
                  <a:extLst>
                    <a:ext uri="{A12FA001-AC4F-418D-AE19-62706E023703}">
                      <ahyp:hlinkClr xmlns:ahyp="http://schemas.microsoft.com/office/drawing/2018/hyperlinkcolor" val="tx"/>
                    </a:ext>
                  </a:extLst>
                </a:hlinkClick>
              </a:rPr>
              <a:t>Evaluate an Existing Policy</a:t>
            </a:r>
            <a:br>
              <a:rPr kumimoji="0" lang="en-US" sz="2600" b="0" i="0" u="sng" strike="noStrike" kern="1200" cap="none" spc="0" normalizeH="0" baseline="0" noProof="0" dirty="0">
                <a:ln>
                  <a:noFill/>
                </a:ln>
                <a:solidFill>
                  <a:srgbClr val="0000FF"/>
                </a:solidFill>
                <a:effectLst/>
                <a:highlight>
                  <a:srgbClr val="FFFFFF"/>
                </a:highlight>
                <a:uLnTx/>
                <a:uFillTx/>
                <a:latin typeface="Trebuchet MS" panose="020B0603020202020204"/>
                <a:ea typeface="+mj-ea"/>
                <a:cs typeface="+mj-cs"/>
              </a:rPr>
            </a:br>
            <a:r>
              <a:rPr kumimoji="0" lang="en-US" sz="2600" b="0" i="0" u="none" strike="noStrike" kern="1200" cap="none" spc="0" normalizeH="0" baseline="0" noProof="0" dirty="0">
                <a:ln>
                  <a:noFill/>
                </a:ln>
                <a:solidFill>
                  <a:srgbClr val="365F91"/>
                </a:solidFill>
                <a:effectLst/>
                <a:highlight>
                  <a:srgbClr val="FFFFFF"/>
                </a:highlight>
                <a:uLnTx/>
                <a:uFillTx/>
                <a:latin typeface="Trebuchet MS" panose="020B0603020202020204"/>
                <a:ea typeface="+mj-ea"/>
                <a:cs typeface="+mj-cs"/>
              </a:rPr>
              <a:t>5.</a:t>
            </a:r>
            <a:r>
              <a:rPr kumimoji="0" lang="en-US" sz="700" b="0" i="0" u="none" strike="noStrike" kern="1200" cap="none" spc="0" normalizeH="0" baseline="0" noProof="0" dirty="0">
                <a:ln>
                  <a:noFill/>
                </a:ln>
                <a:solidFill>
                  <a:srgbClr val="365F91"/>
                </a:solidFill>
                <a:effectLst/>
                <a:highlight>
                  <a:srgbClr val="FFFFFF"/>
                </a:highlight>
                <a:uLnTx/>
                <a:uFillTx/>
                <a:latin typeface="Times New Roman"/>
                <a:ea typeface="Times New Roman"/>
                <a:cs typeface="Times New Roman"/>
                <a:sym typeface="Times New Roman"/>
              </a:rPr>
              <a:t>                       </a:t>
            </a:r>
            <a:r>
              <a:rPr kumimoji="0" lang="en-US" sz="2600" b="0" i="0" u="sng" strike="noStrike" kern="1200" cap="none" spc="0" normalizeH="0" baseline="0" noProof="0" dirty="0">
                <a:ln>
                  <a:noFill/>
                </a:ln>
                <a:solidFill>
                  <a:srgbClr val="0000FF"/>
                </a:solidFill>
                <a:effectLst/>
                <a:highlight>
                  <a:srgbClr val="FFFFFF"/>
                </a:highlight>
                <a:uLnTx/>
                <a:uFillTx/>
                <a:latin typeface="Trebuchet MS" panose="020B0603020202020204"/>
                <a:ea typeface="+mj-ea"/>
                <a:cs typeface="+mj-cs"/>
                <a:hlinkClick r:id="rId7">
                  <a:extLst>
                    <a:ext uri="{A12FA001-AC4F-418D-AE19-62706E023703}">
                      <ahyp:hlinkClr xmlns:ahyp="http://schemas.microsoft.com/office/drawing/2018/hyperlinkcolor" val="tx"/>
                    </a:ext>
                  </a:extLst>
                </a:hlinkClick>
              </a:rPr>
              <a:t>Develop Solutions</a:t>
            </a:r>
            <a:br>
              <a:rPr kumimoji="0" lang="en-US" sz="2600" b="0" i="0" u="sng" strike="noStrike" kern="1200" cap="none" spc="0" normalizeH="0" baseline="0" noProof="0" dirty="0">
                <a:ln>
                  <a:noFill/>
                </a:ln>
                <a:solidFill>
                  <a:srgbClr val="0000FF"/>
                </a:solidFill>
                <a:effectLst/>
                <a:highlight>
                  <a:srgbClr val="FFFFFF"/>
                </a:highlight>
                <a:uLnTx/>
                <a:uFillTx/>
                <a:latin typeface="Trebuchet MS" panose="020B0603020202020204"/>
                <a:ea typeface="+mj-ea"/>
                <a:cs typeface="+mj-cs"/>
              </a:rPr>
            </a:br>
            <a:r>
              <a:rPr kumimoji="0" lang="en-US" sz="2600" b="0" i="0" u="none" strike="noStrike" kern="1200" cap="none" spc="0" normalizeH="0" baseline="0" noProof="0" dirty="0">
                <a:ln>
                  <a:noFill/>
                </a:ln>
                <a:solidFill>
                  <a:srgbClr val="365F91"/>
                </a:solidFill>
                <a:effectLst/>
                <a:highlight>
                  <a:srgbClr val="FFFFFF"/>
                </a:highlight>
                <a:uLnTx/>
                <a:uFillTx/>
                <a:latin typeface="Trebuchet MS" panose="020B0603020202020204"/>
                <a:ea typeface="+mj-ea"/>
                <a:cs typeface="+mj-cs"/>
              </a:rPr>
              <a:t>6.</a:t>
            </a:r>
            <a:r>
              <a:rPr kumimoji="0" lang="en-US" sz="700" b="0" i="0" u="none" strike="noStrike" kern="1200" cap="none" spc="0" normalizeH="0" baseline="0" noProof="0" dirty="0">
                <a:ln>
                  <a:noFill/>
                </a:ln>
                <a:solidFill>
                  <a:srgbClr val="365F91"/>
                </a:solidFill>
                <a:effectLst/>
                <a:highlight>
                  <a:srgbClr val="FFFFFF"/>
                </a:highlight>
                <a:uLnTx/>
                <a:uFillTx/>
                <a:latin typeface="Times New Roman"/>
                <a:ea typeface="Times New Roman"/>
                <a:cs typeface="Times New Roman"/>
                <a:sym typeface="Times New Roman"/>
              </a:rPr>
              <a:t>                       </a:t>
            </a:r>
            <a:r>
              <a:rPr kumimoji="0" lang="en-US" sz="2600" b="0" i="0" u="sng" strike="noStrike" kern="1200" cap="none" spc="0" normalizeH="0" baseline="0" noProof="0" dirty="0">
                <a:ln>
                  <a:noFill/>
                </a:ln>
                <a:solidFill>
                  <a:srgbClr val="0000FF"/>
                </a:solidFill>
                <a:effectLst/>
                <a:highlight>
                  <a:srgbClr val="FFFFFF"/>
                </a:highlight>
                <a:uLnTx/>
                <a:uFillTx/>
                <a:latin typeface="Trebuchet MS" panose="020B0603020202020204"/>
                <a:ea typeface="+mj-ea"/>
                <a:cs typeface="+mj-cs"/>
                <a:hlinkClick r:id="rId8">
                  <a:extLst>
                    <a:ext uri="{A12FA001-AC4F-418D-AE19-62706E023703}">
                      <ahyp:hlinkClr xmlns:ahyp="http://schemas.microsoft.com/office/drawing/2018/hyperlinkcolor" val="tx"/>
                    </a:ext>
                  </a:extLst>
                </a:hlinkClick>
              </a:rPr>
              <a:t>Select the Best Solution </a:t>
            </a:r>
            <a:r>
              <a:rPr kumimoji="0" lang="en-US" sz="2600" b="0" i="0" u="none" strike="noStrike" kern="1200" cap="none" spc="0" normalizeH="0" baseline="0" noProof="0" dirty="0">
                <a:ln>
                  <a:noFill/>
                </a:ln>
                <a:solidFill>
                  <a:srgbClr val="365F91"/>
                </a:solidFill>
                <a:effectLst/>
                <a:highlight>
                  <a:srgbClr val="FFFFFF"/>
                </a:highlight>
                <a:uLnTx/>
                <a:uFillTx/>
                <a:latin typeface="Trebuchet MS" panose="020B0603020202020204"/>
                <a:ea typeface="+mj-ea"/>
                <a:cs typeface="+mj-cs"/>
              </a:rPr>
              <a:t> (Feasibility vs. Effectiveness)</a:t>
            </a:r>
            <a:endParaRPr lang="en" sz="2600" dirty="0">
              <a:solidFill>
                <a:srgbClr val="365F91"/>
              </a:solidFill>
              <a:highlight>
                <a:srgbClr val="FFFFFF"/>
              </a:highlight>
            </a:endParaRPr>
          </a:p>
          <a:p>
            <a:pPr marL="457200" lvl="0" indent="0" algn="l" rtl="0">
              <a:spcBef>
                <a:spcPts val="0"/>
              </a:spcBef>
              <a:spcAft>
                <a:spcPts val="0"/>
              </a:spcAft>
              <a:buNone/>
            </a:pPr>
            <a:endParaRPr b="1" dirty="0">
              <a:highlight>
                <a:srgbClr val="FFFF00"/>
              </a:highlight>
            </a:endParaRPr>
          </a:p>
        </p:txBody>
      </p:sp>
      <p:sp>
        <p:nvSpPr>
          <p:cNvPr id="69" name="Google Shape;69;p15"/>
          <p:cNvSpPr txBox="1">
            <a:spLocks noGrp="1"/>
          </p:cNvSpPr>
          <p:nvPr>
            <p:ph type="body" idx="1"/>
          </p:nvPr>
        </p:nvSpPr>
        <p:spPr>
          <a:xfrm>
            <a:off x="311700" y="3713275"/>
            <a:ext cx="5187000" cy="8559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Clr>
                <a:schemeClr val="dk1"/>
              </a:buClr>
              <a:buSzPts val="1100"/>
              <a:buFont typeface="Arial"/>
              <a:buNone/>
            </a:pPr>
            <a:endParaRPr sz="2600">
              <a:solidFill>
                <a:srgbClr val="365F91"/>
              </a:solidFill>
              <a:highlight>
                <a:srgbClr val="FFFFFF"/>
              </a:highlight>
            </a:endParaRPr>
          </a:p>
          <a:p>
            <a:pPr marL="0" lvl="0" indent="0" algn="l" rtl="0">
              <a:spcBef>
                <a:spcPts val="0"/>
              </a:spcBef>
              <a:spcAft>
                <a:spcPts val="1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96955" y="341116"/>
            <a:ext cx="8635500" cy="580211"/>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chemeClr val="accent5"/>
                </a:solidFill>
                <a:highlight>
                  <a:srgbClr val="CFE2F3"/>
                </a:highlight>
              </a:rPr>
              <a:t>The Problem: </a:t>
            </a:r>
            <a:endParaRPr b="1" dirty="0">
              <a:solidFill>
                <a:schemeClr val="accent5"/>
              </a:solidFill>
              <a:highlight>
                <a:srgbClr val="CFE2F3"/>
              </a:highlight>
            </a:endParaRPr>
          </a:p>
        </p:txBody>
      </p:sp>
      <p:sp>
        <p:nvSpPr>
          <p:cNvPr id="75" name="Google Shape;75;p16"/>
          <p:cNvSpPr txBox="1"/>
          <p:nvPr/>
        </p:nvSpPr>
        <p:spPr>
          <a:xfrm>
            <a:off x="621850" y="2469600"/>
            <a:ext cx="511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21D1C10C-F80F-4421-9566-41C34CAD7CAC}"/>
              </a:ext>
            </a:extLst>
          </p:cNvPr>
          <p:cNvSpPr txBox="1"/>
          <p:nvPr/>
        </p:nvSpPr>
        <p:spPr>
          <a:xfrm>
            <a:off x="228600" y="1212273"/>
            <a:ext cx="8746310" cy="3643745"/>
          </a:xfrm>
          <a:prstGeom prst="rect">
            <a:avLst/>
          </a:prstGeom>
          <a:noFill/>
        </p:spPr>
        <p:txBody>
          <a:bodyPr wrap="square" rtlCol="0">
            <a:spAutoFit/>
          </a:bodyPr>
          <a:lstStyle/>
          <a:p>
            <a:pPr marL="0" lvl="0" indent="0" algn="l" rtl="0">
              <a:spcBef>
                <a:spcPts val="0"/>
              </a:spcBef>
              <a:spcAft>
                <a:spcPts val="0"/>
              </a:spcAft>
              <a:buNone/>
            </a:pPr>
            <a:r>
              <a:rPr lang="en-US" sz="2000" dirty="0"/>
              <a:t>Research (and parents and teachers) are concerned that adolescents are consuming (spending) too much time on social media. This could be affecting their attention span, sleep (lack of) patterns and study skills.</a:t>
            </a:r>
          </a:p>
          <a:p>
            <a:pPr marL="0" lvl="0" indent="0" algn="l" rtl="0">
              <a:spcBef>
                <a:spcPts val="0"/>
              </a:spcBef>
              <a:spcAft>
                <a:spcPts val="0"/>
              </a:spcAft>
              <a:buNone/>
            </a:pPr>
            <a:r>
              <a:rPr lang="en-US" sz="2000" dirty="0"/>
              <a:t>One of the main issues presently is that a growing number of adolescents have become “addicted” to social media to the point where they do not want to “turn it off.”</a:t>
            </a:r>
          </a:p>
          <a:p>
            <a:pPr marL="0" lvl="0" indent="0" algn="l" rtl="0">
              <a:spcBef>
                <a:spcPts val="0"/>
              </a:spcBef>
              <a:spcAft>
                <a:spcPts val="0"/>
              </a:spcAft>
              <a:buNone/>
            </a:pPr>
            <a:r>
              <a:rPr lang="en-US" sz="2000" dirty="0"/>
              <a:t>As it is a very prosperous industry, one need only look to the giants in this field’s (social media) profit margins.</a:t>
            </a:r>
          </a:p>
          <a:p>
            <a:pPr marL="0" lvl="0" indent="0" algn="l" rtl="0">
              <a:spcBef>
                <a:spcPts val="0"/>
              </a:spcBef>
              <a:spcAft>
                <a:spcPts val="0"/>
              </a:spcAft>
              <a:buNone/>
            </a:pPr>
            <a:br>
              <a:rPr lang="en-US" sz="1800" dirty="0"/>
            </a:br>
            <a:r>
              <a:rPr lang="en-US" sz="1800" dirty="0"/>
              <a:t>Last year alone, Apple grossed: </a:t>
            </a:r>
            <a:br>
              <a:rPr lang="en-US" sz="1800" dirty="0"/>
            </a:br>
            <a:r>
              <a:rPr lang="en-US" sz="1800" b="1" dirty="0">
                <a:highlight>
                  <a:srgbClr val="00FF00"/>
                </a:highlight>
                <a:latin typeface="Roboto"/>
                <a:ea typeface="Roboto"/>
                <a:cs typeface="Roboto"/>
                <a:sym typeface="Roboto"/>
              </a:rPr>
              <a:t>Net Worth 2022: $958 Billion. </a:t>
            </a:r>
            <a:br>
              <a:rPr lang="en-US" sz="1800" b="1" dirty="0">
                <a:highlight>
                  <a:srgbClr val="00FF00"/>
                </a:highlight>
                <a:latin typeface="Roboto"/>
                <a:ea typeface="Roboto"/>
                <a:cs typeface="Roboto"/>
                <a:sym typeface="Roboto"/>
              </a:rPr>
            </a:br>
            <a:r>
              <a:rPr lang="en-US" sz="1800" b="1" dirty="0">
                <a:highlight>
                  <a:schemeClr val="lt1"/>
                </a:highlight>
                <a:latin typeface="Roboto"/>
                <a:ea typeface="Roboto"/>
                <a:cs typeface="Roboto"/>
                <a:sym typeface="Roboto"/>
              </a:rPr>
              <a:t>YES! That is almost a TRILLION DOLLARS–OR–A LOT of “LIKES!”</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1B4D5-DCF5-4D93-BBA6-C2889A759198}"/>
              </a:ext>
            </a:extLst>
          </p:cNvPr>
          <p:cNvSpPr>
            <a:spLocks noGrp="1"/>
          </p:cNvSpPr>
          <p:nvPr>
            <p:ph type="title"/>
          </p:nvPr>
        </p:nvSpPr>
        <p:spPr/>
        <p:txBody>
          <a:bodyPr>
            <a:normAutofit fontScale="90000"/>
          </a:bodyPr>
          <a:lstStyle/>
          <a:p>
            <a:r>
              <a:rPr lang="en" b="1" dirty="0">
                <a:solidFill>
                  <a:schemeClr val="accent5"/>
                </a:solidFill>
                <a:highlight>
                  <a:srgbClr val="FFD966"/>
                </a:highlight>
              </a:rPr>
              <a:t>FACEBOOK “RULES?”</a:t>
            </a:r>
            <a:r>
              <a:rPr lang="en" dirty="0">
                <a:solidFill>
                  <a:schemeClr val="accent5"/>
                </a:solidFill>
              </a:rPr>
              <a:t> </a:t>
            </a:r>
            <a:endParaRPr lang="en-US" dirty="0">
              <a:solidFill>
                <a:schemeClr val="accent5"/>
              </a:solidFill>
            </a:endParaRPr>
          </a:p>
        </p:txBody>
      </p:sp>
      <p:sp>
        <p:nvSpPr>
          <p:cNvPr id="3" name="Text Placeholder 2">
            <a:extLst>
              <a:ext uri="{FF2B5EF4-FFF2-40B4-BE49-F238E27FC236}">
                <a16:creationId xmlns:a16="http://schemas.microsoft.com/office/drawing/2014/main" id="{71B58EC7-DE94-49E8-B58C-1ED2645CB82D}"/>
              </a:ext>
            </a:extLst>
          </p:cNvPr>
          <p:cNvSpPr>
            <a:spLocks noGrp="1"/>
          </p:cNvSpPr>
          <p:nvPr>
            <p:ph type="body" idx="1"/>
          </p:nvPr>
        </p:nvSpPr>
        <p:spPr/>
        <p:txBody>
          <a:bodyPr>
            <a:normAutofit/>
          </a:bodyPr>
          <a:lstStyle/>
          <a:p>
            <a:pPr marL="0" lvl="0" indent="0" algn="l" rtl="0">
              <a:lnSpc>
                <a:spcPct val="100000"/>
              </a:lnSpc>
              <a:spcBef>
                <a:spcPts val="0"/>
              </a:spcBef>
              <a:spcAft>
                <a:spcPts val="0"/>
              </a:spcAft>
              <a:buClr>
                <a:schemeClr val="dk1"/>
              </a:buClr>
              <a:buSzPts val="1100"/>
              <a:buFont typeface="Arial"/>
              <a:buNone/>
            </a:pPr>
            <a:r>
              <a:rPr lang="en-US" sz="1800" dirty="0">
                <a:solidFill>
                  <a:schemeClr val="dk1"/>
                </a:solidFill>
              </a:rPr>
              <a:t>Facebook (also owner of Instagram)</a:t>
            </a:r>
          </a:p>
          <a:p>
            <a:pPr marL="285750" indent="-285750">
              <a:lnSpc>
                <a:spcPct val="100000"/>
              </a:lnSpc>
              <a:buClr>
                <a:schemeClr val="dk1"/>
              </a:buClr>
              <a:buSzPts val="1100"/>
            </a:pPr>
            <a:r>
              <a:rPr lang="en-US" sz="1800" dirty="0">
                <a:solidFill>
                  <a:schemeClr val="dk1"/>
                </a:solidFill>
              </a:rPr>
              <a:t>The criticism directed towards these companies has grown, and culminated into Senate Hearings in which the CEOs appeared before a panel to answer questions and publicly defend their companies.</a:t>
            </a:r>
          </a:p>
          <a:p>
            <a:pPr marL="285750" indent="-285750">
              <a:lnSpc>
                <a:spcPct val="100000"/>
              </a:lnSpc>
              <a:buClr>
                <a:schemeClr val="dk1"/>
              </a:buClr>
              <a:buSzPts val="1100"/>
            </a:pPr>
            <a:r>
              <a:rPr lang="en-US" sz="1800" dirty="0">
                <a:solidFill>
                  <a:schemeClr val="dk1"/>
                </a:solidFill>
              </a:rPr>
              <a:t>On the other side of the argument were whistleblowers who shared formally confidential, but very damning evidence against the Titans of social media companies.</a:t>
            </a:r>
          </a:p>
          <a:p>
            <a:pPr marL="285750" indent="-285750">
              <a:lnSpc>
                <a:spcPct val="100000"/>
              </a:lnSpc>
              <a:buClr>
                <a:schemeClr val="dk1"/>
              </a:buClr>
              <a:buSzPts val="1100"/>
            </a:pPr>
            <a:r>
              <a:rPr lang="en-US" sz="1800" dirty="0">
                <a:solidFill>
                  <a:schemeClr val="dk1"/>
                </a:solidFill>
              </a:rPr>
              <a:t>These whistleblowers exposed logarithms put in place to</a:t>
            </a:r>
          </a:p>
          <a:p>
            <a:pPr marL="285750" indent="-285750">
              <a:lnSpc>
                <a:spcPct val="100000"/>
              </a:lnSpc>
            </a:pPr>
            <a:r>
              <a:rPr lang="en-US" sz="1800" dirty="0">
                <a:solidFill>
                  <a:schemeClr val="dk1"/>
                </a:solidFill>
              </a:rPr>
              <a:t>Deliberately “addict” users to stay on social media longer, make purchases and continue to recruit followers who could “like” their own sites: Facebook, (now Meta,) Instagram, Tik Tok, etc.</a:t>
            </a:r>
          </a:p>
          <a:p>
            <a:endParaRPr lang="en-US" dirty="0"/>
          </a:p>
        </p:txBody>
      </p:sp>
      <p:pic>
        <p:nvPicPr>
          <p:cNvPr id="4" name="Picture 6">
            <a:extLst>
              <a:ext uri="{FF2B5EF4-FFF2-40B4-BE49-F238E27FC236}">
                <a16:creationId xmlns:a16="http://schemas.microsoft.com/office/drawing/2014/main" id="{56D9047A-F8B5-4F19-A04B-ED9307B7A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8813" y="190500"/>
            <a:ext cx="2444381" cy="12715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A1390948-04FF-41F3-BE56-B4F5A7EDA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413" y="3984004"/>
            <a:ext cx="2014537" cy="1131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872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125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chemeClr val="accent5"/>
                </a:solidFill>
                <a:highlight>
                  <a:srgbClr val="FFFF00"/>
                </a:highlight>
              </a:rPr>
              <a:t>Gather Evidence:</a:t>
            </a:r>
            <a:endParaRPr b="1" dirty="0">
              <a:solidFill>
                <a:schemeClr val="accent5"/>
              </a:solidFill>
              <a:highlight>
                <a:srgbClr val="FFFF00"/>
              </a:highlight>
            </a:endParaRPr>
          </a:p>
        </p:txBody>
      </p:sp>
      <p:sp>
        <p:nvSpPr>
          <p:cNvPr id="89" name="Google Shape;89;p18"/>
          <p:cNvSpPr txBox="1">
            <a:spLocks noGrp="1"/>
          </p:cNvSpPr>
          <p:nvPr>
            <p:ph type="body" idx="1"/>
          </p:nvPr>
        </p:nvSpPr>
        <p:spPr>
          <a:xfrm>
            <a:off x="311700" y="637563"/>
            <a:ext cx="8674800" cy="4380112"/>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358"/>
              <a:buNone/>
            </a:pPr>
            <a:r>
              <a:rPr lang="en" sz="1400" b="1" dirty="0"/>
              <a:t>DO NOW:</a:t>
            </a:r>
            <a:endParaRPr sz="1800" b="1" dirty="0"/>
          </a:p>
          <a:p>
            <a:pPr marL="0" lvl="0" indent="0" algn="l" rtl="0">
              <a:lnSpc>
                <a:spcPct val="95000"/>
              </a:lnSpc>
              <a:spcBef>
                <a:spcPts val="1200"/>
              </a:spcBef>
              <a:spcAft>
                <a:spcPts val="0"/>
              </a:spcAft>
              <a:buSzPts val="358"/>
              <a:buNone/>
            </a:pPr>
            <a:r>
              <a:rPr lang="en" sz="1600" b="1" dirty="0">
                <a:highlight>
                  <a:srgbClr val="D5A6BD"/>
                </a:highlight>
              </a:rPr>
              <a:t>Please take the attached Survey to determine how many hours a day you spend on Social Media.</a:t>
            </a:r>
            <a:endParaRPr sz="1600" b="1" dirty="0">
              <a:highlight>
                <a:srgbClr val="D5A6BD"/>
              </a:highlight>
            </a:endParaRPr>
          </a:p>
          <a:p>
            <a:pPr marL="0" lvl="0" indent="0" algn="l" rtl="0">
              <a:lnSpc>
                <a:spcPct val="95000"/>
              </a:lnSpc>
              <a:spcBef>
                <a:spcPts val="1200"/>
              </a:spcBef>
              <a:spcAft>
                <a:spcPts val="0"/>
              </a:spcAft>
              <a:buSzPts val="358"/>
              <a:buNone/>
            </a:pPr>
            <a:r>
              <a:rPr lang="en" sz="1600" b="1" dirty="0">
                <a:highlight>
                  <a:srgbClr val="D5A6BD"/>
                </a:highlight>
              </a:rPr>
              <a:t>This information is anonymous and will be used only for comparison purposes.</a:t>
            </a:r>
            <a:endParaRPr sz="1600" b="1" dirty="0">
              <a:highlight>
                <a:srgbClr val="D5A6BD"/>
              </a:highlight>
            </a:endParaRPr>
          </a:p>
          <a:p>
            <a:pPr marL="0" lvl="0" indent="0" algn="l" rtl="0">
              <a:lnSpc>
                <a:spcPct val="95000"/>
              </a:lnSpc>
              <a:spcBef>
                <a:spcPts val="1200"/>
              </a:spcBef>
              <a:spcAft>
                <a:spcPts val="0"/>
              </a:spcAft>
              <a:buSzPts val="358"/>
              <a:buNone/>
            </a:pPr>
            <a:r>
              <a:rPr lang="en" sz="1100" b="1" u="sng" dirty="0">
                <a:solidFill>
                  <a:schemeClr val="hlink"/>
                </a:solidFill>
                <a:hlinkClick r:id="rId3"/>
              </a:rPr>
              <a:t>https://docs.google.com/forms/d/1fvpERu4XLtsmuu7Y8hh8DwDUDiAI180Tm89xZzoILbk/edit</a:t>
            </a:r>
            <a:endParaRPr sz="1100" b="1" dirty="0"/>
          </a:p>
          <a:p>
            <a:pPr marL="0" lvl="0" indent="0" algn="l" rtl="0">
              <a:lnSpc>
                <a:spcPct val="95000"/>
              </a:lnSpc>
              <a:spcBef>
                <a:spcPts val="1200"/>
              </a:spcBef>
              <a:spcAft>
                <a:spcPts val="0"/>
              </a:spcAft>
              <a:buSzPts val="358"/>
              <a:buNone/>
            </a:pPr>
            <a:r>
              <a:rPr lang="en" sz="1100" b="1" dirty="0">
                <a:highlight>
                  <a:srgbClr val="FFD966"/>
                </a:highlight>
              </a:rPr>
              <a:t>GUIDING QUESTION:</a:t>
            </a:r>
            <a:endParaRPr sz="1100" b="1" dirty="0">
              <a:highlight>
                <a:srgbClr val="FFD966"/>
              </a:highlight>
            </a:endParaRPr>
          </a:p>
          <a:p>
            <a:pPr marL="0" lvl="0" indent="0" algn="l" rtl="0">
              <a:lnSpc>
                <a:spcPct val="95000"/>
              </a:lnSpc>
              <a:spcBef>
                <a:spcPts val="1200"/>
              </a:spcBef>
              <a:spcAft>
                <a:spcPts val="0"/>
              </a:spcAft>
              <a:buSzPts val="358"/>
              <a:buNone/>
            </a:pPr>
            <a:r>
              <a:rPr lang="en" sz="1100" b="1" dirty="0"/>
              <a:t>&gt;Based on the data you provided, do YOU think you spend too much time on Social Media?</a:t>
            </a:r>
            <a:endParaRPr sz="1100" b="1" dirty="0"/>
          </a:p>
          <a:p>
            <a:pPr marL="0" lvl="0" indent="0" algn="l" rtl="0">
              <a:lnSpc>
                <a:spcPct val="95000"/>
              </a:lnSpc>
              <a:spcBef>
                <a:spcPts val="1200"/>
              </a:spcBef>
              <a:spcAft>
                <a:spcPts val="0"/>
              </a:spcAft>
              <a:buSzPts val="358"/>
              <a:buNone/>
            </a:pPr>
            <a:r>
              <a:rPr lang="en" sz="1100" b="1" dirty="0"/>
              <a:t>&gt;Brief Class Discussion (5-7 minutes.)</a:t>
            </a:r>
            <a:endParaRPr sz="1100" b="1" dirty="0"/>
          </a:p>
          <a:p>
            <a:pPr marL="0" lvl="0" indent="0" algn="l" rtl="0">
              <a:lnSpc>
                <a:spcPct val="95000"/>
              </a:lnSpc>
              <a:spcBef>
                <a:spcPts val="1200"/>
              </a:spcBef>
              <a:spcAft>
                <a:spcPts val="0"/>
              </a:spcAft>
              <a:buSzPts val="358"/>
              <a:buNone/>
            </a:pPr>
            <a:r>
              <a:rPr lang="en" sz="1100" b="1" dirty="0"/>
              <a:t>In YOUR opinion, is it a GOOD or BAD thing that you spend _____  hours a week on social media?</a:t>
            </a:r>
            <a:endParaRPr sz="1100" b="1" dirty="0"/>
          </a:p>
          <a:p>
            <a:pPr marL="0" lvl="0" indent="0" algn="l" rtl="0">
              <a:lnSpc>
                <a:spcPct val="95000"/>
              </a:lnSpc>
              <a:spcBef>
                <a:spcPts val="1200"/>
              </a:spcBef>
              <a:spcAft>
                <a:spcPts val="0"/>
              </a:spcAft>
              <a:buSzPts val="358"/>
              <a:buNone/>
            </a:pPr>
            <a:r>
              <a:rPr lang="en" sz="1100" b="1" dirty="0"/>
              <a:t>GOOD: How do you JUSTIFY this?  BAD: How will YOU change? (*Please jot down in your notebook.)</a:t>
            </a:r>
            <a:endParaRPr sz="1100" b="1" dirty="0"/>
          </a:p>
          <a:p>
            <a:pPr marL="0" lvl="0" indent="0" algn="l" rtl="0">
              <a:lnSpc>
                <a:spcPct val="95000"/>
              </a:lnSpc>
              <a:spcBef>
                <a:spcPts val="1200"/>
              </a:spcBef>
              <a:spcAft>
                <a:spcPts val="0"/>
              </a:spcAft>
              <a:buSzPts val="358"/>
              <a:buNone/>
            </a:pPr>
            <a:endParaRPr sz="1100" b="1" dirty="0"/>
          </a:p>
          <a:p>
            <a:pPr marL="0" lvl="0" indent="0" algn="l" rtl="0">
              <a:lnSpc>
                <a:spcPct val="95000"/>
              </a:lnSpc>
              <a:spcBef>
                <a:spcPts val="1200"/>
              </a:spcBef>
              <a:spcAft>
                <a:spcPts val="0"/>
              </a:spcAft>
              <a:buSzPts val="358"/>
              <a:buNone/>
            </a:pPr>
            <a:r>
              <a:rPr lang="en" sz="1100" b="1" dirty="0"/>
              <a:t>*THE BENEFITS OF WRITING: PEN TO PAPER (on occasion)</a:t>
            </a:r>
            <a:endParaRPr sz="1100" b="1" dirty="0"/>
          </a:p>
          <a:p>
            <a:pPr marL="0" lvl="0" indent="0" algn="l" rtl="0">
              <a:lnSpc>
                <a:spcPct val="95000"/>
              </a:lnSpc>
              <a:spcBef>
                <a:spcPts val="1200"/>
              </a:spcBef>
              <a:spcAft>
                <a:spcPts val="0"/>
              </a:spcAft>
              <a:buSzPts val="358"/>
              <a:buNone/>
            </a:pPr>
            <a:r>
              <a:rPr lang="en" sz="1100" b="1" u="sng" dirty="0">
                <a:solidFill>
                  <a:schemeClr val="hlink"/>
                </a:solidFill>
                <a:hlinkClick r:id="rId4"/>
              </a:rPr>
              <a:t>https://www.oxfordlearning.com/writing-by-hand-is-good-for-the-brain/</a:t>
            </a:r>
            <a:endParaRPr sz="11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chemeClr val="accent5"/>
                </a:solidFill>
                <a:highlight>
                  <a:srgbClr val="F6B26B"/>
                </a:highlight>
              </a:rPr>
              <a:t>MORE EVIDENCE: From RELIABLE SOURCES</a:t>
            </a:r>
            <a:endParaRPr b="1" dirty="0">
              <a:solidFill>
                <a:schemeClr val="accent5"/>
              </a:solidFill>
              <a:highlight>
                <a:srgbClr val="F6B26B"/>
              </a:highlight>
            </a:endParaRPr>
          </a:p>
        </p:txBody>
      </p:sp>
      <p:sp>
        <p:nvSpPr>
          <p:cNvPr id="95" name="Google Shape;95;p19"/>
          <p:cNvSpPr txBox="1">
            <a:spLocks noGrp="1"/>
          </p:cNvSpPr>
          <p:nvPr>
            <p:ph type="body" idx="1"/>
          </p:nvPr>
        </p:nvSpPr>
        <p:spPr>
          <a:prstGeom prst="rect">
            <a:avLst/>
          </a:prstGeom>
        </p:spPr>
        <p:txBody>
          <a:bodyPr spcFirstLastPara="1" wrap="square" lIns="91425" tIns="91425" rIns="91425" bIns="91425" anchor="t" anchorCtr="0">
            <a:normAutofit fontScale="32500" lnSpcReduction="20000"/>
          </a:bodyPr>
          <a:lstStyle/>
          <a:p>
            <a:pPr marL="0" lvl="0" indent="0" algn="l" rtl="0">
              <a:spcBef>
                <a:spcPts val="0"/>
              </a:spcBef>
              <a:spcAft>
                <a:spcPts val="0"/>
              </a:spcAft>
              <a:buNone/>
            </a:pPr>
            <a:r>
              <a:rPr lang="en" sz="2800" b="1" dirty="0"/>
              <a:t>The following are links that provide more information on the influence (Good and Bad) of Social Media on the Adolescent:</a:t>
            </a:r>
            <a:endParaRPr sz="2800" b="1" dirty="0"/>
          </a:p>
          <a:p>
            <a:pPr marL="0" lvl="0" indent="0" algn="l" rtl="0">
              <a:spcBef>
                <a:spcPts val="1200"/>
              </a:spcBef>
              <a:spcAft>
                <a:spcPts val="0"/>
              </a:spcAft>
              <a:buNone/>
            </a:pPr>
            <a:r>
              <a:rPr lang="en" sz="3615" b="1" dirty="0"/>
              <a:t>EFFECTS of SOCIAL MEDIA on YOUTH</a:t>
            </a:r>
            <a:endParaRPr sz="3615" b="1" dirty="0"/>
          </a:p>
          <a:p>
            <a:pPr marL="0" lvl="0" indent="0" algn="l" rtl="0">
              <a:spcBef>
                <a:spcPts val="1200"/>
              </a:spcBef>
              <a:spcAft>
                <a:spcPts val="0"/>
              </a:spcAft>
              <a:buNone/>
            </a:pPr>
            <a:r>
              <a:rPr lang="en" sz="3615" u="sng" dirty="0">
                <a:solidFill>
                  <a:schemeClr val="hlink"/>
                </a:solidFill>
                <a:hlinkClick r:id="rId3"/>
              </a:rPr>
              <a:t>https://health.clevelandclinic.org/dangers-of-social-media-for-youth/</a:t>
            </a:r>
            <a:endParaRPr sz="3615" dirty="0"/>
          </a:p>
          <a:p>
            <a:pPr marL="0" lvl="0" indent="0" algn="l" rtl="0">
              <a:spcBef>
                <a:spcPts val="1200"/>
              </a:spcBef>
              <a:spcAft>
                <a:spcPts val="0"/>
              </a:spcAft>
              <a:buNone/>
            </a:pPr>
            <a:r>
              <a:rPr lang="en" sz="3615" b="1" dirty="0"/>
              <a:t>DOES SOCIAL MEDIA AFFECT YOUR HEALTH?</a:t>
            </a:r>
            <a:endParaRPr sz="3615" b="1" dirty="0"/>
          </a:p>
          <a:p>
            <a:pPr marL="0" lvl="0" indent="0" algn="l" rtl="0">
              <a:spcBef>
                <a:spcPts val="1200"/>
              </a:spcBef>
              <a:spcAft>
                <a:spcPts val="0"/>
              </a:spcAft>
              <a:buNone/>
            </a:pPr>
            <a:r>
              <a:rPr lang="en" sz="3615" u="sng" dirty="0">
                <a:solidFill>
                  <a:schemeClr val="hlink"/>
                </a:solidFill>
                <a:hlinkClick r:id="rId4"/>
              </a:rPr>
              <a:t>https://healthblog.uofmhealth.org/childrens-health/a-third-of-children-ages-7-9-use-social-media-apps</a:t>
            </a:r>
            <a:endParaRPr sz="3615" dirty="0"/>
          </a:p>
          <a:p>
            <a:pPr marL="0" lvl="0" indent="0" algn="l" rtl="0">
              <a:spcBef>
                <a:spcPts val="1200"/>
              </a:spcBef>
              <a:spcAft>
                <a:spcPts val="0"/>
              </a:spcAft>
              <a:buNone/>
            </a:pPr>
            <a:r>
              <a:rPr lang="en" sz="3615" b="1" dirty="0"/>
              <a:t>The BENEFITS of Social Media</a:t>
            </a:r>
            <a:endParaRPr sz="3615" b="1" dirty="0"/>
          </a:p>
          <a:p>
            <a:pPr marL="0" lvl="0" indent="0" algn="l" rtl="0">
              <a:spcBef>
                <a:spcPts val="1200"/>
              </a:spcBef>
              <a:spcAft>
                <a:spcPts val="0"/>
              </a:spcAft>
              <a:buNone/>
            </a:pPr>
            <a:r>
              <a:rPr lang="en" sz="3615" b="1" u="sng" dirty="0">
                <a:solidFill>
                  <a:schemeClr val="hlink"/>
                </a:solidFill>
                <a:hlinkClick r:id="rId5"/>
              </a:rPr>
              <a:t>https://www.internetmatters.org/resources/social-media-advice-hub/social-media-benefits/</a:t>
            </a:r>
            <a:endParaRPr sz="3615" b="1" dirty="0"/>
          </a:p>
          <a:p>
            <a:pPr marL="0" lvl="0" indent="0" algn="l" rtl="0">
              <a:spcBef>
                <a:spcPts val="1200"/>
              </a:spcBef>
              <a:spcAft>
                <a:spcPts val="0"/>
              </a:spcAft>
              <a:buNone/>
            </a:pPr>
            <a:r>
              <a:rPr lang="en" sz="3615" b="1" dirty="0"/>
              <a:t>FACEBOOK/META and PROFITS:</a:t>
            </a:r>
            <a:endParaRPr sz="3615" b="1" dirty="0"/>
          </a:p>
          <a:p>
            <a:pPr marL="0" lvl="0" indent="0" algn="l" rtl="0">
              <a:spcBef>
                <a:spcPts val="1200"/>
              </a:spcBef>
              <a:spcAft>
                <a:spcPts val="0"/>
              </a:spcAft>
              <a:buNone/>
            </a:pPr>
            <a:r>
              <a:rPr lang="en" sz="3615" b="1" u="sng" dirty="0">
                <a:solidFill>
                  <a:schemeClr val="hlink"/>
                </a:solidFill>
                <a:hlinkClick r:id="rId6"/>
              </a:rPr>
              <a:t>https://www.sciencenewsforstudents.org/article/facebook-meta-instagram-profits-teen-safety-mental-health</a:t>
            </a:r>
            <a:endParaRPr sz="3615" b="1" dirty="0"/>
          </a:p>
          <a:p>
            <a:pPr marL="0" lvl="0" indent="0" algn="l" rtl="0">
              <a:spcBef>
                <a:spcPts val="1200"/>
              </a:spcBef>
              <a:spcAft>
                <a:spcPts val="0"/>
              </a:spcAft>
              <a:buNone/>
            </a:pPr>
            <a:r>
              <a:rPr lang="en" sz="3615" b="1" dirty="0"/>
              <a:t>TIKTOK, ANYONE? THE EFFECTS of TIKTOK: POSITIVE and NEGATIVE</a:t>
            </a:r>
            <a:endParaRPr sz="3615" b="1" dirty="0"/>
          </a:p>
          <a:p>
            <a:pPr marL="0" lvl="0" indent="0" algn="l" rtl="0">
              <a:spcBef>
                <a:spcPts val="1200"/>
              </a:spcBef>
              <a:spcAft>
                <a:spcPts val="0"/>
              </a:spcAft>
              <a:buNone/>
            </a:pPr>
            <a:r>
              <a:rPr lang="en" sz="3615" b="1" u="sng" dirty="0">
                <a:solidFill>
                  <a:schemeClr val="hlink"/>
                </a:solidFill>
                <a:hlinkClick r:id="rId7"/>
              </a:rPr>
              <a:t>https://medium.com/linens-n-love/how-tik-tok-is-affecting-youth-the-positive-and-negative-effects-7381b17ac43a</a:t>
            </a:r>
            <a:endParaRPr sz="3615"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dirty="0">
                <a:solidFill>
                  <a:schemeClr val="accent5"/>
                </a:solidFill>
                <a:highlight>
                  <a:srgbClr val="FFD966"/>
                </a:highlight>
              </a:rPr>
              <a:t>Identify the Cause</a:t>
            </a:r>
            <a:endParaRPr b="1" dirty="0">
              <a:solidFill>
                <a:schemeClr val="accent5"/>
              </a:solidFill>
              <a:highlight>
                <a:srgbClr val="FFD966"/>
              </a:highlight>
            </a:endParaRPr>
          </a:p>
        </p:txBody>
      </p:sp>
      <p:sp>
        <p:nvSpPr>
          <p:cNvPr id="101" name="Google Shape;101;p20"/>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ct val="61111"/>
              <a:buFont typeface="Arial"/>
              <a:buNone/>
            </a:pPr>
            <a:r>
              <a:rPr lang="en" b="1" dirty="0"/>
              <a:t>Adolescents aged 10 to 19 (for our purposes) admit to spending “most of their free time using social media.”</a:t>
            </a:r>
            <a:endParaRPr b="1" dirty="0"/>
          </a:p>
          <a:p>
            <a:pPr marL="0" lvl="0" indent="0" algn="l" rtl="0">
              <a:spcBef>
                <a:spcPts val="1200"/>
              </a:spcBef>
              <a:spcAft>
                <a:spcPts val="0"/>
              </a:spcAft>
              <a:buClr>
                <a:schemeClr val="dk1"/>
              </a:buClr>
              <a:buSzPct val="61111"/>
              <a:buFont typeface="Arial"/>
              <a:buNone/>
            </a:pPr>
            <a:r>
              <a:rPr lang="en" b="1" dirty="0"/>
              <a:t>See Survey results.</a:t>
            </a:r>
            <a:endParaRPr b="1" dirty="0"/>
          </a:p>
          <a:p>
            <a:pPr marL="0" lvl="0" indent="0" algn="l" rtl="0">
              <a:spcBef>
                <a:spcPts val="1200"/>
              </a:spcBef>
              <a:spcAft>
                <a:spcPts val="0"/>
              </a:spcAft>
              <a:buClr>
                <a:schemeClr val="dk1"/>
              </a:buClr>
              <a:buSzPct val="61111"/>
              <a:buFont typeface="Arial"/>
              <a:buNone/>
            </a:pPr>
            <a:r>
              <a:rPr lang="en" b="1" dirty="0"/>
              <a:t>With easy access to social media, such as streaming on their Smart phones (and even watches!) most adolescents admit that they could not go a day without access to social media.</a:t>
            </a:r>
            <a:endParaRPr b="1" dirty="0"/>
          </a:p>
          <a:p>
            <a:pPr marL="0" lvl="0" indent="0" algn="l" rtl="0">
              <a:spcBef>
                <a:spcPts val="1200"/>
              </a:spcBef>
              <a:spcAft>
                <a:spcPts val="0"/>
              </a:spcAft>
              <a:buClr>
                <a:schemeClr val="dk1"/>
              </a:buClr>
              <a:buSzPct val="61111"/>
              <a:buFont typeface="Arial"/>
              <a:buNone/>
            </a:pPr>
            <a:r>
              <a:rPr lang="en" b="1" dirty="0"/>
              <a:t>It is right there in the title </a:t>
            </a:r>
            <a:r>
              <a:rPr lang="en" b="1" i="1" u="sng" dirty="0"/>
              <a:t>social</a:t>
            </a:r>
            <a:r>
              <a:rPr lang="en" b="1" dirty="0"/>
              <a:t> media. It is very important to be “connected” to their base of friends, communities and social networks for what it known as “FOMO” or Fear Of Missing Out.</a:t>
            </a:r>
            <a:endParaRPr b="1" dirty="0"/>
          </a:p>
          <a:p>
            <a:pPr marL="0" lvl="0" indent="0" algn="l" rtl="0">
              <a:spcBef>
                <a:spcPts val="1200"/>
              </a:spcBef>
              <a:spcAft>
                <a:spcPts val="0"/>
              </a:spcAft>
              <a:buClr>
                <a:schemeClr val="dk1"/>
              </a:buClr>
              <a:buSzPct val="100000"/>
              <a:buFont typeface="Arial"/>
              <a:buNone/>
            </a:pPr>
            <a:r>
              <a:rPr lang="en" sz="1100" u="sng" dirty="0">
                <a:solidFill>
                  <a:srgbClr val="1155CC"/>
                </a:solidFill>
                <a:hlinkClick r:id="rId3">
                  <a:extLst>
                    <a:ext uri="{A12FA001-AC4F-418D-AE19-62706E023703}">
                      <ahyp:hlinkClr xmlns:ahyp="http://schemas.microsoft.com/office/drawing/2018/hyperlinkcolor" val="tx"/>
                    </a:ext>
                  </a:extLst>
                </a:hlinkClick>
              </a:rPr>
              <a:t>https://images.app.goo.gl/HgQ1jjZpkvQYZXxy8</a:t>
            </a:r>
            <a:endParaRPr sz="1100"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08;p21">
            <a:extLst>
              <a:ext uri="{FF2B5EF4-FFF2-40B4-BE49-F238E27FC236}">
                <a16:creationId xmlns:a16="http://schemas.microsoft.com/office/drawing/2014/main" id="{1403F966-0629-4694-85C4-EF6F5A8FF1DD}"/>
              </a:ext>
            </a:extLst>
          </p:cNvPr>
          <p:cNvPicPr preferRelativeResize="0"/>
          <p:nvPr/>
        </p:nvPicPr>
        <p:blipFill>
          <a:blip r:embed="rId2">
            <a:alphaModFix/>
          </a:blip>
          <a:stretch>
            <a:fillRect/>
          </a:stretch>
        </p:blipFill>
        <p:spPr>
          <a:xfrm>
            <a:off x="1237637" y="970291"/>
            <a:ext cx="6333872" cy="3202917"/>
          </a:xfrm>
          <a:prstGeom prst="rect">
            <a:avLst/>
          </a:prstGeom>
          <a:noFill/>
          <a:ln>
            <a:noFill/>
          </a:ln>
        </p:spPr>
      </p:pic>
    </p:spTree>
    <p:extLst>
      <p:ext uri="{BB962C8B-B14F-4D97-AF65-F5344CB8AC3E}">
        <p14:creationId xmlns:p14="http://schemas.microsoft.com/office/powerpoint/2010/main" val="53749258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TotalTime>
  <Words>1368</Words>
  <Application>Microsoft Office PowerPoint</Application>
  <PresentationFormat>On-screen Show (16:9)</PresentationFormat>
  <Paragraphs>101</Paragraphs>
  <Slides>16</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Trebuchet MS</vt:lpstr>
      <vt:lpstr>Pacifico</vt:lpstr>
      <vt:lpstr>Times New Roman</vt:lpstr>
      <vt:lpstr>Wingdings 3</vt:lpstr>
      <vt:lpstr>Arial</vt:lpstr>
      <vt:lpstr>Impact</vt:lpstr>
      <vt:lpstr>Roboto</vt:lpstr>
      <vt:lpstr>Facet</vt:lpstr>
      <vt:lpstr>  SOCIAL MEDIAS INFLUENCE  On ADOLESCENTS at NEW DESIGN MIDDLE SCHOOL  By Lynda Watkins-Turner    New Design Middle School; 0514 lwatkins-turner@newdesignmiddle.org  </vt:lpstr>
      <vt:lpstr> </vt:lpstr>
      <vt:lpstr>THE STEPS OF PUBLIC POLICY ANALYST  1.                       Define the Problem 2.                       Gather the Evidence 3.                       Identify the Causes 4.                       Evaluate an Existing Policy 5.                       Develop Solutions 6.                       Select the Best Solution  (Feasibility vs. Effectiveness) </vt:lpstr>
      <vt:lpstr>The Problem: </vt:lpstr>
      <vt:lpstr>FACEBOOK “RULES?” </vt:lpstr>
      <vt:lpstr>Gather Evidence:</vt:lpstr>
      <vt:lpstr>MORE EVIDENCE: From RELIABLE SOURCES</vt:lpstr>
      <vt:lpstr>Identify the Cause</vt:lpstr>
      <vt:lpstr>PowerPoint Presentation</vt:lpstr>
      <vt:lpstr>Evaluate an Existing Problem  FOMO: Fear Of Missing Out to many adolescents is as important as oxygen!  Many students complain that they don’t even want to give up their phones during the school day because they fear that they have missed “something important:” a text, a new video, a “like” on their social media page; a new tip from an “influencer” (someone who has appointed themselves and expert in a certain field: hairstyling, makeup, dance, etc.) a new follower, etc. Oh, and you must receive this information in REAL TIME!!</vt:lpstr>
      <vt:lpstr>PowerPoint Presentation</vt:lpstr>
      <vt:lpstr>Develop Solutions:</vt:lpstr>
      <vt:lpstr>PowerPoint Presentation</vt:lpstr>
      <vt:lpstr>CONCLUSION:</vt:lpstr>
      <vt:lpstr>THE CONVERSATION CONTINUES. . .</vt:lpstr>
      <vt:lpstr>MORE RESOURCES: HOW MANY “LIKES?”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SOCIAL MEDIAS INFLUENCE  On ADOLESCENTS at NEW DESIGN MIDDLE SCHOOL  By Lynda Watkins-Turner    New Design Middle School; 0514 lwatkins-turner@newdesignmiddle.org  </dc:title>
  <cp:lastModifiedBy>Joseph Montecalvo</cp:lastModifiedBy>
  <cp:revision>2</cp:revision>
  <dcterms:modified xsi:type="dcterms:W3CDTF">2022-04-28T16:27:46Z</dcterms:modified>
</cp:coreProperties>
</file>