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69" r:id="rId4"/>
    <p:sldId id="258" r:id="rId5"/>
    <p:sldId id="264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embeddedFontLst>
    <p:embeddedFont>
      <p:font typeface="Merriweather" pitchFamily="2" charset="77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3"/>
    <p:restoredTop sz="94655"/>
  </p:normalViewPr>
  <p:slideViewPr>
    <p:cSldViewPr snapToGrid="0">
      <p:cViewPr varScale="1">
        <p:scale>
          <a:sx n="124" d="100"/>
          <a:sy n="124" d="100"/>
        </p:scale>
        <p:origin x="168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5c4643bb1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5c4643bb1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5c4643bb1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5c4643bb1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4774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5c4643bb1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5c4643bb1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4241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5c4643bb1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5c4643bb1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6931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5c4643bb1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5c4643bb1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9490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5c4643bb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5c4643bb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5c4643bb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5c4643bb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6132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5c4643bb1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5c4643bb1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5c4643bb1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5c4643bb1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0771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5c4643bb1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5c4643bb1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5c4643bb1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5c4643bb1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5c4643bb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5c4643bb1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5c4643bb1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5c4643bb1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lippedtips.com/plegal/tips/solution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lippedtips.com/plegal/tips/bestsol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flippedtips.com/plegal/tips/solutions.html" TargetMode="External"/><Relationship Id="rId3" Type="http://schemas.openxmlformats.org/officeDocument/2006/relationships/hyperlink" Target="http://flippedtips.com/plegal/ppae/ppae1.html" TargetMode="External"/><Relationship Id="rId7" Type="http://schemas.openxmlformats.org/officeDocument/2006/relationships/hyperlink" Target="http://flippedtips.com/plegal/tips/existing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flippedtips.com/plegal/tips/identify.html" TargetMode="External"/><Relationship Id="rId5" Type="http://schemas.openxmlformats.org/officeDocument/2006/relationships/hyperlink" Target="http://flippedtips.com/plegal/tips/gather.html" TargetMode="External"/><Relationship Id="rId4" Type="http://schemas.openxmlformats.org/officeDocument/2006/relationships/hyperlink" Target="http://flippedtips.com/plegal/tips/select.html" TargetMode="External"/><Relationship Id="rId9" Type="http://schemas.openxmlformats.org/officeDocument/2006/relationships/hyperlink" Target="http://flippedtips.com/plegal/tips/bestsol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flippedtips.com/plegal/tips/select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lippedtips.com/plegal/tips/gather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nytimes.com/2018/08/19/nyregion/harlem-litter-baskets-sanitation-department-nyc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17/08/08/nyregion/harlem-125th-street-litter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lippedtips.com/plegal/tips/identify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lippedtips.com/plegal/tips/existing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latin typeface="Arial"/>
                <a:ea typeface="Arial"/>
                <a:cs typeface="Arial"/>
                <a:sym typeface="Arial"/>
              </a:rPr>
              <a:t>Litter In Our Harlem Community</a:t>
            </a:r>
            <a:endParaRPr b="1" i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1485788"/>
            <a:ext cx="49293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0B5394"/>
                </a:solidFill>
              </a:rPr>
              <a:t>Urban Academy for Future Leaders</a:t>
            </a:r>
            <a:endParaRPr sz="2200" b="1" dirty="0">
              <a:solidFill>
                <a:srgbClr val="0B539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B539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B5394"/>
                </a:solidFill>
              </a:rPr>
              <a:t>Mr. H. Title</a:t>
            </a:r>
            <a:endParaRPr sz="2400" b="1" dirty="0">
              <a:solidFill>
                <a:srgbClr val="0B5394"/>
              </a:solidFill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 rotWithShape="1">
          <a:blip r:embed="rId3">
            <a:alphaModFix/>
          </a:blip>
          <a:srcRect r="12134" b="12265"/>
          <a:stretch/>
        </p:blipFill>
        <p:spPr>
          <a:xfrm>
            <a:off x="1947064" y="2571750"/>
            <a:ext cx="3548575" cy="2362325"/>
          </a:xfrm>
          <a:prstGeom prst="rect">
            <a:avLst/>
          </a:prstGeom>
          <a:noFill/>
          <a:ln>
            <a:noFill/>
          </a:ln>
          <a:effectLst>
            <a:outerShdw blurRad="57150" dist="95250" dir="906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7" name="Google Shape;6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0614" y="1235050"/>
            <a:ext cx="4180201" cy="2788149"/>
          </a:xfrm>
          <a:prstGeom prst="rect">
            <a:avLst/>
          </a:prstGeom>
          <a:noFill/>
          <a:ln>
            <a:noFill/>
          </a:ln>
          <a:effectLst>
            <a:outerShdw blurRad="42863" dist="190500" dir="804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321900" y="2366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</a:rPr>
              <a:t>New York City trash . . .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992800" y="2010575"/>
            <a:ext cx="3123900" cy="17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100" b="1" i="1">
                <a:solidFill>
                  <a:srgbClr val="FFFFFF"/>
                </a:solidFill>
              </a:rPr>
              <a:t>W</a:t>
            </a:r>
            <a:r>
              <a:rPr lang="en" sz="3100" i="1">
                <a:solidFill>
                  <a:srgbClr val="FFFFFF"/>
                </a:solidFill>
              </a:rPr>
              <a:t>here does our trash go?</a:t>
            </a:r>
            <a:endParaRPr sz="2200" b="1">
              <a:solidFill>
                <a:srgbClr val="FFFFFF"/>
              </a:solidFill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 rotWithShape="1">
          <a:blip r:embed="rId3">
            <a:alphaModFix/>
          </a:blip>
          <a:srcRect r="9779" b="14704"/>
          <a:stretch/>
        </p:blipFill>
        <p:spPr>
          <a:xfrm>
            <a:off x="4222425" y="85200"/>
            <a:ext cx="4743124" cy="500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321900" y="2366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5.  </a:t>
            </a:r>
            <a:r>
              <a:rPr lang="en-US" sz="2400" u="sng" dirty="0">
                <a:solidFill>
                  <a:schemeClr val="accent1">
                    <a:lumMod val="25000"/>
                    <a:lumOff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 Solutions</a:t>
            </a:r>
            <a:br>
              <a:rPr lang="en-US" sz="2400" dirty="0">
                <a:solidFill>
                  <a:schemeClr val="accent1">
                    <a:lumMod val="25000"/>
                    <a:lumOff val="75000"/>
                  </a:schemeClr>
                </a:solidFill>
              </a:rPr>
            </a:br>
            <a:br>
              <a:rPr lang="en" sz="3200" dirty="0"/>
            </a:br>
            <a:r>
              <a:rPr lang="en" sz="3200" dirty="0"/>
              <a:t>Lets Develop Some  Solutions</a:t>
            </a:r>
            <a:endParaRPr sz="3200" dirty="0">
              <a:solidFill>
                <a:srgbClr val="FFFFFF"/>
              </a:solidFill>
            </a:endParaRPr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1"/>
          </p:nvPr>
        </p:nvSpPr>
        <p:spPr>
          <a:xfrm>
            <a:off x="4644675" y="390450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400" b="1" i="1" dirty="0"/>
              <a:t>W</a:t>
            </a:r>
            <a:r>
              <a:rPr lang="en-US" sz="2400" i="1" dirty="0"/>
              <a:t>ith a partner, Identify what what you think YOU and your classmates can do to help?</a:t>
            </a:r>
          </a:p>
          <a:p>
            <a:pPr marL="0" lvl="0" indent="0">
              <a:buNone/>
            </a:pPr>
            <a:endParaRPr lang="en-US" sz="2400" i="1" dirty="0"/>
          </a:p>
          <a:p>
            <a:pPr marL="0" lvl="0" indent="0">
              <a:buNone/>
            </a:pPr>
            <a:endParaRPr lang="en-US" sz="2400" i="1" dirty="0"/>
          </a:p>
          <a:p>
            <a:pPr marL="0" lvl="0" indent="0">
              <a:spcBef>
                <a:spcPts val="1600"/>
              </a:spcBef>
              <a:buNone/>
            </a:pPr>
            <a:endParaRPr lang="en-US" sz="1800" i="1" dirty="0"/>
          </a:p>
        </p:txBody>
      </p:sp>
      <p:pic>
        <p:nvPicPr>
          <p:cNvPr id="2050" name="Picture 2" descr="Image result for black students thinking">
            <a:extLst>
              <a:ext uri="{FF2B5EF4-FFF2-40B4-BE49-F238E27FC236}">
                <a16:creationId xmlns:a16="http://schemas.microsoft.com/office/drawing/2014/main" id="{A91944DB-7A7B-274E-A7DB-5B8711A14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52" y="2281907"/>
            <a:ext cx="4064228" cy="2709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90;p16">
            <a:extLst>
              <a:ext uri="{FF2B5EF4-FFF2-40B4-BE49-F238E27FC236}">
                <a16:creationId xmlns:a16="http://schemas.microsoft.com/office/drawing/2014/main" id="{D673A94A-B3C3-ED41-BC26-C01482B74498}"/>
              </a:ext>
            </a:extLst>
          </p:cNvPr>
          <p:cNvSpPr txBox="1"/>
          <p:nvPr/>
        </p:nvSpPr>
        <p:spPr>
          <a:xfrm>
            <a:off x="5181600" y="2027720"/>
            <a:ext cx="3640500" cy="25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i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1.					2.</a:t>
            </a:r>
            <a:endParaRPr sz="2800" i="1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800" i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3.					4.</a:t>
            </a:r>
            <a:endParaRPr sz="2800" i="1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800" i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sz="2800" i="1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0263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321900" y="2366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3200" dirty="0"/>
              <a:t>Some  Solutions are . . .</a:t>
            </a:r>
            <a:endParaRPr sz="3200" dirty="0">
              <a:solidFill>
                <a:srgbClr val="FFFFFF"/>
              </a:solidFill>
            </a:endParaRPr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1"/>
          </p:nvPr>
        </p:nvSpPr>
        <p:spPr>
          <a:xfrm>
            <a:off x="4747140" y="2366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en-US" sz="2000" b="1" i="1" dirty="0"/>
              <a:t>Posting on social media</a:t>
            </a:r>
          </a:p>
          <a:p>
            <a:pPr lvl="0" indent="-457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en-US" sz="2000" b="1" i="1" dirty="0"/>
              <a:t>Posting to all the local news media outlets</a:t>
            </a:r>
          </a:p>
          <a:p>
            <a:pPr lvl="0" indent="-457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en-US" sz="2000" b="1" i="1" dirty="0"/>
              <a:t>Letter writing</a:t>
            </a:r>
          </a:p>
          <a:p>
            <a:pPr lvl="0" indent="-457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en-US" sz="2000" b="1" i="1" dirty="0"/>
              <a:t>Emailing to our local Assemblyman</a:t>
            </a:r>
          </a:p>
          <a:p>
            <a:pPr lvl="0" indent="-457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en-US" sz="2000" b="1" i="1" dirty="0"/>
              <a:t>Letter writing to the Mayor’s office</a:t>
            </a:r>
          </a:p>
          <a:p>
            <a:pPr lvl="0" indent="-457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en-US" sz="2000" b="1" i="1" dirty="0"/>
              <a:t>Emailing the Department of Sanitation</a:t>
            </a:r>
          </a:p>
        </p:txBody>
      </p:sp>
      <p:pic>
        <p:nvPicPr>
          <p:cNvPr id="3074" name="Picture 2" descr="Image result for black students thinking">
            <a:extLst>
              <a:ext uri="{FF2B5EF4-FFF2-40B4-BE49-F238E27FC236}">
                <a16:creationId xmlns:a16="http://schemas.microsoft.com/office/drawing/2014/main" id="{8F0F14F1-52AA-5247-8A77-109637E81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40" y="2453748"/>
            <a:ext cx="3355340" cy="2453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81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321900" y="2366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6.  </a:t>
            </a:r>
            <a:r>
              <a:rPr lang="en-US" sz="2400" u="sng" dirty="0">
                <a:solidFill>
                  <a:schemeClr val="accent1">
                    <a:lumMod val="25000"/>
                    <a:lumOff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Select the Best Solution </a:t>
            </a:r>
            <a:br>
              <a:rPr lang="en" sz="3200" dirty="0"/>
            </a:br>
            <a:br>
              <a:rPr lang="en" sz="2400" dirty="0"/>
            </a:br>
            <a:r>
              <a:rPr lang="en" sz="3200" dirty="0"/>
              <a:t>Lets Select the Best Solution for our community.</a:t>
            </a:r>
            <a:endParaRPr sz="3200" dirty="0">
              <a:solidFill>
                <a:srgbClr val="FFFFFF"/>
              </a:solidFill>
            </a:endParaRPr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1"/>
          </p:nvPr>
        </p:nvSpPr>
        <p:spPr>
          <a:xfrm>
            <a:off x="4644675" y="207570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b="1" i="1" dirty="0"/>
              <a:t>Lets make our own signs to bring awareness to the community. This will help the  community due their own share combatting litter in the</a:t>
            </a:r>
            <a:br>
              <a:rPr lang="en-US" sz="2400" b="1" i="1" dirty="0"/>
            </a:br>
            <a:r>
              <a:rPr lang="en-US" sz="2400" b="1" i="1" dirty="0"/>
              <a:t>neighborhood.</a:t>
            </a:r>
            <a:endParaRPr sz="2400" b="1" i="1" dirty="0"/>
          </a:p>
        </p:txBody>
      </p:sp>
      <p:pic>
        <p:nvPicPr>
          <p:cNvPr id="4098" name="Picture 2" descr="Image result for signs to stop littering">
            <a:extLst>
              <a:ext uri="{FF2B5EF4-FFF2-40B4-BE49-F238E27FC236}">
                <a16:creationId xmlns:a16="http://schemas.microsoft.com/office/drawing/2014/main" id="{D488202C-07DC-A147-A2CC-8DD683A28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98" y="2907584"/>
            <a:ext cx="1441631" cy="214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igns to stop littering">
            <a:extLst>
              <a:ext uri="{FF2B5EF4-FFF2-40B4-BE49-F238E27FC236}">
                <a16:creationId xmlns:a16="http://schemas.microsoft.com/office/drawing/2014/main" id="{60669D59-E93D-554F-A7B5-FB5C2AB71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375" y="2907586"/>
            <a:ext cx="1441630" cy="214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igns to stop littering">
            <a:extLst>
              <a:ext uri="{FF2B5EF4-FFF2-40B4-BE49-F238E27FC236}">
                <a16:creationId xmlns:a16="http://schemas.microsoft.com/office/drawing/2014/main" id="{DA5E4421-89D7-EB43-982E-503DAFF1A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307" y="2845942"/>
            <a:ext cx="1442131" cy="214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88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321900" y="2366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3200" dirty="0"/>
              <a:t>Additional Solutions for </a:t>
            </a:r>
            <a:br>
              <a:rPr lang="en" sz="3200" dirty="0"/>
            </a:br>
            <a:r>
              <a:rPr lang="en" sz="3200" dirty="0"/>
              <a:t>our </a:t>
            </a:r>
            <a:br>
              <a:rPr lang="en" sz="3200" dirty="0"/>
            </a:br>
            <a:r>
              <a:rPr lang="en" sz="3200" dirty="0"/>
              <a:t>community.</a:t>
            </a:r>
            <a:endParaRPr sz="3200" dirty="0">
              <a:solidFill>
                <a:srgbClr val="FFFFFF"/>
              </a:solidFill>
            </a:endParaRPr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1"/>
          </p:nvPr>
        </p:nvSpPr>
        <p:spPr>
          <a:xfrm>
            <a:off x="4644675" y="207570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b="1" i="1" dirty="0"/>
              <a:t>We will all update our social media accounts and create a class blog. Students will use hashtags for New York City</a:t>
            </a:r>
            <a:br>
              <a:rPr lang="en-US" sz="2400" b="1" i="1" dirty="0"/>
            </a:br>
            <a:r>
              <a:rPr lang="en-US" sz="2400" b="1" i="1" dirty="0"/>
              <a:t>                    and Harlem.</a:t>
            </a:r>
            <a:endParaRPr sz="2400" b="1" i="1" dirty="0"/>
          </a:p>
        </p:txBody>
      </p:sp>
      <p:pic>
        <p:nvPicPr>
          <p:cNvPr id="2050" name="Picture 2" descr="Image result for social media icons">
            <a:extLst>
              <a:ext uri="{FF2B5EF4-FFF2-40B4-BE49-F238E27FC236}">
                <a16:creationId xmlns:a16="http://schemas.microsoft.com/office/drawing/2014/main" id="{48720B2E-7846-A548-823C-09C5CD3AA9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 t="6550" r="5698" b="13170"/>
          <a:stretch/>
        </p:blipFill>
        <p:spPr bwMode="auto">
          <a:xfrm>
            <a:off x="2953061" y="1933237"/>
            <a:ext cx="3257661" cy="320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02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25" y="4228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The 6 Steps of the Public Policy Analyst (</a:t>
            </a:r>
            <a:r>
              <a:rPr lang="en-US" sz="3200" u="sng" dirty="0">
                <a:hlinkClick r:id="rId3"/>
              </a:rPr>
              <a:t>PPA</a:t>
            </a:r>
            <a:r>
              <a:rPr lang="en-US" sz="3200" dirty="0"/>
              <a:t>)</a:t>
            </a: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4263775" y="333575"/>
            <a:ext cx="45473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indent="0">
              <a:buNone/>
            </a:pPr>
            <a:r>
              <a:rPr lang="en-US" sz="2400" dirty="0"/>
              <a:t> </a:t>
            </a:r>
          </a:p>
          <a:p>
            <a:pPr marL="146050" indent="0">
              <a:buNone/>
            </a:pPr>
            <a:r>
              <a:rPr lang="en-US" sz="2400" dirty="0"/>
              <a:t>1.  </a:t>
            </a:r>
            <a:r>
              <a:rPr lang="en-US" sz="2400" u="sng" dirty="0">
                <a:hlinkClick r:id="rId4"/>
              </a:rPr>
              <a:t>Define the Problem</a:t>
            </a:r>
            <a:endParaRPr lang="en-US" sz="2400" dirty="0"/>
          </a:p>
          <a:p>
            <a:pPr marL="146050" indent="0">
              <a:buNone/>
            </a:pPr>
            <a:r>
              <a:rPr lang="en-US" sz="2400" dirty="0"/>
              <a:t>2.  </a:t>
            </a:r>
            <a:r>
              <a:rPr lang="en-US" sz="2400" u="sng" dirty="0">
                <a:hlinkClick r:id="rId5"/>
              </a:rPr>
              <a:t>Gather the Evidence</a:t>
            </a:r>
            <a:endParaRPr lang="en-US" sz="2400" dirty="0"/>
          </a:p>
          <a:p>
            <a:pPr marL="146050" indent="0">
              <a:buNone/>
            </a:pPr>
            <a:r>
              <a:rPr lang="en-US" sz="2400" dirty="0"/>
              <a:t>3.  </a:t>
            </a:r>
            <a:r>
              <a:rPr lang="en-US" sz="2400" u="sng" dirty="0">
                <a:hlinkClick r:id="rId6"/>
              </a:rPr>
              <a:t>Identify the Causes</a:t>
            </a:r>
            <a:endParaRPr lang="en-US" sz="2400" dirty="0"/>
          </a:p>
          <a:p>
            <a:pPr marL="146050" indent="0">
              <a:buNone/>
            </a:pPr>
            <a:r>
              <a:rPr lang="en-US" sz="2400" dirty="0"/>
              <a:t>4.  </a:t>
            </a:r>
            <a:r>
              <a:rPr lang="en-US" sz="2400" u="sng" dirty="0">
                <a:hlinkClick r:id="rId7"/>
              </a:rPr>
              <a:t>Evaluate an Existing Policy</a:t>
            </a:r>
            <a:endParaRPr lang="en-US" sz="2400" dirty="0"/>
          </a:p>
          <a:p>
            <a:pPr marL="146050" indent="0">
              <a:buNone/>
            </a:pPr>
            <a:r>
              <a:rPr lang="en-US" sz="2400" dirty="0"/>
              <a:t>5.  </a:t>
            </a:r>
            <a:r>
              <a:rPr lang="en-US" sz="2400" u="sng" dirty="0">
                <a:hlinkClick r:id="rId8"/>
              </a:rPr>
              <a:t>Develop Solutions</a:t>
            </a:r>
            <a:endParaRPr lang="en-US" sz="2400" dirty="0"/>
          </a:p>
          <a:p>
            <a:pPr marL="146050" indent="0">
              <a:buNone/>
            </a:pPr>
            <a:r>
              <a:rPr lang="en-US" sz="2400" dirty="0"/>
              <a:t>6.  </a:t>
            </a:r>
            <a:r>
              <a:rPr lang="en-US" sz="2400" u="sng" dirty="0">
                <a:hlinkClick r:id="rId9"/>
              </a:rPr>
              <a:t>Select the Best Solution </a:t>
            </a:r>
            <a:r>
              <a:rPr lang="en-US" sz="2400" dirty="0"/>
              <a:t> (Feasibility vs. Effectiveness)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260355" y="1078308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Do Now: Answer the following question . . . </a:t>
            </a:r>
            <a:endParaRPr sz="3200"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4644675" y="33357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1"/>
              <a:t>D</a:t>
            </a:r>
            <a:r>
              <a:rPr lang="en" sz="3200" i="1"/>
              <a:t>o you feel our community has a littering problem?</a:t>
            </a:r>
            <a:endParaRPr sz="3200" i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200" i="1"/>
              <a:t>          Explain . . . </a:t>
            </a:r>
            <a:endParaRPr sz="3200" i="1"/>
          </a:p>
        </p:txBody>
      </p:sp>
      <p:pic>
        <p:nvPicPr>
          <p:cNvPr id="74" name="Google Shape;74;p14"/>
          <p:cNvPicPr preferRelativeResize="0"/>
          <p:nvPr/>
        </p:nvPicPr>
        <p:blipFill rotWithShape="1">
          <a:blip r:embed="rId3">
            <a:alphaModFix/>
          </a:blip>
          <a:srcRect l="32194"/>
          <a:stretch/>
        </p:blipFill>
        <p:spPr>
          <a:xfrm flipH="1">
            <a:off x="2983575" y="2368450"/>
            <a:ext cx="2615654" cy="2571750"/>
          </a:xfrm>
          <a:prstGeom prst="rect">
            <a:avLst/>
          </a:prstGeom>
          <a:noFill/>
          <a:ln>
            <a:noFill/>
          </a:ln>
          <a:effectLst>
            <a:outerShdw blurRad="57150" dist="133350" dir="276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" name="Google Shape;72;p14">
            <a:extLst>
              <a:ext uri="{FF2B5EF4-FFF2-40B4-BE49-F238E27FC236}">
                <a16:creationId xmlns:a16="http://schemas.microsoft.com/office/drawing/2014/main" id="{966BD438-D14F-9144-92E0-2EEE469AB371}"/>
              </a:ext>
            </a:extLst>
          </p:cNvPr>
          <p:cNvSpPr txBox="1">
            <a:spLocks/>
          </p:cNvSpPr>
          <p:nvPr/>
        </p:nvSpPr>
        <p:spPr>
          <a:xfrm>
            <a:off x="260355" y="203300"/>
            <a:ext cx="4220133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i="1" dirty="0"/>
              <a:t>1.  </a:t>
            </a:r>
            <a:r>
              <a:rPr lang="en-US" sz="2400" i="1" u="sng" dirty="0">
                <a:solidFill>
                  <a:schemeClr val="accent1">
                    <a:lumMod val="25000"/>
                    <a:lumOff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Define the Problem</a:t>
            </a:r>
            <a:endParaRPr lang="en-US" sz="2400" i="1" dirty="0">
              <a:solidFill>
                <a:schemeClr val="accent1">
                  <a:lumMod val="25000"/>
                  <a:lumOff val="75000"/>
                </a:schemeClr>
              </a:solidFill>
            </a:endParaRPr>
          </a:p>
          <a:p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570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2.  </a:t>
            </a:r>
            <a:r>
              <a:rPr lang="en-US" sz="2400" u="sng" dirty="0">
                <a:solidFill>
                  <a:schemeClr val="accent1">
                    <a:lumMod val="25000"/>
                    <a:lumOff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Gather the Evidence</a:t>
            </a:r>
            <a:br>
              <a:rPr lang="en-US" sz="2400" dirty="0">
                <a:solidFill>
                  <a:schemeClr val="accent1">
                    <a:lumMod val="25000"/>
                    <a:lumOff val="75000"/>
                  </a:schemeClr>
                </a:solidFill>
              </a:rPr>
            </a:br>
            <a:br>
              <a:rPr lang="en" sz="3200" dirty="0"/>
            </a:br>
            <a:r>
              <a:rPr lang="en" sz="3200" dirty="0"/>
              <a:t>Evidence of the Problem</a:t>
            </a:r>
            <a:endParaRPr sz="3200" dirty="0"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4644675" y="2723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i="1"/>
              <a:t>Click on the link below to read the article.</a:t>
            </a:r>
            <a:endParaRPr sz="2200" i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200" b="1" u="sng">
                <a:solidFill>
                  <a:schemeClr val="hlink"/>
                </a:solidFill>
                <a:hlinkClick r:id="rId4"/>
              </a:rPr>
              <a:t>Harlem’s Trash Bins Were Overflowing, So the City Took 223 Away.</a:t>
            </a:r>
            <a:r>
              <a:rPr lang="en" sz="2200" b="1"/>
              <a:t> </a:t>
            </a:r>
            <a:endParaRPr sz="2200" b="1"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0775" y="2571750"/>
            <a:ext cx="3543644" cy="2363574"/>
          </a:xfrm>
          <a:prstGeom prst="rect">
            <a:avLst/>
          </a:prstGeom>
          <a:noFill/>
          <a:ln>
            <a:noFill/>
          </a:ln>
          <a:effectLst>
            <a:outerShdw blurRad="57150" dist="133350" dir="756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2" name="Google Shape;8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4512" y="2752350"/>
            <a:ext cx="3953525" cy="6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Additional Evidence of the Problem</a:t>
            </a:r>
            <a:endParaRPr sz="3200" dirty="0"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4644675" y="2723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i="1" dirty="0"/>
              <a:t>Click on the link below to read the article.</a:t>
            </a:r>
            <a:endParaRPr sz="2200" i="1" dirty="0"/>
          </a:p>
          <a:p>
            <a:pPr marL="146050" indent="0">
              <a:buNone/>
            </a:pPr>
            <a:r>
              <a:rPr lang="en-US" sz="2400" b="1" i="1" dirty="0">
                <a:hlinkClick r:id="rId3"/>
              </a:rPr>
              <a:t>Business Is Booming on 125th Street. So Is the Trash.</a:t>
            </a:r>
            <a:endParaRPr lang="en-US" sz="2400" b="1" i="1" dirty="0"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512" y="2752350"/>
            <a:ext cx="3953525" cy="64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As 125th Street in Harlem has started to boom again in the last few years, problematic piles of trash have returned as well.">
            <a:extLst>
              <a:ext uri="{FF2B5EF4-FFF2-40B4-BE49-F238E27FC236}">
                <a16:creationId xmlns:a16="http://schemas.microsoft.com/office/drawing/2014/main" id="{EB076177-9931-7A4F-A0A9-C7F561706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597" y="2571750"/>
            <a:ext cx="3552444" cy="236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53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3.  </a:t>
            </a:r>
            <a:r>
              <a:rPr lang="en-US" sz="2400" u="sng" dirty="0">
                <a:solidFill>
                  <a:schemeClr val="accent1">
                    <a:lumMod val="25000"/>
                    <a:lumOff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Identify the Causes</a:t>
            </a:r>
            <a:br>
              <a:rPr lang="en-US" sz="2400" dirty="0">
                <a:solidFill>
                  <a:schemeClr val="accent1">
                    <a:lumMod val="25000"/>
                    <a:lumOff val="75000"/>
                  </a:schemeClr>
                </a:solidFill>
              </a:rPr>
            </a:br>
            <a:br>
              <a:rPr lang="en" sz="3200" dirty="0"/>
            </a:br>
            <a:r>
              <a:rPr lang="en" sz="3200" dirty="0"/>
              <a:t>Let’s Identify the Causes . . .</a:t>
            </a:r>
            <a:endParaRPr sz="3200" dirty="0"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4644675" y="390450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 i="1"/>
              <a:t>W</a:t>
            </a:r>
            <a:r>
              <a:rPr lang="en" sz="3100" i="1"/>
              <a:t>ith a partner Identify what you think some of the causes are?</a:t>
            </a:r>
            <a:endParaRPr sz="3100"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200" i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200" b="1"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68225" y="2465750"/>
            <a:ext cx="3705025" cy="258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0" name="Google Shape;90;p16"/>
          <p:cNvSpPr txBox="1"/>
          <p:nvPr/>
        </p:nvSpPr>
        <p:spPr>
          <a:xfrm>
            <a:off x="5439650" y="2027720"/>
            <a:ext cx="3000000" cy="25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1.				2.</a:t>
            </a:r>
            <a:endParaRPr sz="2800" i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8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3.				4.</a:t>
            </a:r>
            <a:endParaRPr sz="2800" i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8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sz="2800" i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Let’s Identify the Causes . . .</a:t>
            </a:r>
            <a:endParaRPr sz="3200"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4644675" y="390450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 i="1"/>
              <a:t>F</a:t>
            </a:r>
            <a:r>
              <a:rPr lang="en" sz="3100" i="1"/>
              <a:t>or example, some of the causes are?</a:t>
            </a:r>
            <a:endParaRPr sz="3100"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200" i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200" b="1"/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79801" y="2482775"/>
            <a:ext cx="3247550" cy="2165025"/>
          </a:xfrm>
          <a:prstGeom prst="rect">
            <a:avLst/>
          </a:prstGeom>
          <a:noFill/>
          <a:ln>
            <a:noFill/>
          </a:ln>
          <a:effectLst>
            <a:outerShdw blurRad="128588" dist="95250" dir="2820000" algn="bl" rotWithShape="0">
              <a:srgbClr val="000000">
                <a:alpha val="38000"/>
              </a:srgbClr>
            </a:outerShdw>
          </a:effectLst>
        </p:spPr>
      </p:pic>
      <p:sp>
        <p:nvSpPr>
          <p:cNvPr id="98" name="Google Shape;98;p17"/>
          <p:cNvSpPr txBox="1"/>
          <p:nvPr/>
        </p:nvSpPr>
        <p:spPr>
          <a:xfrm>
            <a:off x="4737475" y="1950175"/>
            <a:ext cx="4166400" cy="30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Roboto"/>
              <a:buAutoNum type="arabicPeriod"/>
            </a:pPr>
            <a:r>
              <a:rPr lang="en" sz="2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Not enough trash cans </a:t>
            </a:r>
            <a:endParaRPr sz="2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Roboto"/>
              <a:buAutoNum type="arabicPeriod"/>
            </a:pPr>
            <a:r>
              <a:rPr lang="en" sz="2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Community awareness</a:t>
            </a:r>
            <a:endParaRPr sz="2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Roboto"/>
              <a:buAutoNum type="arabicPeriod"/>
            </a:pPr>
            <a:r>
              <a:rPr lang="en" sz="2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NYC Sanitation Dept.</a:t>
            </a:r>
            <a:endParaRPr sz="2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Roboto"/>
              <a:buAutoNum type="arabicPeriod"/>
            </a:pPr>
            <a:r>
              <a:rPr lang="en" sz="2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 . .</a:t>
            </a:r>
            <a:endParaRPr sz="2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Roboto"/>
              <a:buAutoNum type="arabicPeriod"/>
            </a:pPr>
            <a:r>
              <a:rPr lang="en" sz="2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 . .</a:t>
            </a:r>
            <a:endParaRPr sz="2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236306" y="500925"/>
            <a:ext cx="407884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i="1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4.  </a:t>
            </a:r>
            <a:r>
              <a:rPr lang="en-US" sz="2400" i="1" u="sng" dirty="0">
                <a:solidFill>
                  <a:schemeClr val="accent1">
                    <a:lumMod val="25000"/>
                    <a:lumOff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Evaluate an Existing Policy</a:t>
            </a:r>
            <a:br>
              <a:rPr lang="en-US" sz="2400" i="1" dirty="0">
                <a:solidFill>
                  <a:schemeClr val="accent1">
                    <a:lumMod val="25000"/>
                    <a:lumOff val="75000"/>
                  </a:schemeClr>
                </a:solidFill>
              </a:rPr>
            </a:br>
            <a:br>
              <a:rPr lang="en" sz="3200" dirty="0"/>
            </a:br>
            <a:r>
              <a:rPr lang="en" sz="3200" dirty="0"/>
              <a:t>What is the current law in New York City?</a:t>
            </a:r>
            <a:endParaRPr sz="3200" dirty="0"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4644675" y="288850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 i="1" dirty="0"/>
              <a:t>W</a:t>
            </a:r>
            <a:r>
              <a:rPr lang="en" sz="3100" i="1" dirty="0"/>
              <a:t>ith a partner Identify what do you think the current laws are on regarding litter in NYC?</a:t>
            </a:r>
            <a:endParaRPr sz="3100" i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200" i="1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200" b="1" dirty="0"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8943" y="2722652"/>
            <a:ext cx="4279601" cy="2319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321900" y="2366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</a:rPr>
              <a:t>The existing Policy in </a:t>
            </a: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200">
                <a:solidFill>
                  <a:srgbClr val="FFFFFF"/>
                </a:solidFill>
              </a:rPr>
              <a:t>New York City is . . .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1"/>
          </p:nvPr>
        </p:nvSpPr>
        <p:spPr>
          <a:xfrm>
            <a:off x="4644675" y="390450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It’s a crime to litter in NYC. It is poorly enforced. In addition to that, several organizations have anti-littering campaigns. Some schools have active programs to reduce litter on school property. These only benefit the school.</a:t>
            </a:r>
            <a:endParaRPr sz="2400" b="1" i="1"/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550" y="2663250"/>
            <a:ext cx="3822125" cy="214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497</Words>
  <Application>Microsoft Macintosh PowerPoint</Application>
  <PresentationFormat>On-screen Show (16:9)</PresentationFormat>
  <Paragraphs>58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Roboto</vt:lpstr>
      <vt:lpstr>Merriweather</vt:lpstr>
      <vt:lpstr>Paradigm</vt:lpstr>
      <vt:lpstr>Litter In Our Harlem Community</vt:lpstr>
      <vt:lpstr>The 6 Steps of the Public Policy Analyst (PPA)</vt:lpstr>
      <vt:lpstr>Do Now: Answer the following question . . . </vt:lpstr>
      <vt:lpstr>2.  Gather the Evidence  Evidence of the Problem</vt:lpstr>
      <vt:lpstr>Additional Evidence of the Problem</vt:lpstr>
      <vt:lpstr>3.  Identify the Causes  Let’s Identify the Causes . . .</vt:lpstr>
      <vt:lpstr>Let’s Identify the Causes . . .</vt:lpstr>
      <vt:lpstr>4.  Evaluate an Existing Policy  What is the current law in New York City?</vt:lpstr>
      <vt:lpstr>The existing Policy in  New York City is . . .</vt:lpstr>
      <vt:lpstr>New York City trash . . .</vt:lpstr>
      <vt:lpstr>5.  Develop Solutions  Lets Develop Some  Solutions</vt:lpstr>
      <vt:lpstr>Some  Solutions are . . .</vt:lpstr>
      <vt:lpstr>6.  Select the Best Solution   Lets Select the Best Solution for our community.</vt:lpstr>
      <vt:lpstr>Additional Solutions for  our  community.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Litter In Our Harlem Community</dc:title>
  <cp:lastModifiedBy>Microsoft Office User</cp:lastModifiedBy>
  <cp:revision>10</cp:revision>
  <dcterms:modified xsi:type="dcterms:W3CDTF">2020-02-17T04:36:54Z</dcterms:modified>
</cp:coreProperties>
</file>