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12"/>
  </p:notesMasterIdLst>
  <p:sldIdLst>
    <p:sldId id="3175" r:id="rId2"/>
    <p:sldId id="3152" r:id="rId3"/>
    <p:sldId id="3155" r:id="rId4"/>
    <p:sldId id="3154" r:id="rId5"/>
    <p:sldId id="3156" r:id="rId6"/>
    <p:sldId id="3184" r:id="rId7"/>
    <p:sldId id="3157" r:id="rId8"/>
    <p:sldId id="3185" r:id="rId9"/>
    <p:sldId id="3168" r:id="rId10"/>
    <p:sldId id="3182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2" pos="12668" userDrawn="1">
          <p15:clr>
            <a:srgbClr val="A4A3A4"/>
          </p15:clr>
        </p15:guide>
        <p15:guide id="3" pos="1033" userDrawn="1">
          <p15:clr>
            <a:srgbClr val="A4A3A4"/>
          </p15:clr>
        </p15:guide>
        <p15:guide id="5" orient="horz" pos="464" userDrawn="1">
          <p15:clr>
            <a:srgbClr val="A4A3A4"/>
          </p15:clr>
        </p15:guide>
        <p15:guide id="41" pos="6703" userDrawn="1">
          <p15:clr>
            <a:srgbClr val="A4A3A4"/>
          </p15:clr>
        </p15:guide>
        <p15:guide id="46" orient="horz" pos="42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8C"/>
    <a:srgbClr val="54AEC9"/>
    <a:srgbClr val="5E9FA0"/>
    <a:srgbClr val="EFF1F9"/>
    <a:srgbClr val="2F4E4F"/>
    <a:srgbClr val="C1C1C1"/>
    <a:srgbClr val="B8B8B8"/>
    <a:srgbClr val="06919A"/>
    <a:srgbClr val="242C35"/>
    <a:srgbClr val="566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 autoAdjust="0"/>
    <p:restoredTop sz="92345" autoAdjust="0"/>
  </p:normalViewPr>
  <p:slideViewPr>
    <p:cSldViewPr snapToGrid="0" snapToObjects="1">
      <p:cViewPr varScale="1">
        <p:scale>
          <a:sx n="38" d="100"/>
          <a:sy n="38" d="100"/>
        </p:scale>
        <p:origin x="96" y="594"/>
      </p:cViewPr>
      <p:guideLst>
        <p:guide orient="horz" pos="8112"/>
        <p:guide pos="12668"/>
        <p:guide pos="1033"/>
        <p:guide orient="horz" pos="464"/>
        <p:guide pos="6703"/>
        <p:guide orient="horz" pos="42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5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1973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BFB23D-EF2C-6548-9CB6-497B0798A1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9397" y="6858000"/>
            <a:ext cx="19529810" cy="605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6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A69-CE6F-2440-BAE4-5A4B3040CF2A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4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6" r:id="rId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hatedsaid.wordpress.com/2010/06/29/10-ways-to-encourage-students-to-take-responsibility-for-their-own-learnin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haremylesson.com/blog/student-success-accountability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0331"/>
            <a:ext cx="24377650" cy="162491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716634-F033-AD4F-B026-F25A60B14EB0}"/>
              </a:ext>
            </a:extLst>
          </p:cNvPr>
          <p:cNvSpPr txBox="1"/>
          <p:nvPr/>
        </p:nvSpPr>
        <p:spPr>
          <a:xfrm>
            <a:off x="7048038" y="2969315"/>
            <a:ext cx="1028157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charset="0"/>
                <a:ea typeface="Aller" charset="0"/>
                <a:cs typeface="Aller" charset="0"/>
              </a:rPr>
              <a:t>Poor Student Accountability in room 4-303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8E29E-2B70-47F5-9F38-0540F8F9D6DB}"/>
              </a:ext>
            </a:extLst>
          </p:cNvPr>
          <p:cNvSpPr txBox="1"/>
          <p:nvPr/>
        </p:nvSpPr>
        <p:spPr>
          <a:xfrm>
            <a:off x="5995843" y="8371701"/>
            <a:ext cx="12385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ller" charset="0"/>
                <a:ea typeface="Aller" charset="0"/>
                <a:cs typeface="Aller" charset="0"/>
              </a:rPr>
              <a:t>Laura Sullivan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ler" charset="0"/>
                <a:ea typeface="Aller" charset="0"/>
                <a:cs typeface="Aller" charset="0"/>
              </a:rPr>
              <a:t>P.S./I.S. 187 Hudson Cliff Schools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ller" charset="0"/>
                <a:ea typeface="Aller" charset="0"/>
                <a:cs typeface="Aller" charset="0"/>
              </a:rPr>
              <a:t>lcoccaro@schools.nyc.gov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ller" charset="0"/>
              <a:ea typeface="Aller" charset="0"/>
              <a:cs typeface="All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3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4">
            <a:extLst>
              <a:ext uri="{FF2B5EF4-FFF2-40B4-BE49-F238E27FC236}">
                <a16:creationId xmlns:a16="http://schemas.microsoft.com/office/drawing/2014/main" id="{1D2319C8-9408-4444-B864-32EA6B50A7EA}"/>
              </a:ext>
            </a:extLst>
          </p:cNvPr>
          <p:cNvSpPr txBox="1"/>
          <p:nvPr/>
        </p:nvSpPr>
        <p:spPr>
          <a:xfrm>
            <a:off x="3323632" y="319160"/>
            <a:ext cx="18506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ler" charset="0"/>
                <a:ea typeface="Aller" charset="0"/>
                <a:cs typeface="Aller" charset="0"/>
              </a:rPr>
              <a:t>Step 6: Select the Best Solution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5705" cy="136427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945" y="48126"/>
            <a:ext cx="2935705" cy="1364278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C12241-21F2-40ED-B9FA-0C8C908FE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14893"/>
              </p:ext>
            </p:extLst>
          </p:nvPr>
        </p:nvGraphicFramePr>
        <p:xfrm>
          <a:off x="4572000" y="4309704"/>
          <a:ext cx="16482020" cy="90871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20505">
                  <a:extLst>
                    <a:ext uri="{9D8B030D-6E8A-4147-A177-3AD203B41FA5}">
                      <a16:colId xmlns:a16="http://schemas.microsoft.com/office/drawing/2014/main" val="2986884592"/>
                    </a:ext>
                  </a:extLst>
                </a:gridCol>
                <a:gridCol w="4120505">
                  <a:extLst>
                    <a:ext uri="{9D8B030D-6E8A-4147-A177-3AD203B41FA5}">
                      <a16:colId xmlns:a16="http://schemas.microsoft.com/office/drawing/2014/main" val="333135294"/>
                    </a:ext>
                  </a:extLst>
                </a:gridCol>
                <a:gridCol w="4120505">
                  <a:extLst>
                    <a:ext uri="{9D8B030D-6E8A-4147-A177-3AD203B41FA5}">
                      <a16:colId xmlns:a16="http://schemas.microsoft.com/office/drawing/2014/main" val="2779301140"/>
                    </a:ext>
                  </a:extLst>
                </a:gridCol>
                <a:gridCol w="4120505">
                  <a:extLst>
                    <a:ext uri="{9D8B030D-6E8A-4147-A177-3AD203B41FA5}">
                      <a16:colId xmlns:a16="http://schemas.microsoft.com/office/drawing/2014/main" val="2086056889"/>
                    </a:ext>
                  </a:extLst>
                </a:gridCol>
              </a:tblGrid>
              <a:tr h="22717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13412"/>
                  </a:ext>
                </a:extLst>
              </a:tr>
              <a:tr h="2271784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779328"/>
                  </a:ext>
                </a:extLst>
              </a:tr>
              <a:tr h="2271784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10877"/>
                  </a:ext>
                </a:extLst>
              </a:tr>
              <a:tr h="2271784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758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78F680-890B-4EB7-A8A1-87A79487CBFB}"/>
              </a:ext>
            </a:extLst>
          </p:cNvPr>
          <p:cNvSpPr txBox="1"/>
          <p:nvPr/>
        </p:nvSpPr>
        <p:spPr>
          <a:xfrm rot="16200000">
            <a:off x="1214737" y="7259783"/>
            <a:ext cx="540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Effectiveness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DF79B-FACB-4D3A-9878-9C54E682D5B7}"/>
              </a:ext>
            </a:extLst>
          </p:cNvPr>
          <p:cNvSpPr txBox="1"/>
          <p:nvPr/>
        </p:nvSpPr>
        <p:spPr>
          <a:xfrm>
            <a:off x="6286789" y="320170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Feasibility</a:t>
            </a:r>
          </a:p>
        </p:txBody>
      </p:sp>
      <p:pic>
        <p:nvPicPr>
          <p:cNvPr id="12" name="Picture 11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8B891412-A252-46AA-87D2-3C056493A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713" y="9185781"/>
            <a:ext cx="1548974" cy="1569812"/>
          </a:xfrm>
          <a:prstGeom prst="rect">
            <a:avLst/>
          </a:prstGeom>
        </p:spPr>
      </p:pic>
      <p:pic>
        <p:nvPicPr>
          <p:cNvPr id="14" name="Picture 13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E3239697-BF00-48E1-A287-16C095ED8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201">
            <a:off x="13201466" y="9007891"/>
            <a:ext cx="1248997" cy="192559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95E6A1-34FE-4F47-907B-CBAE0E3B1A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00" y="9080503"/>
            <a:ext cx="1352276" cy="17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269"/>
            <a:ext cx="24929432" cy="166196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3D7606-3E40-2B48-847D-56C45A43511E}"/>
              </a:ext>
            </a:extLst>
          </p:cNvPr>
          <p:cNvGrpSpPr/>
          <p:nvPr/>
        </p:nvGrpSpPr>
        <p:grpSpPr>
          <a:xfrm>
            <a:off x="2935706" y="4398833"/>
            <a:ext cx="18624883" cy="8217634"/>
            <a:chOff x="3455716" y="3541987"/>
            <a:chExt cx="15411403" cy="82176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C9B44B-4690-2B46-846B-543705FB999F}"/>
                </a:ext>
              </a:extLst>
            </p:cNvPr>
            <p:cNvSpPr/>
            <p:nvPr/>
          </p:nvSpPr>
          <p:spPr>
            <a:xfrm>
              <a:off x="3622364" y="3541987"/>
              <a:ext cx="11550894" cy="8217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buFont typeface="+mj-lt"/>
                <a:buAutoNum type="arabicPeriod"/>
              </a:pPr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Define the Problem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Gather the Evidence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Identify the Causes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Evaluate an Existing Policy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Develop Solutions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Select the Best Solution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EED8B710-8D8F-E847-A7E3-F995FDB643B7}"/>
                </a:ext>
              </a:extLst>
            </p:cNvPr>
            <p:cNvSpPr txBox="1">
              <a:spLocks/>
            </p:cNvSpPr>
            <p:nvPr/>
          </p:nvSpPr>
          <p:spPr>
            <a:xfrm>
              <a:off x="3455716" y="8345313"/>
              <a:ext cx="15411403" cy="72790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 dirty="0"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047CB-8E73-DC47-99E3-6CB101699456}"/>
                </a:ext>
              </a:extLst>
            </p:cNvPr>
            <p:cNvSpPr/>
            <p:nvPr/>
          </p:nvSpPr>
          <p:spPr>
            <a:xfrm>
              <a:off x="3617123" y="7698982"/>
              <a:ext cx="29133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0BA30A-3588-2A4F-BD5B-A49943151565}"/>
              </a:ext>
            </a:extLst>
          </p:cNvPr>
          <p:cNvSpPr txBox="1"/>
          <p:nvPr/>
        </p:nvSpPr>
        <p:spPr>
          <a:xfrm>
            <a:off x="3163149" y="2297574"/>
            <a:ext cx="15228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charset="0"/>
                <a:ea typeface="Aller" charset="0"/>
                <a:cs typeface="Aller" charset="0"/>
              </a:rPr>
              <a:t>Public Policy Analyst (PPA)</a:t>
            </a:r>
          </a:p>
        </p:txBody>
      </p:sp>
    </p:spTree>
    <p:extLst>
      <p:ext uri="{BB962C8B-B14F-4D97-AF65-F5344CB8AC3E}">
        <p14:creationId xmlns:p14="http://schemas.microsoft.com/office/powerpoint/2010/main" val="118276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3DF5F5E-5CCD-4449-B4D0-AA0512586B9F}"/>
              </a:ext>
            </a:extLst>
          </p:cNvPr>
          <p:cNvGrpSpPr/>
          <p:nvPr/>
        </p:nvGrpSpPr>
        <p:grpSpPr>
          <a:xfrm>
            <a:off x="2442465" y="3736168"/>
            <a:ext cx="18388420" cy="3785653"/>
            <a:chOff x="-2643652" y="9230461"/>
            <a:chExt cx="22642085" cy="270552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64F76E-444A-4E4D-B7DF-D5DEEAB25081}"/>
                </a:ext>
              </a:extLst>
            </p:cNvPr>
            <p:cNvSpPr txBox="1"/>
            <p:nvPr/>
          </p:nvSpPr>
          <p:spPr>
            <a:xfrm>
              <a:off x="-2643652" y="9230461"/>
              <a:ext cx="22642085" cy="270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dirty="0">
                  <a:solidFill>
                    <a:schemeClr val="accent4">
                      <a:lumMod val="75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One problem we have in room 4-303 is that many students do not accept responsibility for their learning. 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18C3B974-516C-3342-B697-8DC5689C0978}"/>
                </a:ext>
              </a:extLst>
            </p:cNvPr>
            <p:cNvSpPr txBox="1">
              <a:spLocks/>
            </p:cNvSpPr>
            <p:nvPr/>
          </p:nvSpPr>
          <p:spPr>
            <a:xfrm>
              <a:off x="626753" y="10203533"/>
              <a:ext cx="15804029" cy="72790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D2319C8-9408-4444-B864-32EA6B50A7EA}"/>
              </a:ext>
            </a:extLst>
          </p:cNvPr>
          <p:cNvSpPr txBox="1"/>
          <p:nvPr/>
        </p:nvSpPr>
        <p:spPr>
          <a:xfrm>
            <a:off x="869398" y="1676487"/>
            <a:ext cx="18388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charset="0"/>
                <a:ea typeface="Aller" charset="0"/>
                <a:cs typeface="Aller" charset="0"/>
              </a:rPr>
              <a:t>Step 1: Define the Problem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450" y="141732"/>
            <a:ext cx="4218432" cy="13155168"/>
          </a:xfrm>
          <a:prstGeom prst="rect">
            <a:avLst/>
          </a:prstGeom>
        </p:spPr>
      </p:pic>
      <p:pic>
        <p:nvPicPr>
          <p:cNvPr id="1026" name="Picture 2" descr="Messy Papers Clipart | Clip art, Paper, Messy">
            <a:extLst>
              <a:ext uri="{FF2B5EF4-FFF2-40B4-BE49-F238E27FC236}">
                <a16:creationId xmlns:a16="http://schemas.microsoft.com/office/drawing/2014/main" id="{20C06B5A-BFEB-48E9-AB52-CA2E3F0A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00" y="8071166"/>
            <a:ext cx="6066149" cy="46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4">
            <a:extLst>
              <a:ext uri="{FF2B5EF4-FFF2-40B4-BE49-F238E27FC236}">
                <a16:creationId xmlns:a16="http://schemas.microsoft.com/office/drawing/2014/main" id="{1D2319C8-9408-4444-B864-32EA6B50A7EA}"/>
              </a:ext>
            </a:extLst>
          </p:cNvPr>
          <p:cNvSpPr txBox="1"/>
          <p:nvPr/>
        </p:nvSpPr>
        <p:spPr>
          <a:xfrm>
            <a:off x="2627474" y="445828"/>
            <a:ext cx="1842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charset="0"/>
                <a:ea typeface="Aller" charset="0"/>
                <a:cs typeface="Aller" charset="0"/>
              </a:rPr>
              <a:t>Turn and Talk:</a:t>
            </a:r>
            <a:endParaRPr lang="en-US" sz="9600" dirty="0">
              <a:solidFill>
                <a:schemeClr val="tx2"/>
              </a:solidFill>
              <a:latin typeface="Aller" charset="0"/>
              <a:ea typeface="Aller" charset="0"/>
              <a:cs typeface="Aller" charset="0"/>
            </a:endParaRPr>
          </a:p>
          <a:p>
            <a:pPr algn="ctr"/>
            <a:r>
              <a:rPr 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ler" charset="0"/>
                <a:ea typeface="Aller" charset="0"/>
                <a:cs typeface="Aller" charset="0"/>
              </a:rPr>
              <a:t>When have you not taken accountability for your learning?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5705" cy="136427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945" y="48126"/>
            <a:ext cx="2935705" cy="13642782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82DCB9-A265-47D6-AF13-B9B7FEB74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6" y="7263766"/>
            <a:ext cx="5237019" cy="35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  <a:latin typeface="Aller" charset="0"/>
              <a:ea typeface="Aller" charset="0"/>
              <a:cs typeface="Alle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C00B9-2A29-5E4C-A3FA-12A6CE121D0A}"/>
              </a:ext>
            </a:extLst>
          </p:cNvPr>
          <p:cNvSpPr txBox="1"/>
          <p:nvPr/>
        </p:nvSpPr>
        <p:spPr>
          <a:xfrm>
            <a:off x="3747757" y="1762633"/>
            <a:ext cx="1627253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By not taking accountability for your learning in 4-303 you are…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Aller" charset="0"/>
              <a:ea typeface="Aller" charset="0"/>
              <a:cs typeface="Aller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Missing imperative instruction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Falling behind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Receiving poor grades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Becoming overwhelmed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Skipping class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5400" dirty="0">
              <a:solidFill>
                <a:schemeClr val="bg1"/>
              </a:solidFill>
              <a:latin typeface="Aller" charset="0"/>
              <a:ea typeface="Aller" charset="0"/>
              <a:cs typeface="Aller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5400" dirty="0">
              <a:solidFill>
                <a:schemeClr val="bg1"/>
              </a:solidFill>
              <a:latin typeface="Aller" charset="0"/>
              <a:ea typeface="Aller" charset="0"/>
              <a:cs typeface="Aller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Aller" charset="0"/>
              <a:ea typeface="Aller" charset="0"/>
              <a:cs typeface="Aller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Aller" charset="0"/>
              <a:ea typeface="Aller" charset="0"/>
              <a:cs typeface="Aller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6C74E5D-C61F-4C7D-A605-71C318D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8922328"/>
            <a:ext cx="7811505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3DF5F5E-5CCD-4449-B4D0-AA0512586B9F}"/>
              </a:ext>
            </a:extLst>
          </p:cNvPr>
          <p:cNvGrpSpPr/>
          <p:nvPr/>
        </p:nvGrpSpPr>
        <p:grpSpPr>
          <a:xfrm>
            <a:off x="360218" y="3736165"/>
            <a:ext cx="20470667" cy="8217635"/>
            <a:chOff x="-2643652" y="9230461"/>
            <a:chExt cx="22642085" cy="58729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64F76E-444A-4E4D-B7DF-D5DEEAB25081}"/>
                </a:ext>
              </a:extLst>
            </p:cNvPr>
            <p:cNvSpPr txBox="1"/>
            <p:nvPr/>
          </p:nvSpPr>
          <p:spPr>
            <a:xfrm>
              <a:off x="-2643652" y="9230461"/>
              <a:ext cx="22642085" cy="5872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400" b="1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Around 45% </a:t>
              </a:r>
              <a:r>
                <a:rPr lang="en-US" sz="4400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of students are not finishing their classwork on time</a:t>
              </a:r>
            </a:p>
            <a:p>
              <a:pPr algn="just"/>
              <a:endParaRPr lang="en-US" sz="4400" dirty="0">
                <a:solidFill>
                  <a:srgbClr val="54AEC9"/>
                </a:solidFill>
                <a:latin typeface="Aller" charset="0"/>
                <a:ea typeface="Aller" charset="0"/>
                <a:cs typeface="Aller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400" b="1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Close to 40% </a:t>
              </a:r>
              <a:r>
                <a:rPr lang="en-US" sz="4400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of students are not reading independently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4400" dirty="0">
                <a:solidFill>
                  <a:srgbClr val="54AEC9"/>
                </a:solidFill>
                <a:latin typeface="Aller" charset="0"/>
                <a:ea typeface="Aller" charset="0"/>
                <a:cs typeface="Aller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400" b="1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Roughly 30% </a:t>
              </a:r>
              <a:r>
                <a:rPr lang="en-US" sz="4400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of students do not ask clarifying questions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4400" dirty="0">
                <a:solidFill>
                  <a:srgbClr val="54AEC9"/>
                </a:solidFill>
                <a:latin typeface="Aller" charset="0"/>
                <a:ea typeface="Aller" charset="0"/>
                <a:cs typeface="Aller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400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An average of </a:t>
              </a:r>
              <a:r>
                <a:rPr lang="en-US" sz="4400" b="1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about 35% </a:t>
              </a:r>
              <a:r>
                <a:rPr lang="en-US" sz="4400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of students are not completing their homework in its entirety each night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4400" dirty="0">
                <a:solidFill>
                  <a:srgbClr val="54AEC9"/>
                </a:solidFill>
                <a:latin typeface="Aller" charset="0"/>
                <a:ea typeface="Aller" charset="0"/>
                <a:cs typeface="Aller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400" b="1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Each week </a:t>
              </a:r>
              <a:r>
                <a:rPr lang="en-US" sz="4400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we receive </a:t>
              </a:r>
              <a:r>
                <a:rPr lang="en-US" sz="4400" b="1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1-2 notes </a:t>
              </a:r>
              <a:r>
                <a:rPr lang="en-US" sz="4400" dirty="0">
                  <a:solidFill>
                    <a:srgbClr val="54AEC9"/>
                  </a:solidFill>
                  <a:latin typeface="Aller" charset="0"/>
                  <a:ea typeface="Aller" charset="0"/>
                  <a:cs typeface="Aller" charset="0"/>
                </a:rPr>
                <a:t>excusing students from missed work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4400" b="1" dirty="0">
                <a:solidFill>
                  <a:srgbClr val="54AEC9"/>
                </a:solidFill>
                <a:latin typeface="Aller" charset="0"/>
                <a:ea typeface="Aller" charset="0"/>
                <a:cs typeface="Aller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4400" dirty="0">
                <a:solidFill>
                  <a:srgbClr val="54AEC9"/>
                </a:solidFill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18C3B974-516C-3342-B697-8DC5689C0978}"/>
                </a:ext>
              </a:extLst>
            </p:cNvPr>
            <p:cNvSpPr txBox="1">
              <a:spLocks/>
            </p:cNvSpPr>
            <p:nvPr/>
          </p:nvSpPr>
          <p:spPr>
            <a:xfrm>
              <a:off x="626753" y="10203533"/>
              <a:ext cx="15804029" cy="72790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ller" charset="0"/>
                  <a:ea typeface="Aller" charset="0"/>
                  <a:cs typeface="Aller" charset="0"/>
                </a:rPr>
                <a:t>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D2319C8-9408-4444-B864-32EA6B50A7EA}"/>
              </a:ext>
            </a:extLst>
          </p:cNvPr>
          <p:cNvSpPr txBox="1"/>
          <p:nvPr/>
        </p:nvSpPr>
        <p:spPr>
          <a:xfrm>
            <a:off x="-1790675" y="1545741"/>
            <a:ext cx="18388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charset="0"/>
                <a:ea typeface="Aller" charset="0"/>
                <a:cs typeface="Aller" charset="0"/>
              </a:rPr>
              <a:t>Step 2: Gather the Evidence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450" y="141732"/>
            <a:ext cx="4218432" cy="131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91" y="-912996"/>
            <a:ext cx="24929432" cy="166196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6B9D63-A5E4-E14B-B00F-8C693241D71D}"/>
              </a:ext>
            </a:extLst>
          </p:cNvPr>
          <p:cNvGrpSpPr/>
          <p:nvPr/>
        </p:nvGrpSpPr>
        <p:grpSpPr>
          <a:xfrm>
            <a:off x="2902286" y="4006462"/>
            <a:ext cx="19472260" cy="7546552"/>
            <a:chOff x="2930661" y="4630739"/>
            <a:chExt cx="17178537" cy="7546552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9B571C1A-0BB5-D840-98F0-80A0295CD7BE}"/>
                </a:ext>
              </a:extLst>
            </p:cNvPr>
            <p:cNvSpPr txBox="1">
              <a:spLocks/>
            </p:cNvSpPr>
            <p:nvPr/>
          </p:nvSpPr>
          <p:spPr>
            <a:xfrm>
              <a:off x="2930661" y="4630739"/>
              <a:ext cx="16467681" cy="72790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endParaRPr lang="en-US" sz="2800" dirty="0">
                <a:latin typeface="Aller" charset="0"/>
                <a:ea typeface="Aller" charset="0"/>
                <a:cs typeface="Aller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A8235B-22ED-5546-8085-0371B6482748}"/>
                </a:ext>
              </a:extLst>
            </p:cNvPr>
            <p:cNvGrpSpPr/>
            <p:nvPr/>
          </p:nvGrpSpPr>
          <p:grpSpPr>
            <a:xfrm>
              <a:off x="3067461" y="10147211"/>
              <a:ext cx="17041737" cy="2030080"/>
              <a:chOff x="8380247" y="9480665"/>
              <a:chExt cx="17041737" cy="203008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E9B94C-747D-6F46-94A8-4C9BD4B8F3EE}"/>
                  </a:ext>
                </a:extLst>
              </p:cNvPr>
              <p:cNvSpPr/>
              <p:nvPr/>
            </p:nvSpPr>
            <p:spPr>
              <a:xfrm>
                <a:off x="8380247" y="9480665"/>
                <a:ext cx="154799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tx2"/>
                    </a:solidFill>
                    <a:latin typeface="Aller" charset="0"/>
                    <a:ea typeface="Aller" charset="0"/>
                    <a:cs typeface="Aller" charset="0"/>
                  </a:rPr>
                  <a:t> 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42529D6-F325-9F4E-8433-27452CEC7044}"/>
                  </a:ext>
                </a:extLst>
              </p:cNvPr>
              <p:cNvSpPr/>
              <p:nvPr/>
            </p:nvSpPr>
            <p:spPr>
              <a:xfrm>
                <a:off x="8395786" y="10987525"/>
                <a:ext cx="170261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tx2"/>
                    </a:solidFill>
                    <a:latin typeface="Aller" charset="0"/>
                    <a:ea typeface="Aller" charset="0"/>
                    <a:cs typeface="Aller" charset="0"/>
                  </a:rPr>
                  <a:t>. 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4E5381-BEE4-4C98-88A3-F0DA2A31D967}"/>
              </a:ext>
            </a:extLst>
          </p:cNvPr>
          <p:cNvSpPr txBox="1"/>
          <p:nvPr/>
        </p:nvSpPr>
        <p:spPr>
          <a:xfrm>
            <a:off x="623290" y="270047"/>
            <a:ext cx="22236709" cy="1071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ler" charset="0"/>
                <a:ea typeface="Aller" charset="0"/>
                <a:cs typeface="Aller" charset="0"/>
              </a:rPr>
              <a:t>Step 3: Determine the Causes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D2B48C"/>
                </a:solidFill>
                <a:effectLst/>
                <a:uLnTx/>
                <a:uFillTx/>
                <a:latin typeface="Aller" charset="0"/>
                <a:ea typeface="Aller" charset="0"/>
                <a:cs typeface="Aller" charset="0"/>
              </a:rPr>
              <a:t>Popcorn share: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2B48C"/>
              </a:solidFill>
              <a:effectLst/>
              <a:uLnTx/>
              <a:uFillTx/>
              <a:latin typeface="Aller" charset="0"/>
              <a:ea typeface="Aller" charset="0"/>
              <a:cs typeface="Aller" charset="0"/>
            </a:endParaRP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D2B48C"/>
                </a:solidFill>
                <a:effectLst/>
                <a:uLnTx/>
                <a:uFillTx/>
                <a:latin typeface="Aller" charset="0"/>
                <a:ea typeface="Aller" charset="0"/>
                <a:cs typeface="Aller" charset="0"/>
              </a:rPr>
              <a:t>Why do you think you are not handing in classwork on time?</a:t>
            </a: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2B48C"/>
              </a:solidFill>
              <a:effectLst/>
              <a:uLnTx/>
              <a:uFillTx/>
              <a:latin typeface="Aller" charset="0"/>
              <a:ea typeface="Aller" charset="0"/>
              <a:cs typeface="Aller" charset="0"/>
            </a:endParaRP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D2B48C"/>
                </a:solidFill>
                <a:effectLst/>
                <a:uLnTx/>
                <a:uFillTx/>
                <a:latin typeface="Aller" charset="0"/>
                <a:ea typeface="Aller" charset="0"/>
                <a:cs typeface="Aller" charset="0"/>
              </a:rPr>
              <a:t>Is anyone helping you with homework at home?</a:t>
            </a: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2B48C"/>
              </a:solidFill>
              <a:effectLst/>
              <a:uLnTx/>
              <a:uFillTx/>
              <a:latin typeface="Aller" charset="0"/>
              <a:ea typeface="Aller" charset="0"/>
              <a:cs typeface="Aller" charset="0"/>
            </a:endParaRP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D2B48C"/>
                </a:solidFill>
                <a:effectLst/>
                <a:uLnTx/>
                <a:uFillTx/>
                <a:latin typeface="Aller" charset="0"/>
                <a:ea typeface="Aller" charset="0"/>
                <a:cs typeface="Aller" charset="0"/>
              </a:rPr>
              <a:t>Are the books in the classroom library interesting?</a:t>
            </a: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2B48C"/>
              </a:solidFill>
              <a:effectLst/>
              <a:uLnTx/>
              <a:uFillTx/>
              <a:latin typeface="Aller" charset="0"/>
              <a:ea typeface="Aller" charset="0"/>
              <a:cs typeface="Aller" charset="0"/>
            </a:endParaRP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D2B48C"/>
                </a:solidFill>
                <a:effectLst/>
                <a:uLnTx/>
                <a:uFillTx/>
                <a:latin typeface="Aller" charset="0"/>
                <a:ea typeface="Aller" charset="0"/>
                <a:cs typeface="Aller" charset="0"/>
              </a:rPr>
              <a:t>Do you know who you can go to for support?</a:t>
            </a:r>
          </a:p>
        </p:txBody>
      </p:sp>
    </p:spTree>
    <p:extLst>
      <p:ext uri="{BB962C8B-B14F-4D97-AF65-F5344CB8AC3E}">
        <p14:creationId xmlns:p14="http://schemas.microsoft.com/office/powerpoint/2010/main" val="11535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4">
            <a:extLst>
              <a:ext uri="{FF2B5EF4-FFF2-40B4-BE49-F238E27FC236}">
                <a16:creationId xmlns:a16="http://schemas.microsoft.com/office/drawing/2014/main" id="{1D2319C8-9408-4444-B864-32EA6B50A7EA}"/>
              </a:ext>
            </a:extLst>
          </p:cNvPr>
          <p:cNvSpPr txBox="1"/>
          <p:nvPr/>
        </p:nvSpPr>
        <p:spPr>
          <a:xfrm>
            <a:off x="2935704" y="856357"/>
            <a:ext cx="184265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charset="0"/>
                <a:ea typeface="Aller" charset="0"/>
                <a:cs typeface="Aller" charset="0"/>
              </a:rPr>
              <a:t>Step 4: Evaluate an Existing Policy</a:t>
            </a:r>
          </a:p>
          <a:p>
            <a:endParaRPr lang="en-US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 charset="0"/>
              <a:ea typeface="Aller" charset="0"/>
              <a:cs typeface="Aller" charset="0"/>
            </a:endParaRPr>
          </a:p>
          <a:p>
            <a:endParaRPr lang="en-US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 charset="0"/>
              <a:ea typeface="Aller" charset="0"/>
              <a:cs typeface="Aller" charset="0"/>
            </a:endParaRPr>
          </a:p>
          <a:p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  <a:latin typeface="Aller" charset="0"/>
              <a:ea typeface="Aller" charset="0"/>
              <a:cs typeface="Aller" charset="0"/>
            </a:endParaRPr>
          </a:p>
          <a:p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  <a:latin typeface="Aller" charset="0"/>
              <a:ea typeface="Aller" charset="0"/>
              <a:cs typeface="Aller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5705" cy="136427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945" y="48126"/>
            <a:ext cx="2935705" cy="13642782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2C7F1A1-6EDC-4B12-95E1-0475078FC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95058"/>
              </p:ext>
            </p:extLst>
          </p:nvPr>
        </p:nvGraphicFramePr>
        <p:xfrm>
          <a:off x="3015401" y="2486970"/>
          <a:ext cx="18346847" cy="10697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381">
                  <a:extLst>
                    <a:ext uri="{9D8B030D-6E8A-4147-A177-3AD203B41FA5}">
                      <a16:colId xmlns:a16="http://schemas.microsoft.com/office/drawing/2014/main" val="2271534405"/>
                    </a:ext>
                  </a:extLst>
                </a:gridCol>
                <a:gridCol w="9372466">
                  <a:extLst>
                    <a:ext uri="{9D8B030D-6E8A-4147-A177-3AD203B41FA5}">
                      <a16:colId xmlns:a16="http://schemas.microsoft.com/office/drawing/2014/main" val="3686047655"/>
                    </a:ext>
                  </a:extLst>
                </a:gridCol>
              </a:tblGrid>
              <a:tr h="567433">
                <a:tc>
                  <a:txBody>
                    <a:bodyPr/>
                    <a:lstStyle/>
                    <a:p>
                      <a:r>
                        <a:rPr lang="en-US" sz="4800" dirty="0"/>
                        <a:t>Reading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99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 Assessments (Diagnostic &amp; Performance Tasks)  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99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Classwork, Participation &amp; Discussion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99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80%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10%</a:t>
                      </a:r>
                    </a:p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29392"/>
                  </a:ext>
                </a:extLst>
              </a:tr>
              <a:tr h="1764787"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Writing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99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Published Portfolio Pieces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99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Classwork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99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and Grammar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99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 </a:t>
                      </a:r>
                    </a:p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75%</a:t>
                      </a:r>
                    </a:p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10%</a:t>
                      </a:r>
                    </a:p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5%</a:t>
                      </a:r>
                    </a:p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5349"/>
                  </a:ext>
                </a:extLst>
              </a:tr>
              <a:tr h="1764787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Math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Unit Assessments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Performance Tasks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Quizzes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Classwork, Participation and Discussion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30%</a:t>
                      </a:r>
                    </a:p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30%</a:t>
                      </a:r>
                    </a:p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20%</a:t>
                      </a:r>
                    </a:p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6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8289" y="0"/>
            <a:ext cx="81401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101714" y="0"/>
            <a:ext cx="8140149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6241863" y="0"/>
            <a:ext cx="8140149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2A24A-DC47-4841-BDBE-DAFF503D5677}"/>
              </a:ext>
            </a:extLst>
          </p:cNvPr>
          <p:cNvGrpSpPr/>
          <p:nvPr/>
        </p:nvGrpSpPr>
        <p:grpSpPr>
          <a:xfrm>
            <a:off x="1446306" y="2588910"/>
            <a:ext cx="22051092" cy="7984770"/>
            <a:chOff x="1446306" y="5110842"/>
            <a:chExt cx="22051092" cy="79847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B0CA41-BED0-FF41-9A71-A7C984CD146B}"/>
                </a:ext>
              </a:extLst>
            </p:cNvPr>
            <p:cNvGrpSpPr/>
            <p:nvPr/>
          </p:nvGrpSpPr>
          <p:grpSpPr>
            <a:xfrm>
              <a:off x="1446306" y="5110842"/>
              <a:ext cx="5492339" cy="7984770"/>
              <a:chOff x="1164178" y="3740785"/>
              <a:chExt cx="5492339" cy="798477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E4EBAA-A308-C74D-930E-E112B6C54798}"/>
                  </a:ext>
                </a:extLst>
              </p:cNvPr>
              <p:cNvSpPr txBox="1"/>
              <p:nvPr/>
            </p:nvSpPr>
            <p:spPr>
              <a:xfrm>
                <a:off x="1164178" y="3740785"/>
                <a:ext cx="383999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0" dirty="0">
                  <a:solidFill>
                    <a:schemeClr val="bg1"/>
                  </a:solidFill>
                  <a:latin typeface="Aller" charset="0"/>
                  <a:ea typeface="Aller" charset="0"/>
                  <a:cs typeface="Aller" charset="0"/>
                </a:endParaRPr>
              </a:p>
            </p:txBody>
          </p:sp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77DCF44D-555F-D04D-85DB-6B748D205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4178" y="4845711"/>
                <a:ext cx="5492339" cy="6879844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6000" dirty="0">
                    <a:solidFill>
                      <a:schemeClr val="bg1"/>
                    </a:solidFill>
                    <a:latin typeface="Aller" charset="0"/>
                    <a:ea typeface="Aller" charset="0"/>
                    <a:cs typeface="Aller" charset="0"/>
                  </a:rPr>
                  <a:t>Involve guardians in student learning as much as possible.  Work as a team with both students and parents to complete all work.</a:t>
                </a:r>
              </a:p>
              <a:p>
                <a:pPr algn="l">
                  <a:lnSpc>
                    <a:spcPts val="4299"/>
                  </a:lnSpc>
                </a:pPr>
                <a:endParaRPr lang="en-US" sz="2800" dirty="0">
                  <a:solidFill>
                    <a:schemeClr val="bg1"/>
                  </a:solidFill>
                  <a:latin typeface="Aller" charset="0"/>
                  <a:ea typeface="Aller" charset="0"/>
                  <a:cs typeface="Aller" charset="0"/>
                </a:endParaRPr>
              </a:p>
            </p:txBody>
          </p:sp>
        </p:grp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5828EC97-6E16-1948-A366-A37603471F39}"/>
                </a:ext>
              </a:extLst>
            </p:cNvPr>
            <p:cNvSpPr txBox="1">
              <a:spLocks/>
            </p:cNvSpPr>
            <p:nvPr/>
          </p:nvSpPr>
          <p:spPr>
            <a:xfrm>
              <a:off x="9595724" y="7406615"/>
              <a:ext cx="5492339" cy="46962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6000" dirty="0">
                  <a:solidFill>
                    <a:schemeClr val="bg1"/>
                  </a:solidFill>
                  <a:latin typeface="Aller" charset="0"/>
                  <a:ea typeface="Aller" charset="0"/>
                  <a:cs typeface="Aller" charset="0"/>
                </a:rPr>
                <a:t>Return work prompt and allow for student interaction with work after it receives feedback. </a:t>
              </a:r>
              <a:endParaRPr lang="en-US" dirty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8A3308-99D2-0B4A-ACA6-1C3F80D6527A}"/>
                </a:ext>
              </a:extLst>
            </p:cNvPr>
            <p:cNvGrpSpPr/>
            <p:nvPr/>
          </p:nvGrpSpPr>
          <p:grpSpPr>
            <a:xfrm>
              <a:off x="18005059" y="5110842"/>
              <a:ext cx="5492339" cy="5801224"/>
              <a:chOff x="4604068" y="3740785"/>
              <a:chExt cx="5492339" cy="580122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2A29AF-4CC9-AF48-8393-193B1B4AE670}"/>
                  </a:ext>
                </a:extLst>
              </p:cNvPr>
              <p:cNvSpPr txBox="1"/>
              <p:nvPr/>
            </p:nvSpPr>
            <p:spPr>
              <a:xfrm>
                <a:off x="4683803" y="3740785"/>
                <a:ext cx="383999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0" dirty="0">
                  <a:solidFill>
                    <a:schemeClr val="bg1"/>
                  </a:solidFill>
                  <a:latin typeface="Aller" charset="0"/>
                  <a:ea typeface="Aller" charset="0"/>
                  <a:cs typeface="Aller" charset="0"/>
                </a:endParaRPr>
              </a:p>
            </p:txBody>
          </p:sp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D2FDBB53-402B-8B42-AA4C-B0C8584CA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4068" y="4845711"/>
                <a:ext cx="5492339" cy="4696298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6000" dirty="0">
                    <a:solidFill>
                      <a:schemeClr val="bg1"/>
                    </a:solidFill>
                    <a:latin typeface="Aller" charset="0"/>
                    <a:ea typeface="Aller" charset="0"/>
                    <a:cs typeface="Aller" charset="0"/>
                  </a:rPr>
                  <a:t>Students should have the opportunity to define their goals for ongoing reflection and evaluation.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3F32AC-8FCB-4CA4-804D-35A9508E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6" y="-234532"/>
            <a:ext cx="13686706" cy="2658086"/>
          </a:xfrm>
          <a:prstGeom prst="rect">
            <a:avLst/>
          </a:prstGeom>
        </p:spPr>
      </p:pic>
      <p:pic>
        <p:nvPicPr>
          <p:cNvPr id="6" name="Picture 5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E3273958-19A6-41B9-98DF-E00C74323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201">
            <a:off x="3006086" y="10146448"/>
            <a:ext cx="2028351" cy="3048069"/>
          </a:xfrm>
          <a:prstGeom prst="rect">
            <a:avLst/>
          </a:prstGeom>
        </p:spPr>
      </p:pic>
      <p:pic>
        <p:nvPicPr>
          <p:cNvPr id="7" name="Picture 6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C9CFC62C-7649-4AF3-BB9F-9CEA96674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50" y="1982370"/>
            <a:ext cx="2124075" cy="215265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6C1CA3-6B09-42E7-A9C3-3CDD5AFE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905" y="8390134"/>
            <a:ext cx="2047875" cy="2238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7DAD05-2906-4D6D-9869-B48A7DD6BA96}"/>
              </a:ext>
            </a:extLst>
          </p:cNvPr>
          <p:cNvSpPr txBox="1"/>
          <p:nvPr/>
        </p:nvSpPr>
        <p:spPr>
          <a:xfrm>
            <a:off x="8721987" y="11277713"/>
            <a:ext cx="13202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https://sharemylesson.com/blog/student-success-accountability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dirty="0">
                <a:hlinkClick r:id="rId7"/>
              </a:rPr>
              <a:t>https://whatedsaid.wordpress.com/2010/06/29/10-ways-to-encourage-students-to-take-responsibility-for-their-own-learning/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r 5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A6E7"/>
      </a:accent1>
      <a:accent2>
        <a:srgbClr val="FF715C"/>
      </a:accent2>
      <a:accent3>
        <a:srgbClr val="70DADD"/>
      </a:accent3>
      <a:accent4>
        <a:srgbClr val="F9BE28"/>
      </a:accent4>
      <a:accent5>
        <a:srgbClr val="2D3647"/>
      </a:accent5>
      <a:accent6>
        <a:srgbClr val="676767"/>
      </a:accent6>
      <a:hlink>
        <a:srgbClr val="D1B38D"/>
      </a:hlink>
      <a:folHlink>
        <a:srgbClr val="FE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34972</TotalTime>
  <Words>391</Words>
  <Application>Microsoft Office PowerPoint</Application>
  <PresentationFormat>Custom</PresentationFormat>
  <Paragraphs>98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Aller</vt:lpstr>
      <vt:lpstr>Arial</vt:lpstr>
      <vt:lpstr>Calibri</vt:lpstr>
      <vt:lpstr>Calibri Light</vt:lpstr>
      <vt:lpstr>Lato Regular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subject/>
  <dc:creator>Joseph Montecalvo</dc:creator>
  <cp:keywords/>
  <dc:description/>
  <cp:lastModifiedBy>Joseph Montecalvo</cp:lastModifiedBy>
  <cp:revision>8281</cp:revision>
  <dcterms:created xsi:type="dcterms:W3CDTF">2014-11-12T21:47:38Z</dcterms:created>
  <dcterms:modified xsi:type="dcterms:W3CDTF">2020-09-01T19:38:06Z</dcterms:modified>
  <cp:category/>
</cp:coreProperties>
</file>