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4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04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5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47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61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67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496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046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85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5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290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4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0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steele@schools.nyc.gov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nd/3.0/" TargetMode="External"/><Relationship Id="rId4" Type="http://schemas.openxmlformats.org/officeDocument/2006/relationships/hyperlink" Target="http://pmstories.com/bg/2014/01/24/responsible-accountabl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dershipwatch-aadboot.com/2014/05/11/developing-team-and-accountability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/3.0/" TargetMode="External"/><Relationship Id="rId5" Type="http://schemas.openxmlformats.org/officeDocument/2006/relationships/hyperlink" Target="https://pressbooks.nscc.ca/nsccprinciplesofmarketing2e/chapter/putting-it-together/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56146&amp;picture=woman-teacher-cartoon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cartoon-comic-characters-kid-sad-1300595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nglesiesollosgrandes.blogspot.com/2017/09/back-to-school-2017.html" TargetMode="Externa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hyperlink" Target="https://www.pxfuel.com/en/search?q=communis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A5B9DB-0BF9-4260-A97B-936524F96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op view of a background splashed with colors">
            <a:extLst>
              <a:ext uri="{FF2B5EF4-FFF2-40B4-BE49-F238E27FC236}">
                <a16:creationId xmlns:a16="http://schemas.microsoft.com/office/drawing/2014/main" id="{56789BED-0787-37D3-0448-E3A55D7278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6" b="1701"/>
          <a:stretch/>
        </p:blipFill>
        <p:spPr>
          <a:xfrm>
            <a:off x="21" y="297190"/>
            <a:ext cx="12191979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9824785-89B4-4433-955A-F2C847B15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E7342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A4C948-D83B-3CC9-E336-7BCE211BD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6925" y="843534"/>
            <a:ext cx="8058150" cy="3342069"/>
          </a:xfrm>
        </p:spPr>
        <p:txBody>
          <a:bodyPr>
            <a:noAutofit/>
          </a:bodyPr>
          <a:lstStyle/>
          <a:p>
            <a:pPr algn="ctr"/>
            <a:r>
              <a:rPr lang="en-US" sz="7200" dirty="0"/>
              <a:t>Student </a:t>
            </a:r>
            <a:r>
              <a:rPr lang="en-US" sz="6600" dirty="0"/>
              <a:t>Accountability</a:t>
            </a:r>
            <a:r>
              <a:rPr lang="en-US" sz="7200" dirty="0"/>
              <a:t> in Room 131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DA75D3-9ECF-FC74-A341-4035F6E28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8975" y="4599432"/>
            <a:ext cx="5734051" cy="93459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/>
              <a:t>Tracey Steele I.S. 286 Urban Assembly for Future Leaders</a:t>
            </a:r>
          </a:p>
          <a:p>
            <a:pPr algn="ctr"/>
            <a:r>
              <a:rPr lang="en-US" dirty="0">
                <a:hlinkClick r:id="rId3"/>
              </a:rPr>
              <a:t>tsteele@schools.nyc.gov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CB2E64D6-3AEB-4AFF-9475-E210F85E0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089217-166B-6FFA-B815-89DDE443F336}"/>
              </a:ext>
            </a:extLst>
          </p:cNvPr>
          <p:cNvSpPr txBox="1"/>
          <p:nvPr/>
        </p:nvSpPr>
        <p:spPr>
          <a:xfrm>
            <a:off x="3048000" y="338980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948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EE682-1F26-AB9D-4322-5A76BF1F8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Feasibilty</a:t>
            </a:r>
            <a:r>
              <a:rPr lang="en-US"/>
              <a:t> vs. Effectiveness Chart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3F7BA65-9946-FDC5-F56B-15486B34A6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79926"/>
              </p:ext>
            </p:extLst>
          </p:nvPr>
        </p:nvGraphicFramePr>
        <p:xfrm>
          <a:off x="974724" y="2548570"/>
          <a:ext cx="8512176" cy="3052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044">
                  <a:extLst>
                    <a:ext uri="{9D8B030D-6E8A-4147-A177-3AD203B41FA5}">
                      <a16:colId xmlns:a16="http://schemas.microsoft.com/office/drawing/2014/main" val="2300804156"/>
                    </a:ext>
                  </a:extLst>
                </a:gridCol>
                <a:gridCol w="2128044">
                  <a:extLst>
                    <a:ext uri="{9D8B030D-6E8A-4147-A177-3AD203B41FA5}">
                      <a16:colId xmlns:a16="http://schemas.microsoft.com/office/drawing/2014/main" val="3428529386"/>
                    </a:ext>
                  </a:extLst>
                </a:gridCol>
                <a:gridCol w="2128044">
                  <a:extLst>
                    <a:ext uri="{9D8B030D-6E8A-4147-A177-3AD203B41FA5}">
                      <a16:colId xmlns:a16="http://schemas.microsoft.com/office/drawing/2014/main" val="1617141773"/>
                    </a:ext>
                  </a:extLst>
                </a:gridCol>
                <a:gridCol w="2128044">
                  <a:extLst>
                    <a:ext uri="{9D8B030D-6E8A-4147-A177-3AD203B41FA5}">
                      <a16:colId xmlns:a16="http://schemas.microsoft.com/office/drawing/2014/main" val="370691023"/>
                    </a:ext>
                  </a:extLst>
                </a:gridCol>
              </a:tblGrid>
              <a:tr h="8368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058742"/>
                  </a:ext>
                </a:extLst>
              </a:tr>
              <a:tr h="738418">
                <a:tc>
                  <a:txBody>
                    <a:bodyPr/>
                    <a:lstStyle/>
                    <a:p>
                      <a:r>
                        <a:rPr lang="en-US" sz="240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962632"/>
                  </a:ext>
                </a:extLst>
              </a:tr>
              <a:tr h="738418">
                <a:tc>
                  <a:txBody>
                    <a:bodyPr/>
                    <a:lstStyle/>
                    <a:p>
                      <a:r>
                        <a:rPr lang="en-US" sz="240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192958"/>
                  </a:ext>
                </a:extLst>
              </a:tr>
              <a:tr h="738418">
                <a:tc>
                  <a:txBody>
                    <a:bodyPr/>
                    <a:lstStyle/>
                    <a:p>
                      <a:r>
                        <a:rPr lang="en-US" sz="240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177980"/>
                  </a:ext>
                </a:extLst>
              </a:tr>
            </a:tbl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3E4D3A-269F-EB5B-C3CA-A01B1C5F6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0250"/>
            <a:ext cx="10515600" cy="4181094"/>
          </a:xfrm>
        </p:spPr>
        <p:txBody>
          <a:bodyPr/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85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692F41-D7D0-F7C5-3E47-2752B601310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566240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ler" charset="0"/>
                <a:ea typeface="Aller" charset="0"/>
                <a:cs typeface="Aller" charset="0"/>
              </a:rPr>
              <a:t>Public Policy Analyst (PPA)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92D58E2-1499-1AC3-23BE-AA4F036AD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762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>
                <a:solidFill>
                  <a:schemeClr val="accent1">
                    <a:lumMod val="50000"/>
                  </a:schemeClr>
                </a:solidFill>
                <a:latin typeface="Aller" charset="0"/>
                <a:ea typeface="Aller" charset="0"/>
                <a:cs typeface="Aller" charset="0"/>
              </a:rPr>
              <a:t>Define the Problem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>
                <a:solidFill>
                  <a:schemeClr val="accent1">
                    <a:lumMod val="50000"/>
                  </a:schemeClr>
                </a:solidFill>
                <a:latin typeface="Aller" charset="0"/>
                <a:ea typeface="Aller" charset="0"/>
                <a:cs typeface="Aller" charset="0"/>
              </a:rPr>
              <a:t>Gather the Evidence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>
                <a:solidFill>
                  <a:schemeClr val="accent1">
                    <a:lumMod val="50000"/>
                  </a:schemeClr>
                </a:solidFill>
                <a:latin typeface="Aller" charset="0"/>
                <a:ea typeface="Aller" charset="0"/>
                <a:cs typeface="Aller" charset="0"/>
              </a:rPr>
              <a:t>Identify the Causes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>
                <a:solidFill>
                  <a:schemeClr val="accent1">
                    <a:lumMod val="50000"/>
                  </a:schemeClr>
                </a:solidFill>
                <a:latin typeface="Aller" charset="0"/>
                <a:ea typeface="Aller" charset="0"/>
                <a:cs typeface="Aller" charset="0"/>
              </a:rPr>
              <a:t>Evaluate an Existing Policy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>
                <a:solidFill>
                  <a:schemeClr val="accent1">
                    <a:lumMod val="50000"/>
                  </a:schemeClr>
                </a:solidFill>
                <a:latin typeface="Aller" charset="0"/>
                <a:ea typeface="Aller" charset="0"/>
                <a:cs typeface="Aller" charset="0"/>
              </a:rPr>
              <a:t>Develop Solutions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>
                <a:solidFill>
                  <a:schemeClr val="accent1">
                    <a:lumMod val="50000"/>
                  </a:schemeClr>
                </a:solidFill>
                <a:latin typeface="Aller" charset="0"/>
                <a:ea typeface="Aller" charset="0"/>
                <a:cs typeface="Aller" charset="0"/>
              </a:rPr>
              <a:t>Select the Best Solution</a:t>
            </a:r>
          </a:p>
        </p:txBody>
      </p:sp>
    </p:spTree>
    <p:extLst>
      <p:ext uri="{BB962C8B-B14F-4D97-AF65-F5344CB8AC3E}">
        <p14:creationId xmlns:p14="http://schemas.microsoft.com/office/powerpoint/2010/main" val="1372718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11671EB-9B2E-4E39-94FF-2BA8B0B45E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2FC64A3-62BF-47FB-A545-7A43E3653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4745565" y="-4745566"/>
            <a:ext cx="2700870" cy="12192000"/>
          </a:xfrm>
          <a:custGeom>
            <a:avLst/>
            <a:gdLst>
              <a:gd name="connsiteX0" fmla="*/ 0 w 2700870"/>
              <a:gd name="connsiteY0" fmla="*/ 0 h 12192000"/>
              <a:gd name="connsiteX1" fmla="*/ 0 w 2700870"/>
              <a:gd name="connsiteY1" fmla="*/ 12192000 h 12192000"/>
              <a:gd name="connsiteX2" fmla="*/ 2661694 w 2700870"/>
              <a:gd name="connsiteY2" fmla="*/ 12192000 h 12192000"/>
              <a:gd name="connsiteX3" fmla="*/ 2632716 w 2700870"/>
              <a:gd name="connsiteY3" fmla="*/ 11941855 h 12192000"/>
              <a:gd name="connsiteX4" fmla="*/ 2605238 w 2700870"/>
              <a:gd name="connsiteY4" fmla="*/ 10895781 h 12192000"/>
              <a:gd name="connsiteX5" fmla="*/ 2672927 w 2700870"/>
              <a:gd name="connsiteY5" fmla="*/ 9729981 h 12192000"/>
              <a:gd name="connsiteX6" fmla="*/ 2672927 w 2700870"/>
              <a:gd name="connsiteY6" fmla="*/ 9349685 h 12192000"/>
              <a:gd name="connsiteX7" fmla="*/ 2665256 w 2700870"/>
              <a:gd name="connsiteY7" fmla="*/ 8947869 h 12192000"/>
              <a:gd name="connsiteX8" fmla="*/ 2666835 w 2700870"/>
              <a:gd name="connsiteY8" fmla="*/ 7719557 h 12192000"/>
              <a:gd name="connsiteX9" fmla="*/ 2648109 w 2700870"/>
              <a:gd name="connsiteY9" fmla="*/ 6285351 h 12192000"/>
              <a:gd name="connsiteX10" fmla="*/ 2672476 w 2700870"/>
              <a:gd name="connsiteY10" fmla="*/ 5314115 h 12192000"/>
              <a:gd name="connsiteX11" fmla="*/ 2662774 w 2700870"/>
              <a:gd name="connsiteY11" fmla="*/ 4956020 h 12192000"/>
              <a:gd name="connsiteX12" fmla="*/ 2679020 w 2700870"/>
              <a:gd name="connsiteY12" fmla="*/ 4142653 h 12192000"/>
              <a:gd name="connsiteX13" fmla="*/ 2681951 w 2700870"/>
              <a:gd name="connsiteY13" fmla="*/ 3198141 h 12192000"/>
              <a:gd name="connsiteX14" fmla="*/ 2632541 w 2700870"/>
              <a:gd name="connsiteY14" fmla="*/ 1982283 h 12192000"/>
              <a:gd name="connsiteX15" fmla="*/ 2667512 w 2700870"/>
              <a:gd name="connsiteY15" fmla="*/ 1445702 h 12192000"/>
              <a:gd name="connsiteX16" fmla="*/ 2660518 w 2700870"/>
              <a:gd name="connsiteY16" fmla="*/ 750797 h 12192000"/>
              <a:gd name="connsiteX17" fmla="*/ 2651539 w 2700870"/>
              <a:gd name="connsiteY17" fmla="*/ 168769 h 12192000"/>
              <a:gd name="connsiteX18" fmla="*/ 2668618 w 2700870"/>
              <a:gd name="connsiteY18" fmla="*/ 0 h 12192000"/>
              <a:gd name="connsiteX19" fmla="*/ 781493 w 2700870"/>
              <a:gd name="connsiteY19" fmla="*/ 0 h 12192000"/>
              <a:gd name="connsiteX20" fmla="*/ 409569 w 2700870"/>
              <a:gd name="connsiteY20" fmla="*/ 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00870" h="12192000">
                <a:moveTo>
                  <a:pt x="0" y="0"/>
                </a:moveTo>
                <a:lnTo>
                  <a:pt x="0" y="12192000"/>
                </a:lnTo>
                <a:lnTo>
                  <a:pt x="2661694" y="12192000"/>
                </a:lnTo>
                <a:lnTo>
                  <a:pt x="2632716" y="11941855"/>
                </a:lnTo>
                <a:cubicBezTo>
                  <a:pt x="2602362" y="11594183"/>
                  <a:pt x="2599485" y="11245047"/>
                  <a:pt x="2605238" y="10895781"/>
                </a:cubicBezTo>
                <a:cubicBezTo>
                  <a:pt x="2611558" y="10506425"/>
                  <a:pt x="2629380" y="10117297"/>
                  <a:pt x="2672927" y="9729981"/>
                </a:cubicBezTo>
                <a:cubicBezTo>
                  <a:pt x="2684548" y="9603480"/>
                  <a:pt x="2684548" y="9476187"/>
                  <a:pt x="2672927" y="9349685"/>
                </a:cubicBezTo>
                <a:cubicBezTo>
                  <a:pt x="2663496" y="9215958"/>
                  <a:pt x="2660924" y="9081848"/>
                  <a:pt x="2665256" y="8947869"/>
                </a:cubicBezTo>
                <a:cubicBezTo>
                  <a:pt x="2678116" y="8538360"/>
                  <a:pt x="2648559" y="8128618"/>
                  <a:pt x="2666835" y="7719557"/>
                </a:cubicBezTo>
                <a:cubicBezTo>
                  <a:pt x="2688269" y="7240958"/>
                  <a:pt x="2663226" y="6763493"/>
                  <a:pt x="2648109" y="6285351"/>
                </a:cubicBezTo>
                <a:cubicBezTo>
                  <a:pt x="2637956" y="5961455"/>
                  <a:pt x="2631636" y="5637330"/>
                  <a:pt x="2672476" y="5314115"/>
                </a:cubicBezTo>
                <a:cubicBezTo>
                  <a:pt x="2687594" y="5195204"/>
                  <a:pt x="2674732" y="5074932"/>
                  <a:pt x="2662774" y="4956020"/>
                </a:cubicBezTo>
                <a:cubicBezTo>
                  <a:pt x="2635699" y="4683988"/>
                  <a:pt x="2650591" y="4413093"/>
                  <a:pt x="2679020" y="4142653"/>
                </a:cubicBezTo>
                <a:cubicBezTo>
                  <a:pt x="2712412" y="3827814"/>
                  <a:pt x="2702710" y="3513204"/>
                  <a:pt x="2681951" y="3198141"/>
                </a:cubicBezTo>
                <a:cubicBezTo>
                  <a:pt x="2655103" y="2793383"/>
                  <a:pt x="2621257" y="2389987"/>
                  <a:pt x="2632541" y="1982283"/>
                </a:cubicBezTo>
                <a:cubicBezTo>
                  <a:pt x="2637279" y="1803119"/>
                  <a:pt x="2653299" y="1624412"/>
                  <a:pt x="2667512" y="1445702"/>
                </a:cubicBezTo>
                <a:cubicBezTo>
                  <a:pt x="2682111" y="1214217"/>
                  <a:pt x="2679764" y="981948"/>
                  <a:pt x="2660518" y="750797"/>
                </a:cubicBezTo>
                <a:cubicBezTo>
                  <a:pt x="2647658" y="556628"/>
                  <a:pt x="2639366" y="362460"/>
                  <a:pt x="2651539" y="168769"/>
                </a:cubicBezTo>
                <a:lnTo>
                  <a:pt x="2668618" y="0"/>
                </a:lnTo>
                <a:lnTo>
                  <a:pt x="781493" y="0"/>
                </a:lnTo>
                <a:lnTo>
                  <a:pt x="409569" y="0"/>
                </a:lnTo>
                <a:close/>
              </a:path>
            </a:pathLst>
          </a:custGeom>
          <a:solidFill>
            <a:srgbClr val="E73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897E4D-10E4-9ED9-4FCD-7CF3BCBBD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786384"/>
            <a:ext cx="3419856" cy="16002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>
                <a:solidFill>
                  <a:schemeClr val="bg1"/>
                </a:solidFill>
              </a:rPr>
              <a:t>Step 1- Define the Problem</a:t>
            </a:r>
          </a:p>
        </p:txBody>
      </p:sp>
      <p:sp>
        <p:nvSpPr>
          <p:cNvPr id="19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786384"/>
            <a:ext cx="18288" cy="1600200"/>
          </a:xfrm>
          <a:custGeom>
            <a:avLst/>
            <a:gdLst>
              <a:gd name="connsiteX0" fmla="*/ 0 w 18288"/>
              <a:gd name="connsiteY0" fmla="*/ 0 h 1600200"/>
              <a:gd name="connsiteX1" fmla="*/ 18288 w 18288"/>
              <a:gd name="connsiteY1" fmla="*/ 0 h 1600200"/>
              <a:gd name="connsiteX2" fmla="*/ 18288 w 18288"/>
              <a:gd name="connsiteY2" fmla="*/ 549402 h 1600200"/>
              <a:gd name="connsiteX3" fmla="*/ 18288 w 18288"/>
              <a:gd name="connsiteY3" fmla="*/ 1114806 h 1600200"/>
              <a:gd name="connsiteX4" fmla="*/ 18288 w 18288"/>
              <a:gd name="connsiteY4" fmla="*/ 1600200 h 1600200"/>
              <a:gd name="connsiteX5" fmla="*/ 0 w 18288"/>
              <a:gd name="connsiteY5" fmla="*/ 1600200 h 1600200"/>
              <a:gd name="connsiteX6" fmla="*/ 0 w 18288"/>
              <a:gd name="connsiteY6" fmla="*/ 1066800 h 1600200"/>
              <a:gd name="connsiteX7" fmla="*/ 0 w 18288"/>
              <a:gd name="connsiteY7" fmla="*/ 517398 h 1600200"/>
              <a:gd name="connsiteX8" fmla="*/ 0 w 18288"/>
              <a:gd name="connsiteY8" fmla="*/ 0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8" h="1600200" fill="none" extrusionOk="0">
                <a:moveTo>
                  <a:pt x="0" y="0"/>
                </a:moveTo>
                <a:cubicBezTo>
                  <a:pt x="4865" y="374"/>
                  <a:pt x="13608" y="53"/>
                  <a:pt x="18288" y="0"/>
                </a:cubicBezTo>
                <a:cubicBezTo>
                  <a:pt x="23286" y="215154"/>
                  <a:pt x="-6672" y="375145"/>
                  <a:pt x="18288" y="549402"/>
                </a:cubicBezTo>
                <a:cubicBezTo>
                  <a:pt x="43248" y="723659"/>
                  <a:pt x="44414" y="873011"/>
                  <a:pt x="18288" y="1114806"/>
                </a:cubicBezTo>
                <a:cubicBezTo>
                  <a:pt x="-7838" y="1356601"/>
                  <a:pt x="13030" y="1360490"/>
                  <a:pt x="18288" y="1600200"/>
                </a:cubicBezTo>
                <a:cubicBezTo>
                  <a:pt x="10638" y="1600772"/>
                  <a:pt x="4111" y="1599793"/>
                  <a:pt x="0" y="1600200"/>
                </a:cubicBezTo>
                <a:cubicBezTo>
                  <a:pt x="-6890" y="1375807"/>
                  <a:pt x="21339" y="1304563"/>
                  <a:pt x="0" y="1066800"/>
                </a:cubicBezTo>
                <a:cubicBezTo>
                  <a:pt x="-21339" y="829037"/>
                  <a:pt x="-23009" y="689986"/>
                  <a:pt x="0" y="517398"/>
                </a:cubicBezTo>
                <a:cubicBezTo>
                  <a:pt x="23009" y="344810"/>
                  <a:pt x="-9921" y="122345"/>
                  <a:pt x="0" y="0"/>
                </a:cubicBezTo>
                <a:close/>
              </a:path>
              <a:path w="18288" h="160020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1387" y="104987"/>
                  <a:pt x="17137" y="300374"/>
                  <a:pt x="18288" y="485394"/>
                </a:cubicBezTo>
                <a:cubicBezTo>
                  <a:pt x="19439" y="670414"/>
                  <a:pt x="37394" y="922400"/>
                  <a:pt x="18288" y="1050798"/>
                </a:cubicBezTo>
                <a:cubicBezTo>
                  <a:pt x="-818" y="1179196"/>
                  <a:pt x="6556" y="1394957"/>
                  <a:pt x="18288" y="1600200"/>
                </a:cubicBezTo>
                <a:cubicBezTo>
                  <a:pt x="12642" y="1600430"/>
                  <a:pt x="3803" y="1599869"/>
                  <a:pt x="0" y="1600200"/>
                </a:cubicBezTo>
                <a:cubicBezTo>
                  <a:pt x="10832" y="1355159"/>
                  <a:pt x="-10163" y="1159269"/>
                  <a:pt x="0" y="1034796"/>
                </a:cubicBezTo>
                <a:cubicBezTo>
                  <a:pt x="10163" y="910323"/>
                  <a:pt x="5178" y="626710"/>
                  <a:pt x="0" y="469392"/>
                </a:cubicBezTo>
                <a:cubicBezTo>
                  <a:pt x="-5178" y="312074"/>
                  <a:pt x="20387" y="137476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4925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4CE70-B791-07A4-5F68-D050D6EA0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786384"/>
            <a:ext cx="6894576" cy="1600200"/>
          </a:xfrm>
        </p:spPr>
        <p:txBody>
          <a:bodyPr anchor="ctr">
            <a:norm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A problem I have noticed in room 131 at AFL is that many students do not want to accept responsibility for their learning.     </a:t>
            </a:r>
          </a:p>
        </p:txBody>
      </p:sp>
      <p:pic>
        <p:nvPicPr>
          <p:cNvPr id="10" name="Picture 2" descr="Messy Papers Clipart | Clip art, Paper, Messy">
            <a:extLst>
              <a:ext uri="{FF2B5EF4-FFF2-40B4-BE49-F238E27FC236}">
                <a16:creationId xmlns:a16="http://schemas.microsoft.com/office/drawing/2014/main" id="{A08F5323-1EF8-70E5-BF16-1966CE8AA6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80962" y="2999056"/>
            <a:ext cx="3603464" cy="353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close up of words&#10;&#10;Description automatically generated">
            <a:extLst>
              <a:ext uri="{FF2B5EF4-FFF2-40B4-BE49-F238E27FC236}">
                <a16:creationId xmlns:a16="http://schemas.microsoft.com/office/drawing/2014/main" id="{15B7916B-172F-8C41-CCE8-97EF77A5F1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245351" y="3375082"/>
            <a:ext cx="5303520" cy="27879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645F0E-F950-0512-C300-9F6897F87BFD}"/>
              </a:ext>
            </a:extLst>
          </p:cNvPr>
          <p:cNvSpPr txBox="1"/>
          <p:nvPr/>
        </p:nvSpPr>
        <p:spPr>
          <a:xfrm>
            <a:off x="10776228" y="6870700"/>
            <a:ext cx="141577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4" tooltip="http://pmstories.com/bg/2014/01/24/responsible-accountable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5" tooltip="https://creativecommons.org/licenses/by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BY-ND</a:t>
            </a:r>
            <a:endParaRPr lang="en-US" sz="700">
              <a:solidFill>
                <a:srgbClr val="FFFF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294F18-7042-62EA-343A-1204F460AFBE}"/>
              </a:ext>
            </a:extLst>
          </p:cNvPr>
          <p:cNvSpPr txBox="1"/>
          <p:nvPr/>
        </p:nvSpPr>
        <p:spPr>
          <a:xfrm>
            <a:off x="9347756" y="6870700"/>
            <a:ext cx="141577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4" tooltip="http://pmstories.com/bg/2014/01/24/responsible-accountable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5" tooltip="https://creativecommons.org/licenses/by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BY-ND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4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D67D6-81F8-C982-78D1-7FC798C2D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By not taking accountability for your learning you are….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C2680-E08A-0E7E-841A-4F8919366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490656"/>
          </a:xfrm>
        </p:spPr>
        <p:txBody>
          <a:bodyPr/>
          <a:lstStyle/>
          <a:p>
            <a:r>
              <a:rPr lang="en-US"/>
              <a:t>Missing classes</a:t>
            </a:r>
          </a:p>
          <a:p>
            <a:r>
              <a:rPr lang="en-US"/>
              <a:t>Becoming overwhelmed </a:t>
            </a:r>
          </a:p>
          <a:p>
            <a:r>
              <a:rPr lang="en-US"/>
              <a:t>Missing out on valuable instruction</a:t>
            </a:r>
          </a:p>
          <a:p>
            <a:r>
              <a:rPr lang="en-US"/>
              <a:t>Getting poor grades &amp; falling behind</a:t>
            </a:r>
          </a:p>
        </p:txBody>
      </p:sp>
      <p:pic>
        <p:nvPicPr>
          <p:cNvPr id="7" name="Picture 6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60533E69-50C8-7CD7-A6FC-579014BEE9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43724" y="2292912"/>
            <a:ext cx="4410075" cy="2681139"/>
          </a:xfrm>
          <a:prstGeom prst="rect">
            <a:avLst/>
          </a:prstGeom>
        </p:spPr>
      </p:pic>
      <p:pic>
        <p:nvPicPr>
          <p:cNvPr id="12" name="Picture 11" descr="Cartoon of cartoon people sitting at a table&#10;&#10;Description automatically generated">
            <a:extLst>
              <a:ext uri="{FF2B5EF4-FFF2-40B4-BE49-F238E27FC236}">
                <a16:creationId xmlns:a16="http://schemas.microsoft.com/office/drawing/2014/main" id="{98C3C74C-AAC8-A91C-01A6-D3908EE735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070226" y="4295775"/>
            <a:ext cx="3632200" cy="21971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5B1C5D6-F3D5-3041-E246-AB41DD65207E}"/>
              </a:ext>
            </a:extLst>
          </p:cNvPr>
          <p:cNvSpPr txBox="1"/>
          <p:nvPr/>
        </p:nvSpPr>
        <p:spPr>
          <a:xfrm>
            <a:off x="2463800" y="6420040"/>
            <a:ext cx="3632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6" tooltip="https://creativecommons.org/licenses/by/3.0/"/>
              </a:rPr>
              <a:t>Y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402274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CF9CF-2CCF-4111-56F1-8F7C6C7E9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2-Gather the evidence</a:t>
            </a:r>
          </a:p>
        </p:txBody>
      </p:sp>
      <p:pic>
        <p:nvPicPr>
          <p:cNvPr id="5" name="Content Placeholder 4" descr="A cartoon of a person standing in front of a chalkboard&#10;&#10;Description automatically generated">
            <a:extLst>
              <a:ext uri="{FF2B5EF4-FFF2-40B4-BE49-F238E27FC236}">
                <a16:creationId xmlns:a16="http://schemas.microsoft.com/office/drawing/2014/main" id="{2E84F6C9-93BD-95F9-D55B-A1046D7655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673319" y="1957388"/>
            <a:ext cx="5960285" cy="4252912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22087E6-6AC7-CA22-16E9-F57BB55045F1}"/>
              </a:ext>
            </a:extLst>
          </p:cNvPr>
          <p:cNvSpPr txBox="1"/>
          <p:nvPr/>
        </p:nvSpPr>
        <p:spPr>
          <a:xfrm>
            <a:off x="682906" y="2048718"/>
            <a:ext cx="44446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60% of students do not ask clarifying questions.</a:t>
            </a:r>
          </a:p>
          <a:p>
            <a:endParaRPr lang="en-US" sz="2400"/>
          </a:p>
          <a:p>
            <a:r>
              <a:rPr lang="en-US" sz="2400"/>
              <a:t>An average of about 45% of students do no complete homework assignments.</a:t>
            </a:r>
          </a:p>
          <a:p>
            <a:endParaRPr lang="en-US" sz="2400"/>
          </a:p>
          <a:p>
            <a:r>
              <a:rPr lang="en-US" sz="2400"/>
              <a:t>Roughly about 25% of students do not finish their classwork on time.</a:t>
            </a:r>
          </a:p>
          <a:p>
            <a:endParaRPr lang="en-US" sz="2400"/>
          </a:p>
          <a:p>
            <a:r>
              <a:rPr lang="en-US" sz="2400"/>
              <a:t>Each week we contact parents and there seems to always be an excuse for missed work.</a:t>
            </a:r>
          </a:p>
        </p:txBody>
      </p:sp>
    </p:spTree>
    <p:extLst>
      <p:ext uri="{BB962C8B-B14F-4D97-AF65-F5344CB8AC3E}">
        <p14:creationId xmlns:p14="http://schemas.microsoft.com/office/powerpoint/2010/main" val="1476770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5DAA40F-4F28-4316-934E-C55D7C3AA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6D467C8-A8E0-468B-B88D-9CEEE37BF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3345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73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110F8B-DA42-6987-3FED-294763C2A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329184"/>
            <a:ext cx="6241568" cy="178308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000">
                <a:solidFill>
                  <a:schemeClr val="bg1"/>
                </a:solidFill>
              </a:rPr>
              <a:t>Step 3- Determine the Causes</a:t>
            </a:r>
          </a:p>
        </p:txBody>
      </p:sp>
      <p:sp>
        <p:nvSpPr>
          <p:cNvPr id="16" name="sketchy rul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CDA49-953E-26D6-15D7-21D186131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1" y="2706624"/>
            <a:ext cx="6241568" cy="34838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Do a popcorn share:</a:t>
            </a:r>
          </a:p>
          <a:p>
            <a:r>
              <a:rPr lang="en-US">
                <a:solidFill>
                  <a:schemeClr val="bg1"/>
                </a:solidFill>
              </a:rPr>
              <a:t>Is there anyone you can go to for help/support?</a:t>
            </a:r>
          </a:p>
          <a:p>
            <a:r>
              <a:rPr lang="en-US">
                <a:solidFill>
                  <a:schemeClr val="bg1"/>
                </a:solidFill>
              </a:rPr>
              <a:t>Can someone help you with your homework at home?</a:t>
            </a:r>
          </a:p>
          <a:p>
            <a:r>
              <a:rPr lang="en-US">
                <a:solidFill>
                  <a:schemeClr val="bg1"/>
                </a:solidFill>
              </a:rPr>
              <a:t>Why do you think you’re not handing in classwork on time?</a:t>
            </a:r>
          </a:p>
          <a:p>
            <a:r>
              <a:rPr lang="en-US">
                <a:solidFill>
                  <a:schemeClr val="bg1"/>
                </a:solidFill>
              </a:rPr>
              <a:t>How can this situation be rectified/solved?</a:t>
            </a:r>
          </a:p>
        </p:txBody>
      </p:sp>
      <p:pic>
        <p:nvPicPr>
          <p:cNvPr id="5" name="Picture 4" descr="A cartoon of a child&#10;&#10;Description automatically generated">
            <a:extLst>
              <a:ext uri="{FF2B5EF4-FFF2-40B4-BE49-F238E27FC236}">
                <a16:creationId xmlns:a16="http://schemas.microsoft.com/office/drawing/2014/main" id="{24EFD729-9E9B-0B85-D4B9-135CE8A537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901409" y="329183"/>
            <a:ext cx="1880006" cy="2926080"/>
          </a:xfrm>
          <a:prstGeom prst="rect">
            <a:avLst/>
          </a:prstGeom>
        </p:spPr>
      </p:pic>
      <p:pic>
        <p:nvPicPr>
          <p:cNvPr id="7" name="Picture 6" descr="A cartoon of a teacher and a child in a classroom&#10;&#10;Description automatically generated">
            <a:extLst>
              <a:ext uri="{FF2B5EF4-FFF2-40B4-BE49-F238E27FC236}">
                <a16:creationId xmlns:a16="http://schemas.microsoft.com/office/drawing/2014/main" id="{B7FD765A-0BC0-1630-241F-997F517E85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834304" y="3638175"/>
            <a:ext cx="4014216" cy="263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42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rgbClr val="E73429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E2B606-ECE2-D4CD-2263-B33DA212A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100">
                <a:solidFill>
                  <a:schemeClr val="bg1"/>
                </a:solidFill>
              </a:rPr>
              <a:t>Step 4- Evaluate an Existing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9F742-AD1D-9966-4781-201ED125C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r>
              <a:rPr lang="en-US"/>
              <a:t>Math Grading Policy</a:t>
            </a:r>
          </a:p>
          <a:p>
            <a:endParaRPr lang="en-US"/>
          </a:p>
          <a:p>
            <a:r>
              <a:rPr lang="en-US"/>
              <a:t>Classwork  30%</a:t>
            </a:r>
          </a:p>
          <a:p>
            <a:r>
              <a:rPr lang="en-US"/>
              <a:t>Homework 15%</a:t>
            </a:r>
          </a:p>
          <a:p>
            <a:r>
              <a:rPr lang="en-US"/>
              <a:t>Test/Projects 35%</a:t>
            </a:r>
          </a:p>
          <a:p>
            <a:r>
              <a:rPr lang="en-US"/>
              <a:t>Quizzes 10%</a:t>
            </a:r>
          </a:p>
          <a:p>
            <a:r>
              <a:rPr lang="en-US"/>
              <a:t>Participation/Discussion 10%</a:t>
            </a:r>
          </a:p>
        </p:txBody>
      </p:sp>
    </p:spTree>
    <p:extLst>
      <p:ext uri="{BB962C8B-B14F-4D97-AF65-F5344CB8AC3E}">
        <p14:creationId xmlns:p14="http://schemas.microsoft.com/office/powerpoint/2010/main" val="83925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170F9-315E-31AF-5BDB-D2CA48E48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5- Develop a Solution</a:t>
            </a:r>
          </a:p>
        </p:txBody>
      </p:sp>
      <p:pic>
        <p:nvPicPr>
          <p:cNvPr id="4" name="Content Placeholder 3" descr="A picture containing lamp, light&#10;&#10;Description automatically generated">
            <a:extLst>
              <a:ext uri="{FF2B5EF4-FFF2-40B4-BE49-F238E27FC236}">
                <a16:creationId xmlns:a16="http://schemas.microsoft.com/office/drawing/2014/main" id="{AB2F4E19-925F-BD65-4A00-39B8EFBA73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313" y="1851819"/>
            <a:ext cx="1409700" cy="14351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35C1054-C8F1-569C-C936-47D284069098}"/>
              </a:ext>
            </a:extLst>
          </p:cNvPr>
          <p:cNvSpPr txBox="1"/>
          <p:nvPr/>
        </p:nvSpPr>
        <p:spPr>
          <a:xfrm>
            <a:off x="519233" y="3737899"/>
            <a:ext cx="2677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Return work prompt and allow for </a:t>
            </a:r>
          </a:p>
          <a:p>
            <a:r>
              <a:rPr lang="en-US" sz="2400"/>
              <a:t>students to react to feedback</a:t>
            </a:r>
          </a:p>
        </p:txBody>
      </p:sp>
      <p:pic>
        <p:nvPicPr>
          <p:cNvPr id="7" name="Picture 6" descr="A group of colorful people on a smart phone&#10;&#10;Description automatically generated">
            <a:extLst>
              <a:ext uri="{FF2B5EF4-FFF2-40B4-BE49-F238E27FC236}">
                <a16:creationId xmlns:a16="http://schemas.microsoft.com/office/drawing/2014/main" id="{3884CDFD-4C0E-74BC-B1C4-A04913371C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427662" y="1851819"/>
            <a:ext cx="2222500" cy="17907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6504C3F-E4E3-AFB7-5D3C-E11993408535}"/>
              </a:ext>
            </a:extLst>
          </p:cNvPr>
          <p:cNvSpPr txBox="1"/>
          <p:nvPr/>
        </p:nvSpPr>
        <p:spPr>
          <a:xfrm>
            <a:off x="4466912" y="3642519"/>
            <a:ext cx="39439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Have multiple ways to involve guardians </a:t>
            </a:r>
          </a:p>
          <a:p>
            <a:r>
              <a:rPr lang="en-US" sz="2400"/>
              <a:t>in student learning so that both parents and teachers</a:t>
            </a:r>
          </a:p>
          <a:p>
            <a:r>
              <a:rPr lang="en-US" sz="2400"/>
              <a:t> can insure completion of work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5677637B-E100-247E-CAEF-2F6083AB2A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110" y="1851819"/>
            <a:ext cx="1638300" cy="17907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1532C85-8852-9E44-FD87-D109CE24DC79}"/>
              </a:ext>
            </a:extLst>
          </p:cNvPr>
          <p:cNvSpPr txBox="1"/>
          <p:nvPr/>
        </p:nvSpPr>
        <p:spPr>
          <a:xfrm>
            <a:off x="9293237" y="4153397"/>
            <a:ext cx="22947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Students will have an </a:t>
            </a:r>
          </a:p>
          <a:p>
            <a:r>
              <a:rPr lang="en-US" sz="2400"/>
              <a:t>opportunity for self reflection </a:t>
            </a:r>
          </a:p>
          <a:p>
            <a:r>
              <a:rPr lang="en-US" sz="2400"/>
              <a:t>and self evaluation</a:t>
            </a:r>
          </a:p>
        </p:txBody>
      </p:sp>
    </p:spTree>
    <p:extLst>
      <p:ext uri="{BB962C8B-B14F-4D97-AF65-F5344CB8AC3E}">
        <p14:creationId xmlns:p14="http://schemas.microsoft.com/office/powerpoint/2010/main" val="2013626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F2240-41FB-29F8-ECB4-48D94F378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Step 6- Select the best Solution</a:t>
            </a:r>
            <a:br>
              <a:rPr lang="en-US"/>
            </a:br>
            <a:r>
              <a:rPr lang="en-US"/>
              <a:t>         </a:t>
            </a:r>
            <a:r>
              <a:rPr lang="en-US" sz="4000"/>
              <a:t>Feasibility vs. Effectiveness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F99EB-57DF-A3FD-99BA-84F47E6F0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u="sng"/>
              <a:t>Task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Select a solution that is the most feasible and effective</a:t>
            </a:r>
          </a:p>
          <a:p>
            <a:endParaRPr lang="en-US"/>
          </a:p>
          <a:p>
            <a:r>
              <a:rPr lang="en-US"/>
              <a:t>Show your solutions in a Feasibility vs. Effectiveness chart</a:t>
            </a:r>
          </a:p>
        </p:txBody>
      </p:sp>
    </p:spTree>
    <p:extLst>
      <p:ext uri="{BB962C8B-B14F-4D97-AF65-F5344CB8AC3E}">
        <p14:creationId xmlns:p14="http://schemas.microsoft.com/office/powerpoint/2010/main" val="349242625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RightStep">
      <a:dk1>
        <a:srgbClr val="000000"/>
      </a:dk1>
      <a:lt1>
        <a:srgbClr val="FFFFFF"/>
      </a:lt1>
      <a:dk2>
        <a:srgbClr val="223A3D"/>
      </a:dk2>
      <a:lt2>
        <a:srgbClr val="E2E8E8"/>
      </a:lt2>
      <a:accent1>
        <a:srgbClr val="E73429"/>
      </a:accent1>
      <a:accent2>
        <a:srgbClr val="D57117"/>
      </a:accent2>
      <a:accent3>
        <a:srgbClr val="B4A420"/>
      </a:accent3>
      <a:accent4>
        <a:srgbClr val="80B113"/>
      </a:accent4>
      <a:accent5>
        <a:srgbClr val="4AB821"/>
      </a:accent5>
      <a:accent6>
        <a:srgbClr val="14BC2C"/>
      </a:accent6>
      <a:hlink>
        <a:srgbClr val="329096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356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Aller</vt:lpstr>
      <vt:lpstr>Arial</vt:lpstr>
      <vt:lpstr>Modern Love</vt:lpstr>
      <vt:lpstr>The Hand</vt:lpstr>
      <vt:lpstr>SketchyVTI</vt:lpstr>
      <vt:lpstr>Student Accountability in Room 131</vt:lpstr>
      <vt:lpstr>Public Policy Analyst (PPA)</vt:lpstr>
      <vt:lpstr>Step 1- Define the Problem</vt:lpstr>
      <vt:lpstr>By not taking accountability for your learning you are….</vt:lpstr>
      <vt:lpstr>Step 2-Gather the evidence</vt:lpstr>
      <vt:lpstr>Step 3- Determine the Causes</vt:lpstr>
      <vt:lpstr>Step 4- Evaluate an Existing Policy</vt:lpstr>
      <vt:lpstr>Step 5- Develop a Solution</vt:lpstr>
      <vt:lpstr>Step 6- Select the best Solution          Feasibility vs. Effectiveness</vt:lpstr>
      <vt:lpstr>Feasibilty vs. Effectiveness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Accountability in Room 131</dc:title>
  <dc:creator>Steele Tracey</dc:creator>
  <cp:lastModifiedBy>Joseph Montecalvo</cp:lastModifiedBy>
  <cp:revision>8</cp:revision>
  <dcterms:created xsi:type="dcterms:W3CDTF">2023-12-12T18:35:24Z</dcterms:created>
  <dcterms:modified xsi:type="dcterms:W3CDTF">2024-02-13T23:23:12Z</dcterms:modified>
</cp:coreProperties>
</file>