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layfair Display"/>
      <p:regular r:id="rId16"/>
      <p:bold r:id="rId17"/>
      <p:italic r:id="rId18"/>
      <p:boldItalic r:id="rId19"/>
    </p:embeddedFont>
    <p:embeddedFont>
      <p:font typeface="Montserrat"/>
      <p:regular r:id="rId20"/>
      <p:bold r:id="rId21"/>
      <p:italic r:id="rId22"/>
      <p:boldItalic r:id="rId23"/>
    </p:embeddedFont>
    <p:embeddedFont>
      <p:font typeface="Oswald"/>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Oswald-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layfairDisplay-bold.fntdata"/><Relationship Id="rId16" Type="http://schemas.openxmlformats.org/officeDocument/2006/relationships/font" Target="fonts/PlayfairDisplay-regular.fntdata"/><Relationship Id="rId19" Type="http://schemas.openxmlformats.org/officeDocument/2006/relationships/font" Target="fonts/PlayfairDisplay-boldItalic.fntdata"/><Relationship Id="rId18" Type="http://schemas.openxmlformats.org/officeDocument/2006/relationships/font" Target="fonts/PlayfairDispl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6d8841c5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d8841c5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65c44fcdee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65c44fcde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65c44fcdee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65c44fcdee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65c44fcdee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65c44fcdee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6d6e64373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d6e64373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65c44fcdee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65c44fcdee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6d6e64373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6d6e64373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5c44fcdee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5c44fcdee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6d6e64373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6d6e64373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psychologytoday.com/us/basics/anxiet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psychologytoday.com/us/basics/leadershi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Growing Pains</a:t>
            </a:r>
            <a:endParaRPr/>
          </a:p>
        </p:txBody>
      </p:sp>
      <p:sp>
        <p:nvSpPr>
          <p:cNvPr id="59" name="Google Shape;59;p13"/>
          <p:cNvSpPr txBox="1"/>
          <p:nvPr>
            <p:ph idx="1" type="subTitle"/>
          </p:nvPr>
        </p:nvSpPr>
        <p:spPr>
          <a:xfrm>
            <a:off x="344250" y="3550650"/>
            <a:ext cx="52968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t>Difficulty </a:t>
            </a:r>
            <a:r>
              <a:rPr lang="en" sz="1600"/>
              <a:t>adjusting  in new environments?</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2"/>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Identify the Problem</a:t>
            </a:r>
            <a:endParaRPr/>
          </a:p>
        </p:txBody>
      </p:sp>
      <p:sp>
        <p:nvSpPr>
          <p:cNvPr id="65" name="Google Shape;65;p14"/>
          <p:cNvSpPr txBox="1"/>
          <p:nvPr>
            <p:ph idx="1" type="body"/>
          </p:nvPr>
        </p:nvSpPr>
        <p:spPr>
          <a:xfrm>
            <a:off x="311700" y="1234075"/>
            <a:ext cx="35427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Many students have difficulty adjusting to Middle School? </a:t>
            </a:r>
            <a:endParaRPr/>
          </a:p>
        </p:txBody>
      </p:sp>
      <p:pic>
        <p:nvPicPr>
          <p:cNvPr id="66" name="Google Shape;66;p14"/>
          <p:cNvPicPr preferRelativeResize="0"/>
          <p:nvPr/>
        </p:nvPicPr>
        <p:blipFill>
          <a:blip r:embed="rId3">
            <a:alphaModFix/>
          </a:blip>
          <a:stretch>
            <a:fillRect/>
          </a:stretch>
        </p:blipFill>
        <p:spPr>
          <a:xfrm>
            <a:off x="3756100" y="753800"/>
            <a:ext cx="4783025" cy="3815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Warm -Up</a:t>
            </a:r>
            <a:endParaRPr/>
          </a:p>
        </p:txBody>
      </p:sp>
      <p:sp>
        <p:nvSpPr>
          <p:cNvPr id="72" name="Google Shape;72;p1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Write a few sentences about “What did you expect the first day of school to be like?</a:t>
            </a:r>
            <a:endParaRPr sz="2400"/>
          </a:p>
          <a:p>
            <a:pPr indent="0" lvl="0" marL="0" rtl="0" algn="l">
              <a:spcBef>
                <a:spcPts val="1600"/>
              </a:spcBef>
              <a:spcAft>
                <a:spcPts val="0"/>
              </a:spcAft>
              <a:buNone/>
            </a:pPr>
            <a:r>
              <a:t/>
            </a:r>
            <a:endParaRPr sz="2400"/>
          </a:p>
          <a:p>
            <a:pPr indent="0" lvl="0" marL="0" rtl="0" algn="l">
              <a:spcBef>
                <a:spcPts val="1600"/>
              </a:spcBef>
              <a:spcAft>
                <a:spcPts val="1600"/>
              </a:spcAft>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Evidence of the Problem</a:t>
            </a:r>
            <a:endParaRPr/>
          </a:p>
        </p:txBody>
      </p:sp>
      <p:sp>
        <p:nvSpPr>
          <p:cNvPr id="78" name="Google Shape;78;p16"/>
          <p:cNvSpPr txBox="1"/>
          <p:nvPr>
            <p:ph idx="1" type="body"/>
          </p:nvPr>
        </p:nvSpPr>
        <p:spPr>
          <a:xfrm>
            <a:off x="311700" y="1234075"/>
            <a:ext cx="5751600" cy="33348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2C2D30"/>
              </a:buClr>
              <a:buSzPts val="1350"/>
              <a:buFont typeface="Arial"/>
              <a:buChar char="●"/>
            </a:pPr>
            <a:r>
              <a:rPr lang="en" sz="1350">
                <a:solidFill>
                  <a:srgbClr val="2C2D30"/>
                </a:solidFill>
                <a:highlight>
                  <a:srgbClr val="FFFFFF"/>
                </a:highlight>
                <a:latin typeface="Arial"/>
                <a:ea typeface="Arial"/>
                <a:cs typeface="Arial"/>
                <a:sym typeface="Arial"/>
              </a:rPr>
              <a:t>MIDDLE SCHOOL IS AN ADJUSTMENT FOR CHILDREN. </a:t>
            </a:r>
            <a:endParaRPr sz="1350">
              <a:solidFill>
                <a:srgbClr val="2C2D30"/>
              </a:solidFill>
              <a:highlight>
                <a:srgbClr val="FFFFFF"/>
              </a:highlight>
              <a:latin typeface="Arial"/>
              <a:ea typeface="Arial"/>
              <a:cs typeface="Arial"/>
              <a:sym typeface="Arial"/>
            </a:endParaRPr>
          </a:p>
          <a:p>
            <a:pPr indent="0" lvl="0" marL="0" rtl="0" algn="l">
              <a:spcBef>
                <a:spcPts val="1600"/>
              </a:spcBef>
              <a:spcAft>
                <a:spcPts val="0"/>
              </a:spcAft>
              <a:buNone/>
            </a:pPr>
            <a:r>
              <a:rPr lang="en" sz="1350">
                <a:solidFill>
                  <a:srgbClr val="2C2D30"/>
                </a:solidFill>
                <a:highlight>
                  <a:srgbClr val="FFFFFF"/>
                </a:highlight>
                <a:latin typeface="Arial"/>
                <a:ea typeface="Arial"/>
                <a:cs typeface="Arial"/>
                <a:sym typeface="Arial"/>
              </a:rPr>
              <a:t>Middle school is not the same as elementary school. It is a much larger facility and one enters from being at the top of the Kingdom in 5th grade to the bottom of the Kingdom in 6th grade. The greater number of students and being in the lowest grade can cause an entering sixth grader to feel overwhelmed.</a:t>
            </a:r>
            <a:endParaRPr/>
          </a:p>
          <a:p>
            <a:pPr indent="-330200" lvl="0" marL="457200" rtl="0" algn="l">
              <a:spcBef>
                <a:spcPts val="1600"/>
              </a:spcBef>
              <a:spcAft>
                <a:spcPts val="0"/>
              </a:spcAft>
              <a:buSzPts val="1600"/>
              <a:buChar char="●"/>
            </a:pPr>
            <a:r>
              <a:rPr lang="en" sz="1600"/>
              <a:t>Students at UAFL have had meltdowns or expressed feelings of being stressed or overwhelmed. </a:t>
            </a:r>
            <a:endParaRPr sz="1600"/>
          </a:p>
          <a:p>
            <a:pPr indent="-330200" lvl="0" marL="457200" rtl="0" algn="l">
              <a:spcBef>
                <a:spcPts val="0"/>
              </a:spcBef>
              <a:spcAft>
                <a:spcPts val="0"/>
              </a:spcAft>
              <a:buSzPts val="1600"/>
              <a:buChar char="●"/>
            </a:pPr>
            <a:r>
              <a:rPr lang="en" sz="1600"/>
              <a:t>Students are not use to the workload or transitioning to the different classrooms.</a:t>
            </a:r>
            <a:endParaRPr sz="16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79" name="Google Shape;79;p16"/>
          <p:cNvPicPr preferRelativeResize="0"/>
          <p:nvPr/>
        </p:nvPicPr>
        <p:blipFill>
          <a:blip r:embed="rId3">
            <a:alphaModFix/>
          </a:blip>
          <a:stretch>
            <a:fillRect/>
          </a:stretch>
        </p:blipFill>
        <p:spPr>
          <a:xfrm>
            <a:off x="6162663" y="607188"/>
            <a:ext cx="2981325" cy="4238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Evidence of the Problem continued</a:t>
            </a:r>
            <a:endParaRPr/>
          </a:p>
        </p:txBody>
      </p:sp>
      <p:sp>
        <p:nvSpPr>
          <p:cNvPr id="85" name="Google Shape;85;p17"/>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2C2D30"/>
                </a:solidFill>
                <a:highlight>
                  <a:srgbClr val="FFFFFF"/>
                </a:highlight>
                <a:latin typeface="Arial"/>
                <a:ea typeface="Arial"/>
                <a:cs typeface="Arial"/>
                <a:sym typeface="Arial"/>
              </a:rPr>
              <a:t>THERE IS </a:t>
            </a:r>
            <a:r>
              <a:rPr lang="en" sz="1350" u="sng">
                <a:solidFill>
                  <a:schemeClr val="hlink"/>
                </a:solidFill>
                <a:highlight>
                  <a:srgbClr val="FFFFFF"/>
                </a:highlight>
                <a:latin typeface="Arial"/>
                <a:ea typeface="Arial"/>
                <a:cs typeface="Arial"/>
                <a:sym typeface="Arial"/>
                <a:hlinkClick r:id="rId3"/>
              </a:rPr>
              <a:t>ANXIETY</a:t>
            </a:r>
            <a:r>
              <a:rPr lang="en" sz="1350">
                <a:solidFill>
                  <a:srgbClr val="2C2D30"/>
                </a:solidFill>
                <a:highlight>
                  <a:srgbClr val="FFFFFF"/>
                </a:highlight>
                <a:latin typeface="Arial"/>
                <a:ea typeface="Arial"/>
                <a:cs typeface="Arial"/>
                <a:sym typeface="Arial"/>
              </a:rPr>
              <a:t> ABOUT ENTERING MIDDLE SCHOOL. </a:t>
            </a:r>
            <a:endParaRPr sz="1350">
              <a:solidFill>
                <a:srgbClr val="2C2D30"/>
              </a:solidFill>
              <a:highlight>
                <a:srgbClr val="FFFFFF"/>
              </a:highlight>
              <a:latin typeface="Arial"/>
              <a:ea typeface="Arial"/>
              <a:cs typeface="Arial"/>
              <a:sym typeface="Arial"/>
            </a:endParaRPr>
          </a:p>
          <a:p>
            <a:pPr indent="0" lvl="0" marL="0" rtl="0" algn="l">
              <a:spcBef>
                <a:spcPts val="1600"/>
              </a:spcBef>
              <a:spcAft>
                <a:spcPts val="0"/>
              </a:spcAft>
              <a:buNone/>
            </a:pPr>
            <a:r>
              <a:rPr lang="en" sz="1350">
                <a:solidFill>
                  <a:srgbClr val="2C2D30"/>
                </a:solidFill>
                <a:highlight>
                  <a:srgbClr val="FFFFFF"/>
                </a:highlight>
                <a:latin typeface="Arial"/>
                <a:ea typeface="Arial"/>
                <a:cs typeface="Arial"/>
                <a:sym typeface="Arial"/>
              </a:rPr>
              <a:t>Suppose I can't find my way around and am late to class?" "I've heard that middle school teachers are really strict and mean." "Suppose older kids pick on younger kids?" "Suppose I have no one to sit with at lunch?" "Suppose I have no classes with any of my friends?"</a:t>
            </a:r>
            <a:endParaRPr sz="1350">
              <a:solidFill>
                <a:srgbClr val="2C2D30"/>
              </a:solidFill>
              <a:highlight>
                <a:srgbClr val="FFFFFF"/>
              </a:highlight>
              <a:latin typeface="Arial"/>
              <a:ea typeface="Arial"/>
              <a:cs typeface="Arial"/>
              <a:sym typeface="Arial"/>
            </a:endParaRPr>
          </a:p>
          <a:p>
            <a:pPr indent="0" lvl="0" marL="0" rtl="0" algn="l">
              <a:spcBef>
                <a:spcPts val="1600"/>
              </a:spcBef>
              <a:spcAft>
                <a:spcPts val="0"/>
              </a:spcAft>
              <a:buNone/>
            </a:pPr>
            <a:r>
              <a:rPr lang="en" sz="1350">
                <a:solidFill>
                  <a:srgbClr val="2C2D30"/>
                </a:solidFill>
                <a:highlight>
                  <a:srgbClr val="FFFFFF"/>
                </a:highlight>
                <a:latin typeface="Arial"/>
                <a:ea typeface="Arial"/>
                <a:cs typeface="Arial"/>
                <a:sym typeface="Arial"/>
              </a:rPr>
              <a:t>Entry anxiety is common. To allay it, going to a school orientation helps as well as parents who normalize fears and assure that within the first week the new school routine will establish a sense of familiarity.</a:t>
            </a:r>
            <a:endParaRPr sz="1350">
              <a:solidFill>
                <a:srgbClr val="2C2D30"/>
              </a:solidFill>
              <a:highlight>
                <a:srgbClr val="FFFFFF"/>
              </a:highlight>
              <a:latin typeface="Arial"/>
              <a:ea typeface="Arial"/>
              <a:cs typeface="Arial"/>
              <a:sym typeface="Arial"/>
            </a:endParaRPr>
          </a:p>
          <a:p>
            <a:pPr indent="0" lvl="0" marL="0" rtl="0" algn="l">
              <a:spcBef>
                <a:spcPts val="1600"/>
              </a:spcBef>
              <a:spcAft>
                <a:spcPts val="0"/>
              </a:spcAft>
              <a:buNone/>
            </a:pPr>
            <a:r>
              <a:rPr lang="en" sz="1350">
                <a:solidFill>
                  <a:srgbClr val="2C2D30"/>
                </a:solidFill>
                <a:highlight>
                  <a:srgbClr val="FFFFFF"/>
                </a:highlight>
                <a:latin typeface="Arial"/>
                <a:ea typeface="Arial"/>
                <a:cs typeface="Arial"/>
                <a:sym typeface="Arial"/>
              </a:rPr>
              <a:t>In middle school, the advent of multiple teachers means that none of them know a student as well as one dedicated teacher did in back in elementary school. For the parent, this means there is no one go-to teacher with who the parent may have cultivated a supportive and collaborative relationship.</a:t>
            </a:r>
            <a:endParaRPr sz="1350">
              <a:solidFill>
                <a:srgbClr val="2C2D30"/>
              </a:solidFill>
              <a:highlight>
                <a:srgbClr val="FFFFFF"/>
              </a:highlight>
              <a:latin typeface="Arial"/>
              <a:ea typeface="Arial"/>
              <a:cs typeface="Arial"/>
              <a:sym typeface="Arial"/>
            </a:endParaRPr>
          </a:p>
          <a:p>
            <a:pPr indent="0" lvl="0" marL="0" rtl="0" algn="l">
              <a:spcBef>
                <a:spcPts val="1600"/>
              </a:spcBef>
              <a:spcAft>
                <a:spcPts val="1600"/>
              </a:spcAft>
              <a:buNone/>
            </a:pPr>
            <a:r>
              <a:t/>
            </a:r>
            <a:endParaRPr sz="1350">
              <a:solidFill>
                <a:srgbClr val="2C2D30"/>
              </a:solidFill>
              <a:highlight>
                <a:srgbClr val="FFFFFF"/>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title"/>
          </p:nvPr>
        </p:nvSpPr>
        <p:spPr>
          <a:xfrm>
            <a:off x="0" y="585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Identify the Main Causes</a:t>
            </a:r>
            <a:endParaRPr/>
          </a:p>
        </p:txBody>
      </p:sp>
      <p:sp>
        <p:nvSpPr>
          <p:cNvPr id="91" name="Google Shape;91;p18"/>
          <p:cNvSpPr txBox="1"/>
          <p:nvPr>
            <p:ph idx="1" type="body"/>
          </p:nvPr>
        </p:nvSpPr>
        <p:spPr>
          <a:xfrm>
            <a:off x="311700" y="1234075"/>
            <a:ext cx="3782100" cy="33348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a:t>Bullying</a:t>
            </a:r>
            <a:endParaRPr/>
          </a:p>
          <a:p>
            <a:pPr indent="-342900" lvl="0" marL="457200" rtl="0" algn="l">
              <a:lnSpc>
                <a:spcPct val="200000"/>
              </a:lnSpc>
              <a:spcBef>
                <a:spcPts val="0"/>
              </a:spcBef>
              <a:spcAft>
                <a:spcPts val="0"/>
              </a:spcAft>
              <a:buSzPts val="1800"/>
              <a:buChar char="★"/>
            </a:pPr>
            <a:r>
              <a:rPr lang="en"/>
              <a:t>Transition from room to room</a:t>
            </a:r>
            <a:endParaRPr/>
          </a:p>
          <a:p>
            <a:pPr indent="-342900" lvl="0" marL="457200" rtl="0" algn="l">
              <a:lnSpc>
                <a:spcPct val="200000"/>
              </a:lnSpc>
              <a:spcBef>
                <a:spcPts val="0"/>
              </a:spcBef>
              <a:spcAft>
                <a:spcPts val="0"/>
              </a:spcAft>
              <a:buSzPts val="1800"/>
              <a:buChar char="★"/>
            </a:pPr>
            <a:r>
              <a:rPr lang="en"/>
              <a:t>Making New Friends</a:t>
            </a:r>
            <a:endParaRPr/>
          </a:p>
          <a:p>
            <a:pPr indent="-342900" lvl="0" marL="457200" rtl="0" algn="l">
              <a:lnSpc>
                <a:spcPct val="200000"/>
              </a:lnSpc>
              <a:spcBef>
                <a:spcPts val="0"/>
              </a:spcBef>
              <a:spcAft>
                <a:spcPts val="0"/>
              </a:spcAft>
              <a:buSzPts val="1800"/>
              <a:buChar char="★"/>
            </a:pPr>
            <a:r>
              <a:rPr lang="en"/>
              <a:t>Lack of Parent Concern/Involvement</a:t>
            </a:r>
            <a:endParaRPr/>
          </a:p>
        </p:txBody>
      </p:sp>
      <p:pic>
        <p:nvPicPr>
          <p:cNvPr id="92" name="Google Shape;92;p18"/>
          <p:cNvPicPr preferRelativeResize="0"/>
          <p:nvPr/>
        </p:nvPicPr>
        <p:blipFill>
          <a:blip r:embed="rId3">
            <a:alphaModFix/>
          </a:blip>
          <a:stretch>
            <a:fillRect/>
          </a:stretch>
        </p:blipFill>
        <p:spPr>
          <a:xfrm>
            <a:off x="4965900" y="1445100"/>
            <a:ext cx="3904376" cy="3450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 Policy at UAFL for helping Students Adjust</a:t>
            </a:r>
            <a:endParaRPr/>
          </a:p>
        </p:txBody>
      </p:sp>
      <p:sp>
        <p:nvSpPr>
          <p:cNvPr id="98" name="Google Shape;98;p19"/>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2C2D30"/>
                </a:solidFill>
                <a:highlight>
                  <a:srgbClr val="FFFFFF"/>
                </a:highlight>
                <a:latin typeface="Arial"/>
                <a:ea typeface="Arial"/>
                <a:cs typeface="Arial"/>
                <a:sym typeface="Arial"/>
              </a:rPr>
              <a:t>It's not that middle school teachers care less; they care differently. Part of the mission of middle school is helping students learn the self-</a:t>
            </a:r>
            <a:r>
              <a:rPr lang="en" sz="1350" u="sng">
                <a:solidFill>
                  <a:schemeClr val="hlink"/>
                </a:solidFill>
                <a:highlight>
                  <a:srgbClr val="FFFFFF"/>
                </a:highlight>
                <a:latin typeface="Arial"/>
                <a:ea typeface="Arial"/>
                <a:cs typeface="Arial"/>
                <a:sym typeface="Arial"/>
                <a:hlinkClick r:id="rId3"/>
              </a:rPr>
              <a:t>management</a:t>
            </a:r>
            <a:r>
              <a:rPr lang="en" sz="1350">
                <a:solidFill>
                  <a:srgbClr val="2C2D30"/>
                </a:solidFill>
                <a:highlight>
                  <a:srgbClr val="FFFFFF"/>
                </a:highlight>
                <a:latin typeface="Arial"/>
                <a:ea typeface="Arial"/>
                <a:cs typeface="Arial"/>
                <a:sym typeface="Arial"/>
              </a:rPr>
              <a:t> and social system skills that will be necessary to successfully cope with high school. Self-Management skills include developing the discipline to keep track of homework and the work ethic to process it on time. These are essential educational responsibilities students must learn to assume.</a:t>
            </a:r>
            <a:endParaRPr sz="1350">
              <a:solidFill>
                <a:srgbClr val="2C2D30"/>
              </a:solidFill>
              <a:highlight>
                <a:srgbClr val="FFFFFF"/>
              </a:highlight>
              <a:latin typeface="Arial"/>
              <a:ea typeface="Arial"/>
              <a:cs typeface="Arial"/>
              <a:sym typeface="Arial"/>
            </a:endParaRPr>
          </a:p>
          <a:p>
            <a:pPr indent="-314325" lvl="0" marL="457200" rtl="0" algn="l">
              <a:lnSpc>
                <a:spcPct val="200000"/>
              </a:lnSpc>
              <a:spcBef>
                <a:spcPts val="1600"/>
              </a:spcBef>
              <a:spcAft>
                <a:spcPts val="0"/>
              </a:spcAft>
              <a:buClr>
                <a:srgbClr val="2C2D30"/>
              </a:buClr>
              <a:buSzPts val="1350"/>
              <a:buFont typeface="Arial"/>
              <a:buChar char="●"/>
            </a:pPr>
            <a:r>
              <a:rPr lang="en" sz="1350">
                <a:solidFill>
                  <a:srgbClr val="2C2D30"/>
                </a:solidFill>
                <a:highlight>
                  <a:srgbClr val="FFFFFF"/>
                </a:highlight>
                <a:latin typeface="Arial"/>
                <a:ea typeface="Arial"/>
                <a:cs typeface="Arial"/>
                <a:sym typeface="Arial"/>
              </a:rPr>
              <a:t>At UAFL students get Advisory 1st period which deals with social emotional learning.</a:t>
            </a:r>
            <a:endParaRPr sz="1350">
              <a:solidFill>
                <a:srgbClr val="2C2D30"/>
              </a:solidFill>
              <a:highlight>
                <a:srgbClr val="FFFFFF"/>
              </a:highlight>
              <a:latin typeface="Arial"/>
              <a:ea typeface="Arial"/>
              <a:cs typeface="Arial"/>
              <a:sym typeface="Arial"/>
            </a:endParaRPr>
          </a:p>
          <a:p>
            <a:pPr indent="-314325" lvl="0" marL="457200" rtl="0" algn="l">
              <a:lnSpc>
                <a:spcPct val="200000"/>
              </a:lnSpc>
              <a:spcBef>
                <a:spcPts val="0"/>
              </a:spcBef>
              <a:spcAft>
                <a:spcPts val="0"/>
              </a:spcAft>
              <a:buClr>
                <a:srgbClr val="2C2D30"/>
              </a:buClr>
              <a:buSzPts val="1350"/>
              <a:buFont typeface="Arial"/>
              <a:buChar char="●"/>
            </a:pPr>
            <a:r>
              <a:rPr lang="en" sz="1350">
                <a:solidFill>
                  <a:srgbClr val="2C2D30"/>
                </a:solidFill>
                <a:highlight>
                  <a:srgbClr val="FFFFFF"/>
                </a:highlight>
                <a:latin typeface="Arial"/>
                <a:ea typeface="Arial"/>
                <a:cs typeface="Arial"/>
                <a:sym typeface="Arial"/>
              </a:rPr>
              <a:t>Students have recess during their lunch period in order to provide an outlet for daily peer to peer interactions.</a:t>
            </a:r>
            <a:endParaRPr sz="1350">
              <a:solidFill>
                <a:srgbClr val="2C2D30"/>
              </a:solidFill>
              <a:highlight>
                <a:srgbClr val="FFFFFF"/>
              </a:highlight>
              <a:latin typeface="Arial"/>
              <a:ea typeface="Arial"/>
              <a:cs typeface="Arial"/>
              <a:sym typeface="Arial"/>
            </a:endParaRPr>
          </a:p>
          <a:p>
            <a:pPr indent="-314325" lvl="0" marL="457200" rtl="0" algn="l">
              <a:lnSpc>
                <a:spcPct val="200000"/>
              </a:lnSpc>
              <a:spcBef>
                <a:spcPts val="0"/>
              </a:spcBef>
              <a:spcAft>
                <a:spcPts val="0"/>
              </a:spcAft>
              <a:buClr>
                <a:srgbClr val="2C2D30"/>
              </a:buClr>
              <a:buSzPts val="1350"/>
              <a:buFont typeface="Arial"/>
              <a:buChar char="●"/>
            </a:pPr>
            <a:r>
              <a:rPr lang="en" sz="1350">
                <a:solidFill>
                  <a:srgbClr val="2C2D30"/>
                </a:solidFill>
                <a:highlight>
                  <a:srgbClr val="FFFFFF"/>
                </a:highlight>
                <a:latin typeface="Arial"/>
                <a:ea typeface="Arial"/>
                <a:cs typeface="Arial"/>
                <a:sym typeface="Arial"/>
              </a:rPr>
              <a:t>We use Parent Engagement Tuesday’s for students and parents to come in and meet with teachers to discuss any concerns.</a:t>
            </a:r>
            <a:endParaRPr sz="1350">
              <a:solidFill>
                <a:srgbClr val="2C2D30"/>
              </a:solidFill>
              <a:highlight>
                <a:srgbClr val="FFFFFF"/>
              </a:highlight>
              <a:latin typeface="Arial"/>
              <a:ea typeface="Arial"/>
              <a:cs typeface="Arial"/>
              <a:sym typeface="Arial"/>
            </a:endParaRPr>
          </a:p>
          <a:p>
            <a:pPr indent="0" lvl="0" marL="0" rtl="0" algn="l">
              <a:spcBef>
                <a:spcPts val="1600"/>
              </a:spcBef>
              <a:spcAft>
                <a:spcPts val="1600"/>
              </a:spcAft>
              <a:buNone/>
            </a:pPr>
            <a:r>
              <a:t/>
            </a:r>
            <a:endParaRPr sz="1350">
              <a:solidFill>
                <a:srgbClr val="2C2D30"/>
              </a:solidFill>
              <a:highlight>
                <a:srgbClr val="FFFFFF"/>
              </a:highlight>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 Solutions</a:t>
            </a:r>
            <a:endParaRPr/>
          </a:p>
        </p:txBody>
      </p:sp>
      <p:sp>
        <p:nvSpPr>
          <p:cNvPr id="104" name="Google Shape;104;p20"/>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a:t>Have a Welcoming BBQ for students beginning of the year  (informal meet and greet)</a:t>
            </a:r>
            <a:endParaRPr/>
          </a:p>
          <a:p>
            <a:pPr indent="-342900" lvl="0" marL="457200" rtl="0" algn="l">
              <a:lnSpc>
                <a:spcPct val="200000"/>
              </a:lnSpc>
              <a:spcBef>
                <a:spcPts val="0"/>
              </a:spcBef>
              <a:spcAft>
                <a:spcPts val="0"/>
              </a:spcAft>
              <a:buSzPts val="1800"/>
              <a:buChar char="➔"/>
            </a:pPr>
            <a:r>
              <a:rPr lang="en"/>
              <a:t>Have Conflict Resolution periods (students have an opportunity for social emotional learning with peer to peer remediation)</a:t>
            </a:r>
            <a:endParaRPr/>
          </a:p>
          <a:p>
            <a:pPr indent="-342900" lvl="0" marL="457200" rtl="0" algn="l">
              <a:lnSpc>
                <a:spcPct val="200000"/>
              </a:lnSpc>
              <a:spcBef>
                <a:spcPts val="0"/>
              </a:spcBef>
              <a:spcAft>
                <a:spcPts val="0"/>
              </a:spcAft>
              <a:buSzPts val="1800"/>
              <a:buChar char="➔"/>
            </a:pPr>
            <a:r>
              <a:rPr lang="en"/>
              <a:t>Have a Buddy System (ways to connect in order to make friends)</a:t>
            </a:r>
            <a:endParaRPr/>
          </a:p>
          <a:p>
            <a:pPr indent="-342900" lvl="0" marL="457200" rtl="0" algn="l">
              <a:lnSpc>
                <a:spcPct val="200000"/>
              </a:lnSpc>
              <a:spcBef>
                <a:spcPts val="0"/>
              </a:spcBef>
              <a:spcAft>
                <a:spcPts val="0"/>
              </a:spcAft>
              <a:buSzPts val="1800"/>
              <a:buChar char="➔"/>
            </a:pPr>
            <a:r>
              <a:rPr lang="en"/>
              <a:t>Monthly Celebration (Highlight student Achievements)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can UAFL correct the Problem ?</a:t>
            </a:r>
            <a:endParaRPr/>
          </a:p>
        </p:txBody>
      </p:sp>
      <p:sp>
        <p:nvSpPr>
          <p:cNvPr id="110" name="Google Shape;110;p21"/>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Task</a:t>
            </a:r>
            <a:endParaRPr sz="2400"/>
          </a:p>
          <a:p>
            <a:pPr indent="-342900" lvl="0" marL="457200" rtl="0" algn="l">
              <a:spcBef>
                <a:spcPts val="1600"/>
              </a:spcBef>
              <a:spcAft>
                <a:spcPts val="0"/>
              </a:spcAft>
              <a:buSzPts val="1800"/>
              <a:buChar char="●"/>
            </a:pPr>
            <a:r>
              <a:rPr lang="en"/>
              <a:t>Get into groups of 3</a:t>
            </a:r>
            <a:endParaRPr/>
          </a:p>
          <a:p>
            <a:pPr indent="-342900" lvl="0" marL="457200" rtl="0" algn="l">
              <a:spcBef>
                <a:spcPts val="0"/>
              </a:spcBef>
              <a:spcAft>
                <a:spcPts val="0"/>
              </a:spcAft>
              <a:buSzPts val="1800"/>
              <a:buChar char="●"/>
            </a:pPr>
            <a:r>
              <a:rPr lang="en"/>
              <a:t>Research the DOE’s school wide policy on helping students adjust to school regulations. How does it compare to our school’s policies?</a:t>
            </a:r>
            <a:endParaRPr/>
          </a:p>
          <a:p>
            <a:pPr indent="-342900" lvl="0" marL="457200" rtl="0" algn="l">
              <a:spcBef>
                <a:spcPts val="0"/>
              </a:spcBef>
              <a:spcAft>
                <a:spcPts val="0"/>
              </a:spcAft>
              <a:buSzPts val="1800"/>
              <a:buChar char="●"/>
            </a:pPr>
            <a:r>
              <a:rPr lang="en"/>
              <a:t>Write a proposal identifying a specific strategy to use in overcoming the problem.</a:t>
            </a:r>
            <a:endParaRPr/>
          </a:p>
          <a:p>
            <a:pPr indent="-342900" lvl="0" marL="457200" rtl="0" algn="l">
              <a:spcBef>
                <a:spcPts val="0"/>
              </a:spcBef>
              <a:spcAft>
                <a:spcPts val="0"/>
              </a:spcAft>
              <a:buSzPts val="1800"/>
              <a:buChar char="●"/>
            </a:pPr>
            <a:r>
              <a:rPr lang="en"/>
              <a:t>Be prepared to share your proposal with the class and school.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