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0" r:id="rId4"/>
    <p:sldId id="259" r:id="rId5"/>
    <p:sldId id="257" r:id="rId6"/>
    <p:sldId id="261" r:id="rId7"/>
    <p:sldId id="264" r:id="rId8"/>
    <p:sldId id="270" r:id="rId9"/>
    <p:sldId id="271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3979" autoAdjust="0"/>
  </p:normalViewPr>
  <p:slideViewPr>
    <p:cSldViewPr snapToGrid="0">
      <p:cViewPr varScale="1">
        <p:scale>
          <a:sx n="80" d="100"/>
          <a:sy n="80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rship.law.columbia.edu/cgi/viewcontent.cgi?article=3660&amp;context=faculty_scholarship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wresearch.org/fact-tank/2020/06/03/10-things-we-know-about-race-and-policing-in-the-u-s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oXGBQsz9os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x.com/2020/6/6/21280643/police-brutality-violence-protests-racism-khalil-Muhammad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stice.gov/crt/addressing-police-misconduct-laws-enforced-department-justic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worksheet4.doc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006" y="225698"/>
            <a:ext cx="9108885" cy="292087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Elephant" panose="02020904090505020303" pitchFamily="18" charset="0"/>
              </a:rPr>
              <a:t>African Americans and Latinx people are unfairly  treated by law enforcement in the U. </a:t>
            </a:r>
            <a:r>
              <a:rPr lang="en-US">
                <a:latin typeface="Elephant" panose="02020904090505020303" pitchFamily="18" charset="0"/>
              </a:rPr>
              <a:t>S.</a:t>
            </a:r>
            <a:endParaRPr lang="en-US" dirty="0">
              <a:latin typeface="Elephant" panose="0202090409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61432" y="267856"/>
            <a:ext cx="1761114" cy="480290"/>
          </a:xfrm>
        </p:spPr>
        <p:txBody>
          <a:bodyPr/>
          <a:lstStyle/>
          <a:p>
            <a:r>
              <a:rPr lang="en-US" dirty="0">
                <a:latin typeface="Elephant" panose="02020904090505020303" pitchFamily="18" charset="0"/>
              </a:rPr>
              <a:t>Social justice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773" y="2310063"/>
            <a:ext cx="5505651" cy="44324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3664" y="5934670"/>
            <a:ext cx="4424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Elizabeth Smith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PS/MS 129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H. Finley Campus School </a:t>
            </a:r>
          </a:p>
        </p:txBody>
      </p:sp>
    </p:spTree>
    <p:extLst>
      <p:ext uri="{BB962C8B-B14F-4D97-AF65-F5344CB8AC3E}">
        <p14:creationId xmlns:p14="http://schemas.microsoft.com/office/powerpoint/2010/main" val="90764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198" y="0"/>
            <a:ext cx="6144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6: Select Best Solution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7018" y="1759974"/>
            <a:ext cx="1021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209692"/>
              </p:ext>
            </p:extLst>
          </p:nvPr>
        </p:nvGraphicFramePr>
        <p:xfrm>
          <a:off x="2258140" y="1225304"/>
          <a:ext cx="8940804" cy="4636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1">
                  <a:extLst>
                    <a:ext uri="{9D8B030D-6E8A-4147-A177-3AD203B41FA5}">
                      <a16:colId xmlns:a16="http://schemas.microsoft.com/office/drawing/2014/main" val="800443915"/>
                    </a:ext>
                  </a:extLst>
                </a:gridCol>
                <a:gridCol w="2235201">
                  <a:extLst>
                    <a:ext uri="{9D8B030D-6E8A-4147-A177-3AD203B41FA5}">
                      <a16:colId xmlns:a16="http://schemas.microsoft.com/office/drawing/2014/main" val="577153969"/>
                    </a:ext>
                  </a:extLst>
                </a:gridCol>
                <a:gridCol w="2235201">
                  <a:extLst>
                    <a:ext uri="{9D8B030D-6E8A-4147-A177-3AD203B41FA5}">
                      <a16:colId xmlns:a16="http://schemas.microsoft.com/office/drawing/2014/main" val="2314588630"/>
                    </a:ext>
                  </a:extLst>
                </a:gridCol>
                <a:gridCol w="2235201">
                  <a:extLst>
                    <a:ext uri="{9D8B030D-6E8A-4147-A177-3AD203B41FA5}">
                      <a16:colId xmlns:a16="http://schemas.microsoft.com/office/drawing/2014/main" val="4214673331"/>
                    </a:ext>
                  </a:extLst>
                </a:gridCol>
              </a:tblGrid>
              <a:tr h="9824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85219"/>
                  </a:ext>
                </a:extLst>
              </a:tr>
              <a:tr h="1218028"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249201"/>
                  </a:ext>
                </a:extLst>
              </a:tr>
              <a:tr h="1218028"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886960"/>
                  </a:ext>
                </a:extLst>
              </a:tr>
              <a:tr h="1218028"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55567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15895" y="702084"/>
            <a:ext cx="1877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Feasibility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903925" y="2890627"/>
            <a:ext cx="2322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7669" y="5896026"/>
            <a:ext cx="112087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3 policies in Step 5 (or substitute policies from your group) to put the proposed solutions in the feasibility vs. effectiveness table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above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298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653" y="624110"/>
            <a:ext cx="5840360" cy="683580"/>
          </a:xfrm>
        </p:spPr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Six Steps of the PPA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754" y="1415844"/>
            <a:ext cx="8915400" cy="497512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Define the Problem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Gather Evidence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Identify Causes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Examine Existing Policy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Develop New Solutions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Select Best Solution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7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2722" y="2108482"/>
            <a:ext cx="106957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People of color are more than twice as likely to be killed by police than are persons of other racial or ethnic groups. 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https://scholarship.law.columbia.edu/cgi/viewcontent.cgi?article=3660&amp;context=faculty_scholarship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687" y="0"/>
            <a:ext cx="5578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1:The Problem</a:t>
            </a:r>
          </a:p>
        </p:txBody>
      </p:sp>
    </p:spTree>
    <p:extLst>
      <p:ext uri="{BB962C8B-B14F-4D97-AF65-F5344CB8AC3E}">
        <p14:creationId xmlns:p14="http://schemas.microsoft.com/office/powerpoint/2010/main" val="351676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3236" y="2259631"/>
            <a:ext cx="102523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Pew research center found in a 2019 Center survey,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84% of black adults said that, in dealing with police, blacks are generally treated less fairly than whites; 63% of whites said the same.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87% of blacks and 61% of whites said the U.S. criminal justice system treats black people less fairly.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https://www.pewresearch.org/fact-tank/2020/06/03/10-things-we-know-about-race-and-policing-in-the-u-s/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948" y="550606"/>
            <a:ext cx="5519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2: Gather Evidence</a:t>
            </a:r>
          </a:p>
        </p:txBody>
      </p:sp>
    </p:spTree>
    <p:extLst>
      <p:ext uri="{BB962C8B-B14F-4D97-AF65-F5344CB8AC3E}">
        <p14:creationId xmlns:p14="http://schemas.microsoft.com/office/powerpoint/2010/main" val="2902730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1453" y="6317673"/>
            <a:ext cx="7961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https://www.pewresearch.org/fact-tank/2020/06/03/10-things-we-know-about-race-and-policing-in-the-u-s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5" y="397165"/>
            <a:ext cx="4793673" cy="5920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736" y="397166"/>
            <a:ext cx="4896382" cy="5920508"/>
          </a:xfrm>
          <a:prstGeom prst="rect">
            <a:avLst/>
          </a:prstGeom>
        </p:spPr>
      </p:pic>
      <p:pic>
        <p:nvPicPr>
          <p:cNvPr id="7" name="BoXGBQsz9os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4727" y="5652077"/>
            <a:ext cx="1477818" cy="120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42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127" y="2441248"/>
            <a:ext cx="8321824" cy="4219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7654" y="1296513"/>
            <a:ext cx="7170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Racism Cause Police Brutality?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3935" y="521110"/>
            <a:ext cx="5248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3: Identify Causes</a:t>
            </a:r>
          </a:p>
        </p:txBody>
      </p:sp>
    </p:spTree>
    <p:extLst>
      <p:ext uri="{BB962C8B-B14F-4D97-AF65-F5344CB8AC3E}">
        <p14:creationId xmlns:p14="http://schemas.microsoft.com/office/powerpoint/2010/main" val="1096937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683993" y="941513"/>
            <a:ext cx="103909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following story of Eugene Williams age 17 from Chicago, Illinois. (DOI: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https://www.vox.com/2020/6/6/21280643/police-brutality-violence-protests-racism-khalil-Muhammad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 Write: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this story relate to today?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you use it to answer the question: How does racism cause police brutality? </a:t>
            </a:r>
          </a:p>
        </p:txBody>
      </p:sp>
    </p:spTree>
    <p:extLst>
      <p:ext uri="{BB962C8B-B14F-4D97-AF65-F5344CB8AC3E}">
        <p14:creationId xmlns:p14="http://schemas.microsoft.com/office/powerpoint/2010/main" val="32716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865" y="553323"/>
            <a:ext cx="7541406" cy="8352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6012" y="1484670"/>
            <a:ext cx="93504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71E24"/>
                </a:solidFill>
                <a:latin typeface="Georgia" panose="02040502050405020303" pitchFamily="18" charset="0"/>
              </a:rPr>
              <a:t>Existing federal statutes regarding policing discrimination: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71E24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71E24"/>
                </a:solidFill>
                <a:latin typeface="Georgia" panose="02040502050405020303" pitchFamily="18" charset="0"/>
              </a:rPr>
              <a:t>“Police Misconduct Provision"</a:t>
            </a:r>
          </a:p>
          <a:p>
            <a:r>
              <a:rPr lang="en-US" dirty="0">
                <a:solidFill>
                  <a:srgbClr val="171E24"/>
                </a:solidFill>
                <a:latin typeface="Georgia" panose="02040502050405020303" pitchFamily="18" charset="0"/>
              </a:rPr>
              <a:t>	This law makes it unlawful for State or local law enforcement officers to engage in a 	pattern or practice of conduct that deprives persons of rights protected by the 	Constitution or laws of the United States. (34 U.S.C. § 12601).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https://www.justice.gov/crt/addressing-police-misconduct-laws-enforced-department-justice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halkboard Blackboard Learning · Free vector graphic on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73" y="3722473"/>
            <a:ext cx="4434349" cy="3039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34581" y="4001729"/>
            <a:ext cx="3726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Elephant" panose="02020904090505020303" pitchFamily="18" charset="0"/>
                <a:cs typeface="Times New Roman" panose="02020603050405020304" pitchFamily="18" charset="0"/>
              </a:rPr>
              <a:t>Directions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Work with a partner to examine the existing policy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using worksheet 4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13638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18F3B-4968-402E-8768-ACDF36E70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Develop 3 New Policy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AA71AC-C122-4904-8290-2D68BD89D11B}"/>
              </a:ext>
            </a:extLst>
          </p:cNvPr>
          <p:cNvSpPr txBox="1"/>
          <p:nvPr/>
        </p:nvSpPr>
        <p:spPr>
          <a:xfrm>
            <a:off x="1371600" y="1816100"/>
            <a:ext cx="1023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Below are 3 new Policy Solutions:  Use these for Step 6 or substitute 1 or 2 of your own: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A national ban on chokeholds or strangleholds by police (Ban Chokeholds)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Every police department must develop guidelines on the use of force and submit them to their state attorney general’s office for approval. (New Guidelines)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By December 31, 2022, all police officers on the streets must wear and use body cameras in dealing with the public (Body Cams)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0625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7892</TotalTime>
  <Words>514</Words>
  <Application>Microsoft Office PowerPoint</Application>
  <PresentationFormat>Widescreen</PresentationFormat>
  <Paragraphs>54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Century Gothic</vt:lpstr>
      <vt:lpstr>Elephant</vt:lpstr>
      <vt:lpstr>Georgia</vt:lpstr>
      <vt:lpstr>Times New Roman</vt:lpstr>
      <vt:lpstr>Wingdings 3</vt:lpstr>
      <vt:lpstr>Wisp</vt:lpstr>
      <vt:lpstr>African Americans and Latinx people are unfairly  treated by law enforcement in the U. S.</vt:lpstr>
      <vt:lpstr>The Six Steps of the PPA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5: Develop 3 New Policy Solutions</vt:lpstr>
      <vt:lpstr>PowerPoint Presentation</vt:lpstr>
    </vt:vector>
  </TitlesOfParts>
  <Company>NYCDoE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 Americans and Latinx people are unfairly targeted and treated by law enforcement.</dc:title>
  <dc:creator>Smith Elizabeth</dc:creator>
  <cp:lastModifiedBy>James Carroll</cp:lastModifiedBy>
  <cp:revision>54</cp:revision>
  <dcterms:created xsi:type="dcterms:W3CDTF">2020-08-26T14:14:03Z</dcterms:created>
  <dcterms:modified xsi:type="dcterms:W3CDTF">2020-09-07T15:48:49Z</dcterms:modified>
</cp:coreProperties>
</file>