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omic Sans MS" panose="030F0702030302020204" pitchFamily="66"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9B117B-4F60-4CE5-8EED-35BCD8384A9F}">
  <a:tblStyle styleId="{AB9B117B-4F60-4CE5-8EED-35BCD8384A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206" autoAdjust="0"/>
  </p:normalViewPr>
  <p:slideViewPr>
    <p:cSldViewPr snapToGrid="0">
      <p:cViewPr varScale="1">
        <p:scale>
          <a:sx n="139" d="100"/>
          <a:sy n="139" d="100"/>
        </p:scale>
        <p:origin x="7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06f0030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06f0030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b5eeee52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b5eeee52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9b5eeee52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9b5eeee5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e466907b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e466907b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ee466907b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ee466907b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ee46690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ee46690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d0e165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d0e165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e/ppae1.html"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001393512101029X?via%3Dihub"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Problem with school (NYC) drinking water</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Cheryl Simon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44550"/>
            <a:ext cx="8520600" cy="9105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68750"/>
              <a:buFont typeface="Arial"/>
              <a:buNone/>
            </a:pPr>
            <a:r>
              <a:rPr lang="en" sz="1600">
                <a:highlight>
                  <a:srgbClr val="FFFFFF"/>
                </a:highlight>
                <a:latin typeface="Times New Roman"/>
                <a:ea typeface="Times New Roman"/>
                <a:cs typeface="Times New Roman"/>
                <a:sym typeface="Times New Roman"/>
              </a:rPr>
              <a:t> </a:t>
            </a:r>
            <a:endParaRPr sz="1600">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ct val="42307"/>
              <a:buFont typeface="Arial"/>
              <a:buNone/>
            </a:pPr>
            <a:r>
              <a:rPr lang="en" sz="2600" b="1">
                <a:solidFill>
                  <a:srgbClr val="365F91"/>
                </a:solidFill>
                <a:highlight>
                  <a:srgbClr val="FFFFFF"/>
                </a:highlight>
              </a:rPr>
              <a:t>The 6 Steps of the Public Policy Analyst (</a:t>
            </a:r>
            <a:r>
              <a:rPr lang="en" sz="2600" b="1" u="sng">
                <a:solidFill>
                  <a:srgbClr val="0000FF"/>
                </a:solidFill>
                <a:highlight>
                  <a:srgbClr val="FFFFFF"/>
                </a:highlight>
                <a:hlinkClick r:id="rId3">
                  <a:extLst>
                    <a:ext uri="{A12FA001-AC4F-418D-AE19-62706E023703}">
                      <ahyp:hlinkClr xmlns:ahyp="http://schemas.microsoft.com/office/drawing/2018/hyperlinkcolor" val="tx"/>
                    </a:ext>
                  </a:extLst>
                </a:hlinkClick>
              </a:rPr>
              <a:t>PPA</a:t>
            </a:r>
            <a:r>
              <a:rPr lang="en" sz="2600" b="1">
                <a:solidFill>
                  <a:srgbClr val="365F91"/>
                </a:solidFill>
                <a:highlight>
                  <a:srgbClr val="FFFFFF"/>
                </a:highlight>
              </a:rPr>
              <a:t>)</a:t>
            </a:r>
            <a:endParaRPr sz="2600" b="1">
              <a:solidFill>
                <a:srgbClr val="365F91"/>
              </a:solidFill>
              <a:highlight>
                <a:srgbClr val="FFFFFF"/>
              </a:highlight>
            </a:endParaRPr>
          </a:p>
          <a:p>
            <a:pPr marL="0" lvl="0" indent="0" algn="l" rtl="0">
              <a:spcBef>
                <a:spcPts val="0"/>
              </a:spcBef>
              <a:spcAft>
                <a:spcPts val="0"/>
              </a:spcAft>
              <a:buNone/>
            </a:pPr>
            <a:endParaRPr/>
          </a:p>
        </p:txBody>
      </p:sp>
      <p:sp>
        <p:nvSpPr>
          <p:cNvPr id="61" name="Google Shape;61;p14"/>
          <p:cNvSpPr txBox="1">
            <a:spLocks noGrp="1"/>
          </p:cNvSpPr>
          <p:nvPr>
            <p:ph type="body" idx="1"/>
          </p:nvPr>
        </p:nvSpPr>
        <p:spPr>
          <a:xfrm>
            <a:off x="0" y="1152475"/>
            <a:ext cx="9144000" cy="3416400"/>
          </a:xfrm>
          <a:prstGeom prst="rect">
            <a:avLst/>
          </a:prstGeom>
        </p:spPr>
        <p:txBody>
          <a:bodyPr spcFirstLastPara="1" wrap="square" lIns="91425" tIns="91425" rIns="91425" bIns="91425" anchor="t" anchorCtr="0">
            <a:normAutofit lnSpcReduction="20000"/>
          </a:bodyPr>
          <a:lstStyle/>
          <a:p>
            <a:pPr marL="457200" lvl="0" indent="0" algn="l" rtl="0">
              <a:spcBef>
                <a:spcPts val="0"/>
              </a:spcBef>
              <a:spcAft>
                <a:spcPts val="0"/>
              </a:spcAft>
              <a:buClr>
                <a:schemeClr val="dk1"/>
              </a:buClr>
              <a:buSzPts val="1100"/>
              <a:buFont typeface="Arial"/>
              <a:buNone/>
            </a:pPr>
            <a:br>
              <a:rPr lang="en"/>
            </a:br>
            <a:r>
              <a:rPr lang="en" sz="2600">
                <a:solidFill>
                  <a:srgbClr val="365F91"/>
                </a:solidFill>
                <a:highlight>
                  <a:srgbClr val="FFFFFF"/>
                </a:highlight>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4">
                  <a:extLst>
                    <a:ext uri="{A12FA001-AC4F-418D-AE19-62706E023703}">
                      <ahyp:hlinkClr xmlns:ahyp="http://schemas.microsoft.com/office/drawing/2018/hyperlinkcolor" val="tx"/>
                    </a:ext>
                  </a:extLst>
                </a:hlinkClick>
              </a:rPr>
              <a:t>Define the Problem</a:t>
            </a:r>
            <a:endParaRPr sz="2600" u="sng">
              <a:solidFill>
                <a:srgbClr val="0000FF"/>
              </a:solidFill>
              <a:highlight>
                <a:srgbClr val="FFFFFF"/>
              </a:highlight>
            </a:endParaRPr>
          </a:p>
          <a:p>
            <a:pPr marL="457200" lvl="0" indent="0" algn="l" rtl="0">
              <a:spcBef>
                <a:spcPts val="0"/>
              </a:spcBef>
              <a:spcAft>
                <a:spcPts val="0"/>
              </a:spcAft>
              <a:buClr>
                <a:schemeClr val="dk1"/>
              </a:buClr>
              <a:buSzPts val="1100"/>
              <a:buFont typeface="Arial"/>
              <a:buNone/>
            </a:pPr>
            <a:r>
              <a:rPr lang="en" sz="2600">
                <a:solidFill>
                  <a:srgbClr val="365F91"/>
                </a:solidFill>
                <a:highlight>
                  <a:srgbClr val="FFFFFF"/>
                </a:highlight>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5">
                  <a:extLst>
                    <a:ext uri="{A12FA001-AC4F-418D-AE19-62706E023703}">
                      <ahyp:hlinkClr xmlns:ahyp="http://schemas.microsoft.com/office/drawing/2018/hyperlinkcolor" val="tx"/>
                    </a:ext>
                  </a:extLst>
                </a:hlinkClick>
              </a:rPr>
              <a:t>Gather the Evidence</a:t>
            </a:r>
            <a:endParaRPr sz="2600" u="sng">
              <a:solidFill>
                <a:srgbClr val="0000FF"/>
              </a:solidFill>
              <a:highlight>
                <a:srgbClr val="FFFFFF"/>
              </a:highlight>
            </a:endParaRPr>
          </a:p>
          <a:p>
            <a:pPr marL="457200" lvl="0" indent="0" algn="l" rtl="0">
              <a:spcBef>
                <a:spcPts val="0"/>
              </a:spcBef>
              <a:spcAft>
                <a:spcPts val="0"/>
              </a:spcAft>
              <a:buClr>
                <a:schemeClr val="dk1"/>
              </a:buClr>
              <a:buSzPts val="1100"/>
              <a:buFont typeface="Arial"/>
              <a:buNone/>
            </a:pPr>
            <a:r>
              <a:rPr lang="en" sz="2600">
                <a:solidFill>
                  <a:srgbClr val="365F91"/>
                </a:solidFill>
                <a:highlight>
                  <a:srgbClr val="FFFFFF"/>
                </a:highlight>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6">
                  <a:extLst>
                    <a:ext uri="{A12FA001-AC4F-418D-AE19-62706E023703}">
                      <ahyp:hlinkClr xmlns:ahyp="http://schemas.microsoft.com/office/drawing/2018/hyperlinkcolor" val="tx"/>
                    </a:ext>
                  </a:extLst>
                </a:hlinkClick>
              </a:rPr>
              <a:t>Identify the Causes</a:t>
            </a:r>
            <a:endParaRPr sz="2600" u="sng">
              <a:solidFill>
                <a:srgbClr val="0000FF"/>
              </a:solidFill>
              <a:highlight>
                <a:srgbClr val="FFFFFF"/>
              </a:highlight>
            </a:endParaRPr>
          </a:p>
          <a:p>
            <a:pPr marL="457200" lvl="0" indent="0" algn="l" rtl="0">
              <a:spcBef>
                <a:spcPts val="0"/>
              </a:spcBef>
              <a:spcAft>
                <a:spcPts val="0"/>
              </a:spcAft>
              <a:buClr>
                <a:schemeClr val="dk1"/>
              </a:buClr>
              <a:buSzPts val="1100"/>
              <a:buFont typeface="Arial"/>
              <a:buNone/>
            </a:pPr>
            <a:r>
              <a:rPr lang="en" sz="2600">
                <a:solidFill>
                  <a:srgbClr val="365F91"/>
                </a:solidFill>
                <a:highlight>
                  <a:srgbClr val="FFFFFF"/>
                </a:highlight>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7">
                  <a:extLst>
                    <a:ext uri="{A12FA001-AC4F-418D-AE19-62706E023703}">
                      <ahyp:hlinkClr xmlns:ahyp="http://schemas.microsoft.com/office/drawing/2018/hyperlinkcolor" val="tx"/>
                    </a:ext>
                  </a:extLst>
                </a:hlinkClick>
              </a:rPr>
              <a:t>Evaluate an Existing Policy</a:t>
            </a:r>
            <a:endParaRPr sz="2600" u="sng">
              <a:solidFill>
                <a:srgbClr val="0000FF"/>
              </a:solidFill>
              <a:highlight>
                <a:srgbClr val="FFFFFF"/>
              </a:highlight>
            </a:endParaRPr>
          </a:p>
          <a:p>
            <a:pPr marL="457200" lvl="0" indent="0" algn="l" rtl="0">
              <a:spcBef>
                <a:spcPts val="0"/>
              </a:spcBef>
              <a:spcAft>
                <a:spcPts val="0"/>
              </a:spcAft>
              <a:buClr>
                <a:schemeClr val="dk1"/>
              </a:buClr>
              <a:buSzPts val="1100"/>
              <a:buFont typeface="Arial"/>
              <a:buNone/>
            </a:pPr>
            <a:r>
              <a:rPr lang="en" sz="2600">
                <a:solidFill>
                  <a:srgbClr val="365F91"/>
                </a:solidFill>
                <a:highlight>
                  <a:srgbClr val="FFFFFF"/>
                </a:highlight>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8">
                  <a:extLst>
                    <a:ext uri="{A12FA001-AC4F-418D-AE19-62706E023703}">
                      <ahyp:hlinkClr xmlns:ahyp="http://schemas.microsoft.com/office/drawing/2018/hyperlinkcolor" val="tx"/>
                    </a:ext>
                  </a:extLst>
                </a:hlinkClick>
              </a:rPr>
              <a:t>Develop Solutions</a:t>
            </a:r>
            <a:endParaRPr sz="2600" u="sng">
              <a:solidFill>
                <a:srgbClr val="0000FF"/>
              </a:solidFill>
              <a:highlight>
                <a:srgbClr val="FFFFFF"/>
              </a:highlight>
            </a:endParaRPr>
          </a:p>
          <a:p>
            <a:pPr marL="457200" lvl="0" indent="0" algn="l" rtl="0">
              <a:spcBef>
                <a:spcPts val="0"/>
              </a:spcBef>
              <a:spcAft>
                <a:spcPts val="0"/>
              </a:spcAft>
              <a:buClr>
                <a:schemeClr val="dk1"/>
              </a:buClr>
              <a:buSzPts val="1100"/>
              <a:buFont typeface="Arial"/>
              <a:buNone/>
            </a:pPr>
            <a:r>
              <a:rPr lang="en" sz="2600">
                <a:solidFill>
                  <a:srgbClr val="365F91"/>
                </a:solidFill>
                <a:highlight>
                  <a:srgbClr val="FFFFFF"/>
                </a:highlight>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hlinkClick r:id="rId9">
                  <a:extLst>
                    <a:ext uri="{A12FA001-AC4F-418D-AE19-62706E023703}">
                      <ahyp:hlinkClr xmlns:ahyp="http://schemas.microsoft.com/office/drawing/2018/hyperlinkcolor" val="tx"/>
                    </a:ext>
                  </a:extLst>
                </a:hlinkClick>
              </a:rPr>
              <a:t>Select the Best Solution </a:t>
            </a:r>
            <a:r>
              <a:rPr lang="en" sz="2600">
                <a:solidFill>
                  <a:srgbClr val="365F91"/>
                </a:solidFill>
                <a:highlight>
                  <a:srgbClr val="FFFFFF"/>
                </a:highlight>
              </a:rPr>
              <a:t> (Feasibility vs. Effectiveness)</a:t>
            </a:r>
            <a:endParaRPr sz="2600">
              <a:solidFill>
                <a:srgbClr val="365F9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47650"/>
            <a:ext cx="8520600" cy="541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Gathering Evidence</a:t>
            </a:r>
            <a:endParaRPr/>
          </a:p>
        </p:txBody>
      </p:sp>
      <p:sp>
        <p:nvSpPr>
          <p:cNvPr id="67" name="Google Shape;67;p15"/>
          <p:cNvSpPr txBox="1">
            <a:spLocks noGrp="1"/>
          </p:cNvSpPr>
          <p:nvPr>
            <p:ph type="body" idx="1"/>
          </p:nvPr>
        </p:nvSpPr>
        <p:spPr>
          <a:xfrm>
            <a:off x="0" y="594950"/>
            <a:ext cx="9144000" cy="45486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Comic Sans MS"/>
              <a:buChar char="●"/>
            </a:pPr>
            <a:r>
              <a:rPr lang="en" sz="1500">
                <a:solidFill>
                  <a:schemeClr val="dk1"/>
                </a:solidFill>
                <a:highlight>
                  <a:srgbClr val="FFFFFF"/>
                </a:highlight>
                <a:latin typeface="Comic Sans MS"/>
                <a:ea typeface="Comic Sans MS"/>
                <a:cs typeface="Comic Sans MS"/>
                <a:sym typeface="Comic Sans MS"/>
              </a:rPr>
              <a:t>A</a:t>
            </a:r>
            <a:r>
              <a:rPr lang="en" sz="1300">
                <a:solidFill>
                  <a:schemeClr val="dk1"/>
                </a:solidFill>
                <a:highlight>
                  <a:srgbClr val="FFFFFF"/>
                </a:highlight>
                <a:latin typeface="Comic Sans MS"/>
                <a:ea typeface="Comic Sans MS"/>
                <a:cs typeface="Comic Sans MS"/>
                <a:sym typeface="Comic Sans MS"/>
              </a:rPr>
              <a:t>n analysis of the NYC Department of Education results by Princeton University researchers found that the average student in the 2018-2019 academic year attended a school where 5.3% of water fountains, faucets, and bottle filling stations had dangerous lead levels, down from 8% two years earlier.</a:t>
            </a:r>
            <a:endParaRPr sz="1300">
              <a:solidFill>
                <a:schemeClr val="dk1"/>
              </a:solidFill>
              <a:highlight>
                <a:srgbClr val="FFFFFF"/>
              </a:highlight>
              <a:latin typeface="Comic Sans MS"/>
              <a:ea typeface="Comic Sans MS"/>
              <a:cs typeface="Comic Sans MS"/>
              <a:sym typeface="Comic Sans MS"/>
            </a:endParaRPr>
          </a:p>
          <a:p>
            <a:pPr marL="0" lvl="0" indent="0" algn="l" rtl="0">
              <a:spcBef>
                <a:spcPts val="1200"/>
              </a:spcBef>
              <a:spcAft>
                <a:spcPts val="0"/>
              </a:spcAft>
              <a:buNone/>
            </a:pPr>
            <a:endParaRPr sz="1300">
              <a:solidFill>
                <a:schemeClr val="dk1"/>
              </a:solidFill>
              <a:highlight>
                <a:srgbClr val="FFFFFF"/>
              </a:highlight>
              <a:latin typeface="Comic Sans MS"/>
              <a:ea typeface="Comic Sans MS"/>
              <a:cs typeface="Comic Sans MS"/>
              <a:sym typeface="Comic Sans MS"/>
            </a:endParaRPr>
          </a:p>
          <a:p>
            <a:pPr marL="0" lvl="0" indent="0" algn="l" rtl="0">
              <a:spcBef>
                <a:spcPts val="1200"/>
              </a:spcBef>
              <a:spcAft>
                <a:spcPts val="0"/>
              </a:spcAft>
              <a:buNone/>
            </a:pPr>
            <a:endParaRPr sz="1300">
              <a:solidFill>
                <a:schemeClr val="dk1"/>
              </a:solidFill>
              <a:highlight>
                <a:srgbClr val="FFFFFF"/>
              </a:highlight>
              <a:latin typeface="Comic Sans MS"/>
              <a:ea typeface="Comic Sans MS"/>
              <a:cs typeface="Comic Sans MS"/>
              <a:sym typeface="Comic Sans MS"/>
            </a:endParaRPr>
          </a:p>
          <a:p>
            <a:pPr marL="457200" lvl="0" indent="-317500" algn="l" rtl="0">
              <a:spcBef>
                <a:spcPts val="1200"/>
              </a:spcBef>
              <a:spcAft>
                <a:spcPts val="0"/>
              </a:spcAft>
              <a:buClr>
                <a:schemeClr val="dk1"/>
              </a:buClr>
              <a:buSzPts val="1400"/>
              <a:buFont typeface="Comic Sans MS"/>
              <a:buChar char="●"/>
            </a:pPr>
            <a:r>
              <a:rPr lang="en" sz="900">
                <a:solidFill>
                  <a:schemeClr val="dk1"/>
                </a:solidFill>
                <a:highlight>
                  <a:srgbClr val="FFFFFF"/>
                </a:highlight>
                <a:latin typeface="Comic Sans MS"/>
                <a:ea typeface="Comic Sans MS"/>
                <a:cs typeface="Comic Sans MS"/>
                <a:sym typeface="Comic Sans MS"/>
              </a:rPr>
              <a:t>Bla</a:t>
            </a:r>
            <a:r>
              <a:rPr lang="en" sz="1100">
                <a:solidFill>
                  <a:schemeClr val="dk1"/>
                </a:solidFill>
                <a:highlight>
                  <a:srgbClr val="FFFFFF"/>
                </a:highlight>
                <a:latin typeface="Comic Sans MS"/>
                <a:ea typeface="Comic Sans MS"/>
                <a:cs typeface="Comic Sans MS"/>
                <a:sym typeface="Comic Sans MS"/>
              </a:rPr>
              <a:t>ck students had the biggest decrease in lead exposure because they attend schools with the greatest number of problem fixtures. The average Black student in New York City attended a school where almost 10% of fixtures had elevated lead levels from cold water sources during the 2016-2017 academic year. That fell to 6.1% in the 2018-2019 school year, based on the district’s re-testing a sample of the fixtures. Still, the results show that, even after the fixes were in place, Black students still had greater exposure to lead than the average White, Hispanic or Asian student.</a:t>
            </a:r>
            <a:endParaRPr sz="1100">
              <a:solidFill>
                <a:schemeClr val="dk1"/>
              </a:solidFill>
              <a:highlight>
                <a:srgbClr val="FFFFFF"/>
              </a:highlight>
              <a:latin typeface="Comic Sans MS"/>
              <a:ea typeface="Comic Sans MS"/>
              <a:cs typeface="Comic Sans MS"/>
              <a:sym typeface="Comic Sans MS"/>
            </a:endParaRPr>
          </a:p>
          <a:p>
            <a:pPr marL="457200" lvl="0" indent="0" algn="l" rtl="0">
              <a:spcBef>
                <a:spcPts val="1200"/>
              </a:spcBef>
              <a:spcAft>
                <a:spcPts val="0"/>
              </a:spcAft>
              <a:buNone/>
            </a:pPr>
            <a:endParaRPr sz="1100">
              <a:solidFill>
                <a:schemeClr val="dk1"/>
              </a:solidFill>
              <a:highlight>
                <a:srgbClr val="FFFFFF"/>
              </a:highlight>
              <a:latin typeface="Comic Sans MS"/>
              <a:ea typeface="Comic Sans MS"/>
              <a:cs typeface="Comic Sans MS"/>
              <a:sym typeface="Comic Sans MS"/>
            </a:endParaRPr>
          </a:p>
          <a:p>
            <a:pPr marL="457200" lvl="0" indent="-317500" algn="l" rtl="0">
              <a:spcBef>
                <a:spcPts val="1200"/>
              </a:spcBef>
              <a:spcAft>
                <a:spcPts val="0"/>
              </a:spcAft>
              <a:buClr>
                <a:schemeClr val="dk1"/>
              </a:buClr>
              <a:buSzPts val="1400"/>
              <a:buFont typeface="Comic Sans MS"/>
              <a:buChar char="●"/>
            </a:pPr>
            <a:r>
              <a:rPr lang="en" sz="1500">
                <a:solidFill>
                  <a:schemeClr val="dk1"/>
                </a:solidFill>
                <a:highlight>
                  <a:srgbClr val="FFFFFF"/>
                </a:highlight>
                <a:latin typeface="Georgia"/>
                <a:ea typeface="Georgia"/>
                <a:cs typeface="Georgia"/>
                <a:sym typeface="Georgia"/>
              </a:rPr>
              <a:t>“</a:t>
            </a:r>
            <a:r>
              <a:rPr lang="en" sz="1500">
                <a:solidFill>
                  <a:schemeClr val="dk1"/>
                </a:solidFill>
                <a:highlight>
                  <a:srgbClr val="FFFFFF"/>
                </a:highlight>
                <a:latin typeface="Comic Sans MS"/>
                <a:ea typeface="Comic Sans MS"/>
                <a:cs typeface="Comic Sans MS"/>
                <a:sym typeface="Comic Sans MS"/>
              </a:rPr>
              <a:t>The continued presence of lead in school drinking water and persistent racial disparities in exposure demonstrate the ongoing challenges to eradicating lead exposure in schools,” Jennifer Jennings and Scott Latham wrote in </a:t>
            </a:r>
            <a:r>
              <a:rPr lang="en" sz="1500" u="sng">
                <a:solidFill>
                  <a:schemeClr val="hlink"/>
                </a:solidFill>
                <a:highlight>
                  <a:srgbClr val="FFFFFF"/>
                </a:highlight>
                <a:latin typeface="Comic Sans MS"/>
                <a:ea typeface="Comic Sans MS"/>
                <a:cs typeface="Comic Sans MS"/>
                <a:sym typeface="Comic Sans MS"/>
                <a:hlinkClick r:id="rId3"/>
              </a:rPr>
              <a:t>their study</a:t>
            </a:r>
            <a:r>
              <a:rPr lang="en" sz="1500">
                <a:solidFill>
                  <a:schemeClr val="dk1"/>
                </a:solidFill>
                <a:highlight>
                  <a:srgbClr val="FFFFFF"/>
                </a:highlight>
                <a:latin typeface="Comic Sans MS"/>
                <a:ea typeface="Comic Sans MS"/>
                <a:cs typeface="Comic Sans MS"/>
                <a:sym typeface="Comic Sans MS"/>
              </a:rPr>
              <a:t> published in Environmental Research.</a:t>
            </a:r>
            <a:endParaRPr sz="1500">
              <a:solidFill>
                <a:schemeClr val="dk1"/>
              </a:solidFill>
              <a:highlight>
                <a:srgbClr val="FFFFFF"/>
              </a:highlight>
              <a:latin typeface="Comic Sans MS"/>
              <a:ea typeface="Comic Sans MS"/>
              <a:cs typeface="Comic Sans MS"/>
              <a:sym typeface="Comic Sans MS"/>
            </a:endParaRPr>
          </a:p>
          <a:p>
            <a:pPr marL="457200" lvl="0" indent="0" algn="l" rtl="0">
              <a:spcBef>
                <a:spcPts val="1200"/>
              </a:spcBef>
              <a:spcAft>
                <a:spcPts val="1200"/>
              </a:spcAft>
              <a:buNone/>
            </a:pPr>
            <a:endParaRPr sz="1400">
              <a:solidFill>
                <a:schemeClr val="dk1"/>
              </a:solidFill>
              <a:highlight>
                <a:srgbClr val="FFFFFF"/>
              </a:highlight>
              <a:latin typeface="Comic Sans MS"/>
              <a:ea typeface="Comic Sans MS"/>
              <a:cs typeface="Comic Sans MS"/>
              <a:sym typeface="Comic Sans MS"/>
            </a:endParaRPr>
          </a:p>
        </p:txBody>
      </p:sp>
      <p:pic>
        <p:nvPicPr>
          <p:cNvPr id="68" name="Google Shape;68;p15"/>
          <p:cNvPicPr preferRelativeResize="0"/>
          <p:nvPr/>
        </p:nvPicPr>
        <p:blipFill>
          <a:blip r:embed="rId4">
            <a:alphaModFix/>
          </a:blip>
          <a:stretch>
            <a:fillRect/>
          </a:stretch>
        </p:blipFill>
        <p:spPr>
          <a:xfrm>
            <a:off x="7414175" y="1204325"/>
            <a:ext cx="1567750" cy="111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a:latin typeface="Georgia"/>
                <a:ea typeface="Georgia"/>
                <a:cs typeface="Georgia"/>
                <a:sym typeface="Georgia"/>
              </a:rPr>
              <a:t>                   Possible Causes</a:t>
            </a:r>
            <a:endParaRPr sz="2920">
              <a:latin typeface="Georgia"/>
              <a:ea typeface="Georgia"/>
              <a:cs typeface="Georgia"/>
              <a:sym typeface="Georgia"/>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Tap water contaminated with lead that has entered through water piping system.</a:t>
            </a:r>
            <a:endParaRPr sz="2000">
              <a:solidFill>
                <a:srgbClr val="2D2E2F"/>
              </a:solidFill>
            </a:endParaRPr>
          </a:p>
          <a:p>
            <a:pPr marL="457200" lvl="0" indent="-355600" algn="l" rtl="0">
              <a:spcBef>
                <a:spcPts val="0"/>
              </a:spcBef>
              <a:spcAft>
                <a:spcPts val="0"/>
              </a:spcAft>
              <a:buClr>
                <a:srgbClr val="2D2E2F"/>
              </a:buClr>
              <a:buSzPts val="2000"/>
              <a:buChar char="●"/>
            </a:pPr>
            <a:r>
              <a:rPr lang="en" sz="2000">
                <a:solidFill>
                  <a:srgbClr val="2D2E2F"/>
                </a:solidFill>
              </a:rPr>
              <a:t>Chromium toxic metal found in drinking water in NYC (a pollution associated with metal)</a:t>
            </a:r>
            <a:endParaRPr sz="2000">
              <a:solidFill>
                <a:srgbClr val="2D2E2F"/>
              </a:solidFill>
            </a:endParaRPr>
          </a:p>
          <a:p>
            <a:pPr marL="457200" lvl="0" indent="-355600" algn="l" rtl="0">
              <a:lnSpc>
                <a:spcPct val="100000"/>
              </a:lnSpc>
              <a:spcBef>
                <a:spcPts val="0"/>
              </a:spcBef>
              <a:spcAft>
                <a:spcPts val="0"/>
              </a:spcAft>
              <a:buClr>
                <a:srgbClr val="2D2E2F"/>
              </a:buClr>
              <a:buSzPts val="2000"/>
              <a:buChar char="●"/>
            </a:pPr>
            <a:r>
              <a:rPr lang="en" sz="2000">
                <a:solidFill>
                  <a:srgbClr val="2D2E2F"/>
                </a:solidFill>
              </a:rPr>
              <a:t>Contaminated stormwater</a:t>
            </a:r>
            <a:endParaRPr sz="2000">
              <a:solidFill>
                <a:srgbClr val="2D2E2F"/>
              </a:solidFill>
            </a:endParaRPr>
          </a:p>
          <a:p>
            <a:pPr marL="457200" lvl="0" indent="0" algn="l" rtl="0">
              <a:lnSpc>
                <a:spcPct val="100000"/>
              </a:lnSpc>
              <a:spcBef>
                <a:spcPts val="1200"/>
              </a:spcBef>
              <a:spcAft>
                <a:spcPts val="1200"/>
              </a:spcAft>
              <a:buNone/>
            </a:pPr>
            <a:r>
              <a:rPr lang="en" sz="2000">
                <a:solidFill>
                  <a:srgbClr val="2D2E2F"/>
                </a:solidFill>
              </a:rPr>
              <a:t> run off</a:t>
            </a:r>
            <a:endParaRPr sz="2000">
              <a:solidFill>
                <a:srgbClr val="2D2E2F"/>
              </a:solidFill>
            </a:endParaRPr>
          </a:p>
        </p:txBody>
      </p:sp>
      <p:pic>
        <p:nvPicPr>
          <p:cNvPr id="75" name="Google Shape;75;p16"/>
          <p:cNvPicPr preferRelativeResize="0"/>
          <p:nvPr/>
        </p:nvPicPr>
        <p:blipFill>
          <a:blip r:embed="rId3">
            <a:alphaModFix/>
          </a:blip>
          <a:stretch>
            <a:fillRect/>
          </a:stretch>
        </p:blipFill>
        <p:spPr>
          <a:xfrm>
            <a:off x="3801175" y="2233025"/>
            <a:ext cx="5105850" cy="2797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Existing Policy Evaluation</a:t>
            </a:r>
            <a:endParaRPr/>
          </a:p>
        </p:txBody>
      </p:sp>
      <p:sp>
        <p:nvSpPr>
          <p:cNvPr id="81" name="Google Shape;81;p17"/>
          <p:cNvSpPr txBox="1">
            <a:spLocks noGrp="1"/>
          </p:cNvSpPr>
          <p:nvPr>
            <p:ph type="body" idx="1"/>
          </p:nvPr>
        </p:nvSpPr>
        <p:spPr>
          <a:xfrm>
            <a:off x="188175" y="890700"/>
            <a:ext cx="8955900" cy="4541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Current NYC Water Policy test water supply over 600,000 times a year</a:t>
            </a:r>
            <a:endParaRPr sz="2000"/>
          </a:p>
          <a:p>
            <a:pPr marL="457200" lvl="0" indent="-355600" algn="l" rtl="0">
              <a:spcBef>
                <a:spcPts val="0"/>
              </a:spcBef>
              <a:spcAft>
                <a:spcPts val="0"/>
              </a:spcAft>
              <a:buSzPts val="2000"/>
              <a:buChar char="●"/>
            </a:pPr>
            <a:r>
              <a:rPr lang="en" sz="2000"/>
              <a:t>NYC water supply meets or exceeds all Federal and State standards</a:t>
            </a:r>
            <a:endParaRPr sz="2000"/>
          </a:p>
          <a:p>
            <a:pPr marL="457200" lvl="0" indent="-355600" algn="l" rtl="0">
              <a:spcBef>
                <a:spcPts val="0"/>
              </a:spcBef>
              <a:spcAft>
                <a:spcPts val="0"/>
              </a:spcAft>
              <a:buSzPts val="2000"/>
              <a:buChar char="●"/>
            </a:pPr>
            <a:r>
              <a:rPr lang="en" sz="2000"/>
              <a:t>NYCDOE works with other Government Agencies making sure students have safe drinking water in schools.</a:t>
            </a:r>
            <a:endParaRPr sz="2000"/>
          </a:p>
          <a:p>
            <a:pPr marL="457200" lvl="0" indent="-355600" algn="l" rtl="0">
              <a:spcBef>
                <a:spcPts val="0"/>
              </a:spcBef>
              <a:spcAft>
                <a:spcPts val="0"/>
              </a:spcAft>
              <a:buSzPts val="2000"/>
              <a:buChar char="●"/>
            </a:pPr>
            <a:r>
              <a:rPr lang="en" sz="2000"/>
              <a:t>NYC water is safe for drinking is lead free &amp; delivered from the reservoirs from upstate systems.</a:t>
            </a:r>
            <a:endParaRPr sz="2000"/>
          </a:p>
          <a:p>
            <a:pPr marL="457200" lvl="0" indent="-355600" algn="l" rtl="0">
              <a:spcBef>
                <a:spcPts val="0"/>
              </a:spcBef>
              <a:spcAft>
                <a:spcPts val="0"/>
              </a:spcAft>
              <a:buSzPts val="2000"/>
              <a:buChar char="●"/>
            </a:pPr>
            <a:r>
              <a:rPr lang="en" sz="2000"/>
              <a:t>NYS law requires every public school to test their water supply in 3 year intervals. </a:t>
            </a:r>
            <a:endParaRPr sz="2000"/>
          </a:p>
        </p:txBody>
      </p:sp>
      <p:pic>
        <p:nvPicPr>
          <p:cNvPr id="82" name="Google Shape;82;p17" descr="After years of protests against the Constitution Pipeline, New York recently denied a key water quality permit for the project. A new EPA rule would make it harder for states to do that."/>
          <p:cNvPicPr preferRelativeResize="0"/>
          <p:nvPr/>
        </p:nvPicPr>
        <p:blipFill>
          <a:blip r:embed="rId3">
            <a:alphaModFix/>
          </a:blip>
          <a:stretch>
            <a:fillRect/>
          </a:stretch>
        </p:blipFill>
        <p:spPr>
          <a:xfrm>
            <a:off x="5820925" y="3475000"/>
            <a:ext cx="3011450" cy="1668500"/>
          </a:xfrm>
          <a:prstGeom prst="rect">
            <a:avLst/>
          </a:prstGeom>
          <a:noFill/>
          <a:ln>
            <a:noFill/>
          </a:ln>
        </p:spPr>
      </p:pic>
      <p:sp>
        <p:nvSpPr>
          <p:cNvPr id="83" name="Google Shape;83;p17"/>
          <p:cNvSpPr txBox="1"/>
          <p:nvPr/>
        </p:nvSpPr>
        <p:spPr>
          <a:xfrm>
            <a:off x="5887846" y="3913992"/>
            <a:ext cx="1317300" cy="738900"/>
          </a:xfrm>
          <a:prstGeom prst="rect">
            <a:avLst/>
          </a:prstGeom>
          <a:noFill/>
          <a:ln>
            <a:noFill/>
          </a:ln>
        </p:spPr>
        <p:txBody>
          <a:bodyPr spcFirstLastPara="1" wrap="square" lIns="91425" tIns="91425" rIns="91425" bIns="91425" anchor="ctr" anchorCtr="0">
            <a:noAutofit/>
          </a:bodyPr>
          <a:lstStyle/>
          <a:p>
            <a:pPr marL="0" marR="38100" lvl="0" indent="0" algn="l" rtl="0">
              <a:lnSpc>
                <a:spcPct val="115000"/>
              </a:lnSpc>
              <a:spcBef>
                <a:spcPts val="0"/>
              </a:spcBef>
              <a:spcAft>
                <a:spcPts val="1400"/>
              </a:spcAft>
              <a:buNone/>
            </a:pPr>
            <a:endParaRPr sz="1350">
              <a:solidFill>
                <a:srgbClr val="333333"/>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Solutions</a:t>
            </a: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Improvements to the water quality with continued investment in the building of new infrastructure.</a:t>
            </a:r>
            <a:endParaRPr/>
          </a:p>
          <a:p>
            <a:pPr marL="457200" lvl="0" indent="-342900" algn="l" rtl="0">
              <a:spcBef>
                <a:spcPts val="0"/>
              </a:spcBef>
              <a:spcAft>
                <a:spcPts val="0"/>
              </a:spcAft>
              <a:buSzPts val="1800"/>
              <a:buChar char="●"/>
            </a:pPr>
            <a:r>
              <a:rPr lang="en"/>
              <a:t>Treating waste water and reduce combined sewer overflows</a:t>
            </a:r>
            <a:endParaRPr/>
          </a:p>
          <a:p>
            <a:pPr marL="457200" lvl="0" indent="-342900" algn="l" rtl="0">
              <a:spcBef>
                <a:spcPts val="0"/>
              </a:spcBef>
              <a:spcAft>
                <a:spcPts val="0"/>
              </a:spcAft>
              <a:buSzPts val="1800"/>
              <a:buChar char="●"/>
            </a:pPr>
            <a:r>
              <a:rPr lang="en"/>
              <a:t> Maximizing the use of green infrastructure for better future outcomes</a:t>
            </a:r>
            <a:endParaRPr/>
          </a:p>
          <a:p>
            <a:pPr marL="457200" lvl="0" indent="-342900" algn="l" rtl="0">
              <a:spcBef>
                <a:spcPts val="0"/>
              </a:spcBef>
              <a:spcAft>
                <a:spcPts val="0"/>
              </a:spcAft>
              <a:buSzPts val="1800"/>
              <a:buChar char="●"/>
            </a:pPr>
            <a:r>
              <a:rPr lang="en"/>
              <a:t>Enhancing communities and further the City’s sustainability efforts.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0" name="Google Shape;90;p18"/>
          <p:cNvPicPr preferRelativeResize="0"/>
          <p:nvPr/>
        </p:nvPicPr>
        <p:blipFill>
          <a:blip r:embed="rId3">
            <a:alphaModFix/>
          </a:blip>
          <a:stretch>
            <a:fillRect/>
          </a:stretch>
        </p:blipFill>
        <p:spPr>
          <a:xfrm>
            <a:off x="3224100" y="2973200"/>
            <a:ext cx="4127350" cy="217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Best Solutions</a:t>
            </a:r>
            <a:endParaRPr/>
          </a:p>
        </p:txBody>
      </p:sp>
      <p:sp>
        <p:nvSpPr>
          <p:cNvPr id="96" name="Google Shape;96;p19"/>
          <p:cNvSpPr txBox="1">
            <a:spLocks noGrp="1"/>
          </p:cNvSpPr>
          <p:nvPr>
            <p:ph type="body" idx="1"/>
          </p:nvPr>
        </p:nvSpPr>
        <p:spPr>
          <a:xfrm>
            <a:off x="138000" y="1152475"/>
            <a:ext cx="88695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Georgia"/>
              <a:buChar char="●"/>
            </a:pPr>
            <a:r>
              <a:rPr lang="en">
                <a:solidFill>
                  <a:srgbClr val="5F6368"/>
                </a:solidFill>
                <a:highlight>
                  <a:srgbClr val="FFFFFF"/>
                </a:highlight>
                <a:latin typeface="Georgia"/>
                <a:ea typeface="Georgia"/>
                <a:cs typeface="Georgia"/>
                <a:sym typeface="Georgia"/>
              </a:rPr>
              <a:t>Flushing all</a:t>
            </a:r>
            <a:r>
              <a:rPr lang="en">
                <a:solidFill>
                  <a:srgbClr val="4D5156"/>
                </a:solidFill>
                <a:highlight>
                  <a:srgbClr val="FFFFFF"/>
                </a:highlight>
                <a:latin typeface="Georgia"/>
                <a:ea typeface="Georgia"/>
                <a:cs typeface="Georgia"/>
                <a:sym typeface="Georgia"/>
              </a:rPr>
              <a:t> or part of the water system to eliminate water sitting in pipes overnight.</a:t>
            </a:r>
            <a:endParaRPr>
              <a:solidFill>
                <a:srgbClr val="4D5156"/>
              </a:solidFill>
              <a:highlight>
                <a:srgbClr val="FFFFFF"/>
              </a:highlight>
              <a:latin typeface="Georgia"/>
              <a:ea typeface="Georgia"/>
              <a:cs typeface="Georgia"/>
              <a:sym typeface="Georgia"/>
            </a:endParaRPr>
          </a:p>
          <a:p>
            <a:pPr marL="457200" lvl="0" indent="-342900" algn="l" rtl="0">
              <a:spcBef>
                <a:spcPts val="0"/>
              </a:spcBef>
              <a:spcAft>
                <a:spcPts val="0"/>
              </a:spcAft>
              <a:buClr>
                <a:srgbClr val="4D5156"/>
              </a:buClr>
              <a:buSzPts val="1800"/>
              <a:buFont typeface="Georgia"/>
              <a:buChar char="●"/>
            </a:pPr>
            <a:r>
              <a:rPr lang="en">
                <a:solidFill>
                  <a:srgbClr val="333333"/>
                </a:solidFill>
                <a:highlight>
                  <a:srgbClr val="FFFFFF"/>
                </a:highlight>
                <a:latin typeface="Georgia"/>
                <a:ea typeface="Georgia"/>
                <a:cs typeface="Georgia"/>
                <a:sym typeface="Georgia"/>
              </a:rPr>
              <a:t>Minimizing the potential for lead exposure by running the tap for 30 seconds, or until the water gets noticeably colder, before using the water for drinking.</a:t>
            </a:r>
            <a:endParaRPr>
              <a:solidFill>
                <a:srgbClr val="333333"/>
              </a:solidFill>
              <a:highlight>
                <a:srgbClr val="FFFFFF"/>
              </a:highlight>
              <a:latin typeface="Georgia"/>
              <a:ea typeface="Georgia"/>
              <a:cs typeface="Georgia"/>
              <a:sym typeface="Georgia"/>
            </a:endParaRPr>
          </a:p>
          <a:p>
            <a:pPr marL="457200" lvl="0" indent="-342900" algn="l" rtl="0">
              <a:spcBef>
                <a:spcPts val="0"/>
              </a:spcBef>
              <a:spcAft>
                <a:spcPts val="0"/>
              </a:spcAft>
              <a:buClr>
                <a:srgbClr val="333333"/>
              </a:buClr>
              <a:buSzPts val="1800"/>
              <a:buFont typeface="Georgia"/>
              <a:buChar char="●"/>
            </a:pPr>
            <a:r>
              <a:rPr lang="en">
                <a:solidFill>
                  <a:srgbClr val="202124"/>
                </a:solidFill>
                <a:highlight>
                  <a:srgbClr val="FFFFFF"/>
                </a:highlight>
                <a:latin typeface="Georgia"/>
                <a:ea typeface="Georgia"/>
                <a:cs typeface="Georgia"/>
                <a:sym typeface="Georgia"/>
              </a:rPr>
              <a:t>Conducting regular water quality testing </a:t>
            </a:r>
            <a:endParaRPr>
              <a:solidFill>
                <a:srgbClr val="333333"/>
              </a:solidFill>
              <a:highlight>
                <a:srgbClr val="FFFFFF"/>
              </a:highlight>
              <a:latin typeface="Georgia"/>
              <a:ea typeface="Georgia"/>
              <a:cs typeface="Georgia"/>
              <a:sym typeface="Georgia"/>
            </a:endParaRPr>
          </a:p>
          <a:p>
            <a:pPr marL="0" lvl="0" indent="0" algn="l" rtl="0">
              <a:spcBef>
                <a:spcPts val="1200"/>
              </a:spcBef>
              <a:spcAft>
                <a:spcPts val="0"/>
              </a:spcAft>
              <a:buNone/>
            </a:pPr>
            <a:endParaRPr>
              <a:latin typeface="Georgia"/>
              <a:ea typeface="Georgia"/>
              <a:cs typeface="Georgia"/>
              <a:sym typeface="Georgia"/>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7" name="Google Shape;97;p19"/>
          <p:cNvPicPr preferRelativeResize="0"/>
          <p:nvPr/>
        </p:nvPicPr>
        <p:blipFill>
          <a:blip r:embed="rId3">
            <a:alphaModFix/>
          </a:blip>
          <a:stretch>
            <a:fillRect/>
          </a:stretch>
        </p:blipFill>
        <p:spPr>
          <a:xfrm>
            <a:off x="6622313" y="3276600"/>
            <a:ext cx="2447925" cy="186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graphicFrame>
        <p:nvGraphicFramePr>
          <p:cNvPr id="104" name="Google Shape;104;p20"/>
          <p:cNvGraphicFramePr/>
          <p:nvPr>
            <p:extLst>
              <p:ext uri="{D42A27DB-BD31-4B8C-83A1-F6EECF244321}">
                <p14:modId xmlns:p14="http://schemas.microsoft.com/office/powerpoint/2010/main" val="1454936447"/>
              </p:ext>
            </p:extLst>
          </p:nvPr>
        </p:nvGraphicFramePr>
        <p:xfrm>
          <a:off x="581375" y="1826500"/>
          <a:ext cx="7638375" cy="2864960"/>
        </p:xfrm>
        <a:graphic>
          <a:graphicData uri="http://schemas.openxmlformats.org/drawingml/2006/table">
            <a:tbl>
              <a:tblPr>
                <a:noFill/>
                <a:tableStyleId>{AB9B117B-4F60-4CE5-8EED-35BCD8384A9F}</a:tableStyleId>
              </a:tblPr>
              <a:tblGrid>
                <a:gridCol w="1687825">
                  <a:extLst>
                    <a:ext uri="{9D8B030D-6E8A-4147-A177-3AD203B41FA5}">
                      <a16:colId xmlns:a16="http://schemas.microsoft.com/office/drawing/2014/main" val="20000"/>
                    </a:ext>
                  </a:extLst>
                </a:gridCol>
                <a:gridCol w="1367525">
                  <a:extLst>
                    <a:ext uri="{9D8B030D-6E8A-4147-A177-3AD203B41FA5}">
                      <a16:colId xmlns:a16="http://schemas.microsoft.com/office/drawing/2014/main" val="20001"/>
                    </a:ext>
                  </a:extLst>
                </a:gridCol>
                <a:gridCol w="1527675">
                  <a:extLst>
                    <a:ext uri="{9D8B030D-6E8A-4147-A177-3AD203B41FA5}">
                      <a16:colId xmlns:a16="http://schemas.microsoft.com/office/drawing/2014/main" val="20002"/>
                    </a:ext>
                  </a:extLst>
                </a:gridCol>
                <a:gridCol w="1527675">
                  <a:extLst>
                    <a:ext uri="{9D8B030D-6E8A-4147-A177-3AD203B41FA5}">
                      <a16:colId xmlns:a16="http://schemas.microsoft.com/office/drawing/2014/main" val="20003"/>
                    </a:ext>
                  </a:extLst>
                </a:gridCol>
                <a:gridCol w="1527675">
                  <a:extLst>
                    <a:ext uri="{9D8B030D-6E8A-4147-A177-3AD203B41FA5}">
                      <a16:colId xmlns:a16="http://schemas.microsoft.com/office/drawing/2014/main" val="20004"/>
                    </a:ext>
                  </a:extLst>
                </a:gridCol>
              </a:tblGrid>
              <a:tr h="518125">
                <a:tc rowSpan="2" gridSpan="2">
                  <a:txBody>
                    <a:bodyPr/>
                    <a:lstStyle/>
                    <a:p>
                      <a:pPr marL="0" lvl="0" indent="0" algn="l" rtl="0">
                        <a:spcBef>
                          <a:spcPts val="0"/>
                        </a:spcBef>
                        <a:spcAft>
                          <a:spcPts val="0"/>
                        </a:spcAft>
                        <a:buNone/>
                      </a:pPr>
                      <a:endParaRPr/>
                    </a:p>
                  </a:txBody>
                  <a:tcPr marL="91425" marR="91425" marT="91425" marB="91425"/>
                </a:tc>
                <a:tc rowSpan="2" hMerge="1">
                  <a:txBody>
                    <a:bodyPr/>
                    <a:lstStyle/>
                    <a:p>
                      <a:endParaRPr lang="en-US"/>
                    </a:p>
                  </a:txBody>
                  <a:tcPr/>
                </a:tc>
                <a:tc gridSpan="3">
                  <a:txBody>
                    <a:bodyPr/>
                    <a:lstStyle/>
                    <a:p>
                      <a:pPr marL="0" lvl="0" indent="0" algn="ctr" rtl="0">
                        <a:spcBef>
                          <a:spcPts val="0"/>
                        </a:spcBef>
                        <a:spcAft>
                          <a:spcPts val="0"/>
                        </a:spcAft>
                        <a:buNone/>
                      </a:pPr>
                      <a:r>
                        <a:rPr lang="en" b="1"/>
                        <a:t>FEASIBILITY</a:t>
                      </a:r>
                      <a:endParaRPr b="1"/>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25">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b="1"/>
                        <a:t>HIGH</a:t>
                      </a:r>
                      <a:endParaRPr b="1"/>
                    </a:p>
                  </a:txBody>
                  <a:tcPr marL="91425" marR="91425" marT="91425" marB="91425"/>
                </a:tc>
                <a:tc>
                  <a:txBody>
                    <a:bodyPr/>
                    <a:lstStyle/>
                    <a:p>
                      <a:pPr marL="0" lvl="0" indent="0" algn="ctr" rtl="0">
                        <a:spcBef>
                          <a:spcPts val="0"/>
                        </a:spcBef>
                        <a:spcAft>
                          <a:spcPts val="0"/>
                        </a:spcAft>
                        <a:buNone/>
                      </a:pPr>
                      <a:r>
                        <a:rPr lang="en" b="1"/>
                        <a:t>MEDIUM</a:t>
                      </a:r>
                      <a:endParaRPr b="1"/>
                    </a:p>
                  </a:txBody>
                  <a:tcPr marL="91425" marR="91425" marT="91425" marB="91425"/>
                </a:tc>
                <a:tc>
                  <a:txBody>
                    <a:bodyPr/>
                    <a:lstStyle/>
                    <a:p>
                      <a:pPr marL="0" lvl="0" indent="0" algn="ctr" rtl="0">
                        <a:spcBef>
                          <a:spcPts val="0"/>
                        </a:spcBef>
                        <a:spcAft>
                          <a:spcPts val="0"/>
                        </a:spcAft>
                        <a:buNone/>
                      </a:pPr>
                      <a:r>
                        <a:rPr lang="en" b="1"/>
                        <a:t>LOW</a:t>
                      </a:r>
                      <a:endParaRPr b="1"/>
                    </a:p>
                  </a:txBody>
                  <a:tcPr marL="91425" marR="91425" marT="91425" marB="91425"/>
                </a:tc>
                <a:extLst>
                  <a:ext uri="{0D108BD9-81ED-4DB2-BD59-A6C34878D82A}">
                    <a16:rowId xmlns:a16="http://schemas.microsoft.com/office/drawing/2014/main" val="10001"/>
                  </a:ext>
                </a:extLst>
              </a:tr>
              <a:tr h="518125">
                <a:tc rowSpan="3">
                  <a:txBody>
                    <a:bodyPr/>
                    <a:lstStyle/>
                    <a:p>
                      <a:pPr marL="0" lvl="0" indent="0" algn="l" rtl="0">
                        <a:spcBef>
                          <a:spcPts val="0"/>
                        </a:spcBef>
                        <a:spcAft>
                          <a:spcPts val="0"/>
                        </a:spcAft>
                        <a:buNone/>
                      </a:pPr>
                      <a:r>
                        <a:rPr lang="en" b="1"/>
                        <a:t>EFFECTIVENESS</a:t>
                      </a:r>
                      <a:endParaRPr b="1"/>
                    </a:p>
                  </a:txBody>
                  <a:tcPr marL="91425" marR="91425" marT="91425" marB="91425" anchor="ctr"/>
                </a:tc>
                <a:tc>
                  <a:txBody>
                    <a:bodyPr/>
                    <a:lstStyle/>
                    <a:p>
                      <a:pPr marL="0" lvl="0" indent="0" algn="l" rtl="0">
                        <a:spcBef>
                          <a:spcPts val="0"/>
                        </a:spcBef>
                        <a:spcAft>
                          <a:spcPts val="0"/>
                        </a:spcAft>
                        <a:buNone/>
                      </a:pPr>
                      <a:r>
                        <a:rPr lang="en" b="1"/>
                        <a:t>HIGH</a:t>
                      </a:r>
                      <a:endParaRPr b="1"/>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dirty="0"/>
                        <a:t>Running for 30 seconds</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18125">
                <a:tc vMerge="1">
                  <a:txBody>
                    <a:bodyPr/>
                    <a:lstStyle/>
                    <a:p>
                      <a:endParaRPr lang="en-US"/>
                    </a:p>
                  </a:txBody>
                  <a:tcPr/>
                </a:tc>
                <a:tc>
                  <a:txBody>
                    <a:bodyPr/>
                    <a:lstStyle/>
                    <a:p>
                      <a:pPr marL="0" lvl="0" indent="0" algn="l" rtl="0">
                        <a:spcBef>
                          <a:spcPts val="0"/>
                        </a:spcBef>
                        <a:spcAft>
                          <a:spcPts val="0"/>
                        </a:spcAft>
                        <a:buNone/>
                      </a:pPr>
                      <a:r>
                        <a:rPr lang="en" b="1"/>
                        <a:t>MEDIUM</a:t>
                      </a:r>
                      <a:endParaRPr b="1"/>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dirty="0"/>
                        <a:t>FLUSHING SYSTEM</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18125">
                <a:tc vMerge="1">
                  <a:txBody>
                    <a:bodyPr/>
                    <a:lstStyle/>
                    <a:p>
                      <a:endParaRPr lang="en-US"/>
                    </a:p>
                  </a:txBody>
                  <a:tcPr/>
                </a:tc>
                <a:tc>
                  <a:txBody>
                    <a:bodyPr/>
                    <a:lstStyle/>
                    <a:p>
                      <a:pPr marL="0" lvl="0" indent="0" algn="l" rtl="0">
                        <a:spcBef>
                          <a:spcPts val="0"/>
                        </a:spcBef>
                        <a:spcAft>
                          <a:spcPts val="0"/>
                        </a:spcAft>
                        <a:buNone/>
                      </a:pPr>
                      <a:r>
                        <a:rPr lang="en" b="1"/>
                        <a:t>LOW</a:t>
                      </a:r>
                      <a:endParaRPr b="1"/>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dirty="0"/>
                        <a:t>Conduct regular testing</a:t>
                      </a: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On-screen Show (16:9)</PresentationFormat>
  <Paragraphs>51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Comic Sans MS</vt:lpstr>
      <vt:lpstr>Times New Roman</vt:lpstr>
      <vt:lpstr>Roboto</vt:lpstr>
      <vt:lpstr>Arial</vt:lpstr>
      <vt:lpstr>Georgia</vt:lpstr>
      <vt:lpstr>Simple Light</vt:lpstr>
      <vt:lpstr>Problem with school (NYC) drinking water</vt:lpstr>
      <vt:lpstr>  The 6 Steps of the Public Policy Analyst (PPA) </vt:lpstr>
      <vt:lpstr>Gathering Evidence</vt:lpstr>
      <vt:lpstr>                   Possible Causes</vt:lpstr>
      <vt:lpstr>           Existing Policy Evaluation</vt:lpstr>
      <vt:lpstr>                   Solutions</vt:lpstr>
      <vt:lpstr>                            Best 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with school (NYC) drinking water</dc:title>
  <cp:lastModifiedBy>Joseph Montecalvo</cp:lastModifiedBy>
  <cp:revision>1</cp:revision>
  <dcterms:modified xsi:type="dcterms:W3CDTF">2024-01-26T00:37:42Z</dcterms:modified>
</cp:coreProperties>
</file>