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iyXx5ncA7dqDlNSa0WqI3k/ybxj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 Montecalvo"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38"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3"/>
        <p:cNvGrpSpPr/>
        <p:nvPr/>
      </p:nvGrpSpPr>
      <p:grpSpPr>
        <a:xfrm>
          <a:off x="0" y="0"/>
          <a:ext cx="0" cy="0"/>
          <a:chOff x="0" y="0"/>
          <a:chExt cx="0" cy="0"/>
        </a:xfrm>
      </p:grpSpPr>
      <p:sp>
        <p:nvSpPr>
          <p:cNvPr id="24" name="Google Shape;24;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9"/>
          <p:cNvSpPr>
            <a:spLocks noGrp="1"/>
          </p:cNvSpPr>
          <p:nvPr>
            <p:ph type="pic" idx="2"/>
          </p:nvPr>
        </p:nvSpPr>
        <p:spPr>
          <a:xfrm>
            <a:off x="5183188" y="987425"/>
            <a:ext cx="6172200" cy="4873625"/>
          </a:xfrm>
          <a:prstGeom prst="rect">
            <a:avLst/>
          </a:prstGeom>
          <a:noFill/>
          <a:ln>
            <a:noFill/>
          </a:ln>
        </p:spPr>
      </p:sp>
      <p:sp>
        <p:nvSpPr>
          <p:cNvPr id="64" name="Google Shape;64;p1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hyperlink" Target="https://www.schools.nyc.gov/school-life/school-environment/respect-for-al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6ctd75a7_Yw"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hyperlink" Target="https://www.youtube.com/watch?v=niaDJdEXk9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dosomething.org/us/facts/11-facts-about-cyber-bullying#fn1"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hyperlink" Target="https://www.dosomething.org/us/facts/11-facts-about-cyber-bullyin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stopbullying.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hyperlink" Target="https://www.ncbi.nlm.nih.gov/pmc/articles/PMC427638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chools.nyc.gov/school-life/school-environment/respect-for-al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dMdKmHjpgFk" TargetMode="External"/><Relationship Id="rId7"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verywellfamily.com/how-to-prevent-cyberbullying-5113808" TargetMode="External"/><Relationship Id="rId5" Type="http://schemas.openxmlformats.org/officeDocument/2006/relationships/hyperlink" Target="https://www.unicef.org/end-violence/how-to-stop-cyberbullying" TargetMode="External"/><Relationship Id="rId4" Type="http://schemas.openxmlformats.org/officeDocument/2006/relationships/hyperlink" Target="https://www.cdc.gov/violenceprevention/youthviolence/bullyingresearch/fastfact.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1094744"/>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3600"/>
              <a:buFont typeface="Calibri"/>
              <a:buNone/>
            </a:pP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br>
              <a:rPr lang="en-US" sz="3600"/>
            </a:br>
            <a:endParaRPr sz="3600"/>
          </a:p>
        </p:txBody>
      </p:sp>
      <p:sp>
        <p:nvSpPr>
          <p:cNvPr id="85" name="Google Shape;85;p1"/>
          <p:cNvSpPr txBox="1">
            <a:spLocks noGrp="1"/>
          </p:cNvSpPr>
          <p:nvPr>
            <p:ph type="subTitle" idx="1"/>
          </p:nvPr>
        </p:nvSpPr>
        <p:spPr>
          <a:xfrm>
            <a:off x="1524000" y="1998238"/>
            <a:ext cx="9144000" cy="4233169"/>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lnSpc>
                <a:spcPct val="90000"/>
              </a:lnSpc>
              <a:spcBef>
                <a:spcPts val="0"/>
              </a:spcBef>
              <a:spcAft>
                <a:spcPts val="0"/>
              </a:spcAft>
              <a:buClr>
                <a:schemeClr val="dk1"/>
              </a:buClr>
              <a:buSzPct val="100000"/>
              <a:buNone/>
            </a:pPr>
            <a:r>
              <a:rPr lang="en-US" sz="4300" b="1"/>
              <a:t>Cyberbullying at PS129</a:t>
            </a:r>
            <a:endParaRPr/>
          </a:p>
          <a:p>
            <a:pPr marL="0" lvl="0" indent="0" algn="ctr" rtl="0">
              <a:lnSpc>
                <a:spcPct val="90000"/>
              </a:lnSpc>
              <a:spcBef>
                <a:spcPts val="1000"/>
              </a:spcBef>
              <a:spcAft>
                <a:spcPts val="0"/>
              </a:spcAft>
              <a:buClr>
                <a:schemeClr val="dk1"/>
              </a:buClr>
              <a:buSzPct val="100000"/>
              <a:buNone/>
            </a:pPr>
            <a:r>
              <a:rPr lang="en-US" sz="4400" u="sng"/>
              <a:t>Define the Problem:</a:t>
            </a:r>
            <a:br>
              <a:rPr lang="en-US" sz="4400"/>
            </a:br>
            <a:r>
              <a:rPr lang="en-US" sz="4300"/>
              <a:t>Students at PS 129 are engaging in cyberbullying via various social media platforms such as Instagram and Tick Tock.</a:t>
            </a:r>
            <a:endParaRPr/>
          </a:p>
          <a:p>
            <a:pPr marL="0" lvl="0" indent="0" algn="ctr" rtl="0">
              <a:lnSpc>
                <a:spcPct val="90000"/>
              </a:lnSpc>
              <a:spcBef>
                <a:spcPts val="1000"/>
              </a:spcBef>
              <a:spcAft>
                <a:spcPts val="0"/>
              </a:spcAft>
              <a:buClr>
                <a:schemeClr val="dk1"/>
              </a:buClr>
              <a:buSzPct val="100000"/>
              <a:buNone/>
            </a:pPr>
            <a:endParaRPr sz="4300"/>
          </a:p>
          <a:p>
            <a:pPr marL="0" lvl="0" indent="0" algn="ctr" rtl="0">
              <a:lnSpc>
                <a:spcPct val="90000"/>
              </a:lnSpc>
              <a:spcBef>
                <a:spcPts val="1000"/>
              </a:spcBef>
              <a:spcAft>
                <a:spcPts val="0"/>
              </a:spcAft>
              <a:buClr>
                <a:schemeClr val="dk1"/>
              </a:buClr>
              <a:buSzPct val="100000"/>
              <a:buNone/>
            </a:pPr>
            <a:endParaRPr/>
          </a:p>
          <a:p>
            <a:pPr marL="0" lvl="0" indent="0" algn="ctr" rtl="0">
              <a:lnSpc>
                <a:spcPct val="90000"/>
              </a:lnSpc>
              <a:spcBef>
                <a:spcPts val="1000"/>
              </a:spcBef>
              <a:spcAft>
                <a:spcPts val="0"/>
              </a:spcAft>
              <a:buClr>
                <a:schemeClr val="dk1"/>
              </a:buClr>
              <a:buSzPct val="100000"/>
              <a:buNone/>
            </a:pPr>
            <a:endParaRPr/>
          </a:p>
          <a:p>
            <a:pPr marL="0" lvl="0" indent="0" algn="ctr" rtl="0">
              <a:lnSpc>
                <a:spcPct val="90000"/>
              </a:lnSpc>
              <a:spcBef>
                <a:spcPts val="1000"/>
              </a:spcBef>
              <a:spcAft>
                <a:spcPts val="0"/>
              </a:spcAft>
              <a:buClr>
                <a:schemeClr val="dk1"/>
              </a:buClr>
              <a:buSzPct val="100000"/>
              <a:buNone/>
            </a:pPr>
            <a:endParaRPr/>
          </a:p>
          <a:p>
            <a:pPr marL="0" lvl="0" indent="0" algn="ctr" rtl="0">
              <a:lnSpc>
                <a:spcPct val="90000"/>
              </a:lnSpc>
              <a:spcBef>
                <a:spcPts val="1000"/>
              </a:spcBef>
              <a:spcAft>
                <a:spcPts val="0"/>
              </a:spcAft>
              <a:buClr>
                <a:schemeClr val="dk1"/>
              </a:buClr>
              <a:buSzPct val="100000"/>
              <a:buNone/>
            </a:pPr>
            <a:endParaRPr/>
          </a:p>
          <a:p>
            <a:pPr marL="0" lvl="0" indent="0" algn="ctr" rtl="0">
              <a:lnSpc>
                <a:spcPct val="90000"/>
              </a:lnSpc>
              <a:spcBef>
                <a:spcPts val="1000"/>
              </a:spcBef>
              <a:spcAft>
                <a:spcPts val="0"/>
              </a:spcAft>
              <a:buClr>
                <a:schemeClr val="dk1"/>
              </a:buClr>
              <a:buSzPct val="100000"/>
              <a:buNone/>
            </a:pPr>
            <a:r>
              <a:rPr lang="en-US"/>
              <a:t>By Sahar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Shabazz</a:t>
            </a:r>
            <a:endParaRPr/>
          </a:p>
        </p:txBody>
      </p:sp>
      <p:pic>
        <p:nvPicPr>
          <p:cNvPr id="86" name="Google Shape;86;p1"/>
          <p:cNvPicPr preferRelativeResize="0"/>
          <p:nvPr/>
        </p:nvPicPr>
        <p:blipFill rotWithShape="1">
          <a:blip r:embed="rId3">
            <a:alphaModFix/>
          </a:blip>
          <a:srcRect/>
          <a:stretch/>
        </p:blipFill>
        <p:spPr>
          <a:xfrm>
            <a:off x="3532909" y="4015047"/>
            <a:ext cx="5128953" cy="1712422"/>
          </a:xfrm>
          <a:prstGeom prst="rect">
            <a:avLst/>
          </a:prstGeom>
          <a:noFill/>
          <a:ln>
            <a:noFill/>
          </a:ln>
        </p:spPr>
      </p:pic>
      <p:pic>
        <p:nvPicPr>
          <p:cNvPr id="87" name="Google Shape;87;p1"/>
          <p:cNvPicPr preferRelativeResize="0"/>
          <p:nvPr/>
        </p:nvPicPr>
        <p:blipFill rotWithShape="1">
          <a:blip r:embed="rId4">
            <a:alphaModFix/>
          </a:blip>
          <a:srcRect/>
          <a:stretch/>
        </p:blipFill>
        <p:spPr>
          <a:xfrm>
            <a:off x="355542" y="231563"/>
            <a:ext cx="2686050" cy="1695450"/>
          </a:xfrm>
          <a:prstGeom prst="rect">
            <a:avLst/>
          </a:prstGeom>
          <a:noFill/>
          <a:ln>
            <a:noFill/>
          </a:ln>
        </p:spPr>
      </p:pic>
      <p:pic>
        <p:nvPicPr>
          <p:cNvPr id="88" name="Google Shape;88;p1"/>
          <p:cNvPicPr preferRelativeResize="0"/>
          <p:nvPr/>
        </p:nvPicPr>
        <p:blipFill rotWithShape="1">
          <a:blip r:embed="rId4">
            <a:alphaModFix/>
          </a:blip>
          <a:srcRect/>
          <a:stretch/>
        </p:blipFill>
        <p:spPr>
          <a:xfrm>
            <a:off x="9150408" y="162418"/>
            <a:ext cx="2686050" cy="1695450"/>
          </a:xfrm>
          <a:prstGeom prst="rect">
            <a:avLst/>
          </a:prstGeom>
          <a:noFill/>
          <a:ln>
            <a:noFill/>
          </a:ln>
        </p:spPr>
      </p:pic>
      <p:sp>
        <p:nvSpPr>
          <p:cNvPr id="89" name="Google Shape;89;p1" descr="Image result for images of schools"/>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90" name="Google Shape;90;p1" descr="C:\Users\student\Downloads\download.jpg"/>
          <p:cNvPicPr preferRelativeResize="0"/>
          <p:nvPr/>
        </p:nvPicPr>
        <p:blipFill rotWithShape="1">
          <a:blip r:embed="rId5">
            <a:alphaModFix/>
          </a:blip>
          <a:srcRect/>
          <a:stretch/>
        </p:blipFill>
        <p:spPr>
          <a:xfrm>
            <a:off x="4210050" y="0"/>
            <a:ext cx="3771899" cy="12712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br>
              <a:rPr lang="en-US"/>
            </a:br>
            <a:br>
              <a:rPr lang="en-US"/>
            </a:br>
            <a:br>
              <a:rPr lang="en-US"/>
            </a:br>
            <a:r>
              <a:rPr lang="en-US"/>
              <a:t>	6 Steps of the PPA: Public Policy Analysis </a:t>
            </a:r>
            <a:endParaRPr/>
          </a:p>
        </p:txBody>
      </p:sp>
      <p:sp>
        <p:nvSpPr>
          <p:cNvPr id="96" name="Google Shape;96;p2"/>
          <p:cNvSpPr txBox="1">
            <a:spLocks noGrp="1"/>
          </p:cNvSpPr>
          <p:nvPr>
            <p:ph type="body" idx="1"/>
          </p:nvPr>
        </p:nvSpPr>
        <p:spPr>
          <a:xfrm>
            <a:off x="798022" y="2224636"/>
            <a:ext cx="10515600" cy="4351338"/>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lnSpc>
                <a:spcPct val="90000"/>
              </a:lnSpc>
              <a:spcBef>
                <a:spcPts val="0"/>
              </a:spcBef>
              <a:spcAft>
                <a:spcPts val="0"/>
              </a:spcAft>
              <a:buClr>
                <a:schemeClr val="dk1"/>
              </a:buClr>
              <a:buSzPct val="100000"/>
              <a:buNone/>
            </a:pPr>
            <a:r>
              <a:rPr lang="en-US"/>
              <a:t>1. </a:t>
            </a:r>
            <a:r>
              <a:rPr lang="en-US" b="1"/>
              <a:t>Define the problem: </a:t>
            </a:r>
            <a:r>
              <a:rPr lang="en-US"/>
              <a:t>Various students at 129 have complained of being bullied online.  Some students have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admitted</a:t>
            </a:r>
            <a:r>
              <a:rPr lang="en-US"/>
              <a:t> to partaken into the bullying of others online.</a:t>
            </a:r>
            <a:endParaRPr/>
          </a:p>
          <a:p>
            <a:pPr marL="0" lvl="0" indent="0" algn="l" rtl="0">
              <a:lnSpc>
                <a:spcPct val="90000"/>
              </a:lnSpc>
              <a:spcBef>
                <a:spcPts val="1000"/>
              </a:spcBef>
              <a:spcAft>
                <a:spcPts val="0"/>
              </a:spcAft>
              <a:buClr>
                <a:schemeClr val="dk1"/>
              </a:buClr>
              <a:buSzPct val="100000"/>
              <a:buNone/>
            </a:pPr>
            <a:r>
              <a:rPr lang="en-US"/>
              <a:t>2. </a:t>
            </a:r>
            <a:r>
              <a:rPr lang="en-US" b="1"/>
              <a:t>Gather Evidence: </a:t>
            </a:r>
            <a:r>
              <a:rPr lang="en-US"/>
              <a:t>Students have complained about the bullying online.  Some parents have also complained that their child has been a victim of cyber bullying. Some students admitted to engaging in cyber bullying.</a:t>
            </a:r>
            <a:endParaRPr/>
          </a:p>
          <a:p>
            <a:pPr marL="0" lvl="0" indent="0" algn="l" rtl="0">
              <a:lnSpc>
                <a:spcPct val="90000"/>
              </a:lnSpc>
              <a:spcBef>
                <a:spcPts val="1000"/>
              </a:spcBef>
              <a:spcAft>
                <a:spcPts val="0"/>
              </a:spcAft>
              <a:buClr>
                <a:schemeClr val="dk1"/>
              </a:buClr>
              <a:buSzPct val="100000"/>
              <a:buNone/>
            </a:pPr>
            <a:r>
              <a:rPr lang="en-US"/>
              <a:t>3. </a:t>
            </a:r>
            <a:r>
              <a:rPr lang="en-US" b="1"/>
              <a:t>Identify Causes: </a:t>
            </a:r>
            <a:r>
              <a:rPr lang="en-US"/>
              <a:t>Why do students cyber bully? What can being done to prevent cyber bullying? Do students understand the consequences of cyber bullying?</a:t>
            </a:r>
            <a:endParaRPr b="1"/>
          </a:p>
          <a:p>
            <a:pPr marL="0" lvl="0" indent="0" algn="l" rtl="0">
              <a:lnSpc>
                <a:spcPct val="90000"/>
              </a:lnSpc>
              <a:spcBef>
                <a:spcPts val="1000"/>
              </a:spcBef>
              <a:spcAft>
                <a:spcPts val="0"/>
              </a:spcAft>
              <a:buClr>
                <a:schemeClr val="dk1"/>
              </a:buClr>
              <a:buSzPct val="100000"/>
              <a:buNone/>
            </a:pPr>
            <a:r>
              <a:rPr lang="en-US"/>
              <a:t>4. </a:t>
            </a:r>
            <a:r>
              <a:rPr lang="en-US" b="1"/>
              <a:t>Evaluate an existing policy: </a:t>
            </a:r>
            <a:r>
              <a:rPr lang="en-US"/>
              <a:t>The New York City Department of Education has an existing public policy that all NYCDOE schools are supposed to adhere to. “Respect for All: Preventing and Addressing Student-to-Student Discrimination, Sexual and Other Harassment, Intimidation, and Bullying”. </a:t>
            </a:r>
            <a:r>
              <a:rPr lang="en-US" u="sng">
                <a:solidFill>
                  <a:schemeClr val="hlink"/>
                </a:solidFill>
                <a:hlinkClick r:id="rId3"/>
              </a:rPr>
              <a:t>https://www.schools.nyc.gov/school-life/school-environment/respect-for-all</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US"/>
              <a:t>5. </a:t>
            </a:r>
            <a:r>
              <a:rPr lang="en-US" b="1"/>
              <a:t>Possible Solutions: </a:t>
            </a:r>
            <a:r>
              <a:rPr lang="en-US"/>
              <a:t>How can students stop cyber bullying in schools? </a:t>
            </a:r>
            <a:endParaRPr/>
          </a:p>
          <a:p>
            <a:pPr marL="0" lvl="0" indent="0" algn="l" rtl="0">
              <a:lnSpc>
                <a:spcPct val="90000"/>
              </a:lnSpc>
              <a:spcBef>
                <a:spcPts val="1000"/>
              </a:spcBef>
              <a:spcAft>
                <a:spcPts val="0"/>
              </a:spcAft>
              <a:buClr>
                <a:schemeClr val="dk1"/>
              </a:buClr>
              <a:buSzPct val="100000"/>
              <a:buNone/>
            </a:pPr>
            <a:r>
              <a:rPr lang="en-US"/>
              <a:t>How can students take part in preventing cyber bullying in schools?</a:t>
            </a:r>
            <a:endParaRPr/>
          </a:p>
          <a:p>
            <a:pPr marL="0" lvl="0" indent="0" algn="l" rtl="0">
              <a:lnSpc>
                <a:spcPct val="90000"/>
              </a:lnSpc>
              <a:spcBef>
                <a:spcPts val="1000"/>
              </a:spcBef>
              <a:spcAft>
                <a:spcPts val="0"/>
              </a:spcAft>
              <a:buClr>
                <a:schemeClr val="dk1"/>
              </a:buClr>
              <a:buSzPct val="100000"/>
              <a:buNone/>
            </a:pPr>
            <a:r>
              <a:rPr lang="en-US"/>
              <a:t>6. </a:t>
            </a:r>
            <a:r>
              <a:rPr lang="en-US" b="1"/>
              <a:t>Best Solution: </a:t>
            </a:r>
            <a:r>
              <a:rPr lang="en-US"/>
              <a:t>Using what you already know and what you learned, determine the best solution for ending cyber bullying in PS 129.</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endParaRPr/>
          </a:p>
        </p:txBody>
      </p:sp>
      <p:sp>
        <p:nvSpPr>
          <p:cNvPr id="97" name="Google Shape;97;p2" descr="Basic data analysis techniques every data analyst should know using Python,  part II. | by Erfan Nariman | Towards Data Science"/>
          <p:cNvSpPr/>
          <p:nvPr/>
        </p:nvSpPr>
        <p:spPr>
          <a:xfrm>
            <a:off x="155575" y="-762000"/>
            <a:ext cx="2876550" cy="1600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98" name="Google Shape;98;p2"/>
          <p:cNvPicPr preferRelativeResize="0"/>
          <p:nvPr/>
        </p:nvPicPr>
        <p:blipFill rotWithShape="1">
          <a:blip r:embed="rId4">
            <a:alphaModFix/>
          </a:blip>
          <a:srcRect/>
          <a:stretch/>
        </p:blipFill>
        <p:spPr>
          <a:xfrm>
            <a:off x="3366655" y="0"/>
            <a:ext cx="5378334" cy="1590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Gathering Evidence: Step 2 of PPA-What is Cyberbullying?</a:t>
            </a:r>
            <a:endParaRPr/>
          </a:p>
        </p:txBody>
      </p:sp>
      <p:sp>
        <p:nvSpPr>
          <p:cNvPr id="104" name="Google Shape;104;p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en-US" sz="2000"/>
              <a:t>Using the graphic organizer, write down everything you know or think you know about cyber bullying.</a:t>
            </a:r>
            <a:endParaRPr/>
          </a:p>
          <a:p>
            <a:pPr marL="0" lvl="0" indent="0" algn="l" rtl="0">
              <a:lnSpc>
                <a:spcPct val="90000"/>
              </a:lnSpc>
              <a:spcBef>
                <a:spcPts val="1000"/>
              </a:spcBef>
              <a:spcAft>
                <a:spcPts val="0"/>
              </a:spcAft>
              <a:buClr>
                <a:schemeClr val="dk1"/>
              </a:buClr>
              <a:buSzPts val="2000"/>
              <a:buNone/>
            </a:pPr>
            <a:r>
              <a:rPr lang="en-US" sz="2000"/>
              <a:t>Share what you know to the person next to you.</a:t>
            </a:r>
            <a:endParaRPr/>
          </a:p>
          <a:p>
            <a:pPr marL="0" lvl="0" indent="0" algn="l" rtl="0">
              <a:lnSpc>
                <a:spcPct val="90000"/>
              </a:lnSpc>
              <a:spcBef>
                <a:spcPts val="1000"/>
              </a:spcBef>
              <a:spcAft>
                <a:spcPts val="0"/>
              </a:spcAft>
              <a:buClr>
                <a:schemeClr val="dk1"/>
              </a:buClr>
              <a:buSzPts val="2000"/>
              <a:buNone/>
            </a:pPr>
            <a:r>
              <a:rPr lang="en-US" sz="2000"/>
              <a:t>Share one thing you know about cyber bullying to the class.</a:t>
            </a:r>
            <a:endParaRPr/>
          </a:p>
          <a:p>
            <a:pPr marL="0" lvl="0" indent="0" algn="l" rtl="0">
              <a:lnSpc>
                <a:spcPct val="90000"/>
              </a:lnSpc>
              <a:spcBef>
                <a:spcPts val="1000"/>
              </a:spcBef>
              <a:spcAft>
                <a:spcPts val="0"/>
              </a:spcAft>
              <a:buClr>
                <a:schemeClr val="dk1"/>
              </a:buClr>
              <a:buSzPts val="2000"/>
              <a:buNone/>
            </a:pPr>
            <a:r>
              <a:rPr lang="en-US" sz="2000"/>
              <a:t>Write down one or more things you would like to know more about cyberbullying.</a:t>
            </a:r>
            <a:endParaRPr/>
          </a:p>
          <a:p>
            <a:pPr marL="0" lvl="0" indent="0" algn="l" rtl="0">
              <a:lnSpc>
                <a:spcPct val="90000"/>
              </a:lnSpc>
              <a:spcBef>
                <a:spcPts val="1000"/>
              </a:spcBef>
              <a:spcAft>
                <a:spcPts val="0"/>
              </a:spcAft>
              <a:buClr>
                <a:schemeClr val="dk1"/>
              </a:buClr>
              <a:buSzPts val="2000"/>
              <a:buNone/>
            </a:pPr>
            <a:r>
              <a:rPr lang="en-US" sz="2000"/>
              <a:t>Lets watch a video on cyberbullying: </a:t>
            </a:r>
            <a:r>
              <a:rPr lang="en-US" sz="2000" u="sng">
                <a:solidFill>
                  <a:schemeClr val="hlink"/>
                </a:solidFill>
                <a:hlinkClick r:id="rId3"/>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https</a:t>
            </a:r>
            <a:r>
              <a:rPr lang="en-US" sz="2000" u="sng">
                <a:solidFill>
                  <a:schemeClr val="hlink"/>
                </a:solidFill>
                <a:hlinkClick r:id="rId3"/>
              </a:rPr>
              <a:t>://www.youtube.com/watch?v=6ctd75a7_Yw</a:t>
            </a:r>
            <a:endParaRPr sz="2000"/>
          </a:p>
          <a:p>
            <a:pPr marL="0" lvl="0" indent="0" algn="l" rtl="0">
              <a:lnSpc>
                <a:spcPct val="90000"/>
              </a:lnSpc>
              <a:spcBef>
                <a:spcPts val="1000"/>
              </a:spcBef>
              <a:spcAft>
                <a:spcPts val="0"/>
              </a:spcAft>
              <a:buClr>
                <a:schemeClr val="dk1"/>
              </a:buClr>
              <a:buSzPts val="2000"/>
              <a:buNone/>
            </a:pPr>
            <a:r>
              <a:rPr lang="en-US" sz="2000" u="sng">
                <a:solidFill>
                  <a:schemeClr val="hlink"/>
                </a:solidFill>
                <a:hlinkClick r:id="rId4"/>
              </a:rPr>
              <a:t>https://www.youtube.com/watch?v=niaDJdEXk9U</a:t>
            </a:r>
            <a:endParaRPr sz="2000"/>
          </a:p>
          <a:p>
            <a:pPr marL="0" lvl="0" indent="0" algn="l" rtl="0">
              <a:lnSpc>
                <a:spcPct val="90000"/>
              </a:lnSpc>
              <a:spcBef>
                <a:spcPts val="1000"/>
              </a:spcBef>
              <a:spcAft>
                <a:spcPts val="0"/>
              </a:spcAft>
              <a:buClr>
                <a:schemeClr val="dk1"/>
              </a:buClr>
              <a:buSzPts val="2000"/>
              <a:buNone/>
            </a:pPr>
            <a:r>
              <a:rPr lang="en-US" sz="2000"/>
              <a:t>*Write down 3 or more thing you learned about cyberbullying.</a:t>
            </a:r>
            <a:endParaRPr sz="2000"/>
          </a:p>
        </p:txBody>
      </p:sp>
      <p:sp>
        <p:nvSpPr>
          <p:cNvPr id="105" name="Google Shape;105;p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pic>
        <p:nvPicPr>
          <p:cNvPr id="106" name="Google Shape;106;p3"/>
          <p:cNvPicPr preferRelativeResize="0"/>
          <p:nvPr/>
        </p:nvPicPr>
        <p:blipFill rotWithShape="1">
          <a:blip r:embed="rId5">
            <a:alphaModFix/>
          </a:blip>
          <a:srcRect/>
          <a:stretch/>
        </p:blipFill>
        <p:spPr>
          <a:xfrm>
            <a:off x="6019800" y="1152395"/>
            <a:ext cx="6125228" cy="538619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Gathering Evidence: Step 2 of PPA-Continued</a:t>
            </a:r>
            <a:br>
              <a:rPr lang="en-US"/>
            </a:br>
            <a:r>
              <a:rPr lang="en-US"/>
              <a:t>Getting the Facts about Cyberbullying:</a:t>
            </a:r>
            <a:endParaRPr/>
          </a:p>
        </p:txBody>
      </p:sp>
      <p:sp>
        <p:nvSpPr>
          <p:cNvPr id="112" name="Google Shape;112;p4"/>
          <p:cNvSpPr txBox="1">
            <a:spLocks noGrp="1"/>
          </p:cNvSpPr>
          <p:nvPr>
            <p:ph type="body" idx="1"/>
          </p:nvPr>
        </p:nvSpPr>
        <p:spPr>
          <a:xfrm>
            <a:off x="838199" y="1690688"/>
            <a:ext cx="7004165" cy="4945243"/>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90000"/>
              </a:lnSpc>
              <a:spcBef>
                <a:spcPts val="0"/>
              </a:spcBef>
              <a:spcAft>
                <a:spcPts val="0"/>
              </a:spcAft>
              <a:buClr>
                <a:schemeClr val="dk1"/>
              </a:buClr>
              <a:buSzPct val="100000"/>
              <a:buNone/>
            </a:pPr>
            <a:r>
              <a:rPr lang="en-US"/>
              <a:t>About 37% of young people between the ages of 12 and 17 have been bullied online. 30% have had it happen more than once.</a:t>
            </a:r>
            <a:r>
              <a:rPr lang="en-US" u="sng" baseline="30000">
                <a:solidFill>
                  <a:schemeClr val="hlink"/>
                </a:solidFill>
                <a:hlinkClick r:id="rId3"/>
              </a:rPr>
              <a:t>[</a:t>
            </a:r>
            <a:endParaRPr u="sng" baseline="30000"/>
          </a:p>
          <a:p>
            <a:pPr marL="0" lvl="0" indent="0" algn="l" rtl="0">
              <a:lnSpc>
                <a:spcPct val="90000"/>
              </a:lnSpc>
              <a:spcBef>
                <a:spcPts val="1000"/>
              </a:spcBef>
              <a:spcAft>
                <a:spcPts val="0"/>
              </a:spcAft>
              <a:buClr>
                <a:schemeClr val="dk1"/>
              </a:buClr>
              <a:buSzPct val="100000"/>
              <a:buNone/>
            </a:pPr>
            <a:r>
              <a:rPr lang="en-US"/>
              <a:t>95% of teens in the U.S. are online, and the vast majority access the internet on their mobile device, making it the most common medium for cyber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bullying</a:t>
            </a:r>
            <a:endParaRPr/>
          </a:p>
          <a:p>
            <a:pPr marL="0" lvl="0" indent="0" algn="l" rtl="0">
              <a:lnSpc>
                <a:spcPct val="90000"/>
              </a:lnSpc>
              <a:spcBef>
                <a:spcPts val="1000"/>
              </a:spcBef>
              <a:spcAft>
                <a:spcPts val="0"/>
              </a:spcAft>
              <a:buClr>
                <a:schemeClr val="dk1"/>
              </a:buClr>
              <a:buSzPct val="100000"/>
              <a:buNone/>
            </a:pPr>
            <a:r>
              <a:rPr lang="en-US"/>
              <a:t>23% of students reported that they’ve said or done something mean or cruel to another person online. 27% reported that they’ve experienced the same from someone else.</a:t>
            </a:r>
            <a:endParaRPr/>
          </a:p>
          <a:p>
            <a:pPr marL="0" lvl="0" indent="0" algn="l" rtl="0">
              <a:lnSpc>
                <a:spcPct val="90000"/>
              </a:lnSpc>
              <a:spcBef>
                <a:spcPts val="1000"/>
              </a:spcBef>
              <a:spcAft>
                <a:spcPts val="0"/>
              </a:spcAft>
              <a:buClr>
                <a:schemeClr val="dk1"/>
              </a:buClr>
              <a:buSzPct val="100000"/>
              <a:buNone/>
            </a:pPr>
            <a:r>
              <a:rPr lang="en-US"/>
              <a:t>Girls are more likely than boys to be both victims and perpetrators of cyber bullying. 15% of teen girls have been the target of at least four different kinds of abusive online behaviors, compared with 6% of boys</a:t>
            </a:r>
            <a:endParaRPr/>
          </a:p>
          <a:p>
            <a:pPr marL="0" lvl="0" indent="0" algn="l" rtl="0">
              <a:lnSpc>
                <a:spcPct val="90000"/>
              </a:lnSpc>
              <a:spcBef>
                <a:spcPts val="1000"/>
              </a:spcBef>
              <a:spcAft>
                <a:spcPts val="0"/>
              </a:spcAft>
              <a:buClr>
                <a:schemeClr val="dk1"/>
              </a:buClr>
              <a:buSzPct val="100000"/>
              <a:buNone/>
            </a:pPr>
            <a:r>
              <a:rPr lang="en-US"/>
              <a:t>About half of LGBTQ+ students experience online harassment -- a rate higher than average</a:t>
            </a:r>
            <a:endParaRPr/>
          </a:p>
          <a:p>
            <a:pPr marL="0" lvl="0" indent="0" algn="l" rtl="0">
              <a:lnSpc>
                <a:spcPct val="90000"/>
              </a:lnSpc>
              <a:spcBef>
                <a:spcPts val="1000"/>
              </a:spcBef>
              <a:spcAft>
                <a:spcPts val="0"/>
              </a:spcAft>
              <a:buClr>
                <a:schemeClr val="dk1"/>
              </a:buClr>
              <a:buSzPct val="100000"/>
              <a:buNone/>
            </a:pPr>
            <a:r>
              <a:rPr lang="en-US"/>
              <a:t>Instagram is the social media site where most young people report experiencing cyberbullying, with 42% of those surveyed experiencing harassment on the platform.</a:t>
            </a:r>
            <a:endParaRPr/>
          </a:p>
          <a:p>
            <a:pPr marL="0" lvl="0" indent="0" algn="l" rtl="0">
              <a:lnSpc>
                <a:spcPct val="90000"/>
              </a:lnSpc>
              <a:spcBef>
                <a:spcPts val="1000"/>
              </a:spcBef>
              <a:spcAft>
                <a:spcPts val="0"/>
              </a:spcAft>
              <a:buClr>
                <a:schemeClr val="dk1"/>
              </a:buClr>
              <a:buSzPct val="100000"/>
              <a:buNone/>
            </a:pPr>
            <a:r>
              <a:rPr lang="en-US" u="sng">
                <a:solidFill>
                  <a:schemeClr val="hlink"/>
                </a:solidFill>
                <a:hlinkClick r:id="rId4"/>
              </a:rPr>
              <a:t>https://www.dosomething.org/us/facts/11-facts-about-cyber-bullying</a:t>
            </a:r>
            <a:endParaRPr/>
          </a:p>
          <a:p>
            <a:pPr marL="0" lvl="0" indent="0" algn="l" rtl="0">
              <a:lnSpc>
                <a:spcPct val="90000"/>
              </a:lnSpc>
              <a:spcBef>
                <a:spcPts val="1000"/>
              </a:spcBef>
              <a:spcAft>
                <a:spcPts val="0"/>
              </a:spcAft>
              <a:buClr>
                <a:schemeClr val="dk1"/>
              </a:buClr>
              <a:buSzPct val="100000"/>
              <a:buNone/>
            </a:pPr>
            <a:endParaRPr/>
          </a:p>
        </p:txBody>
      </p:sp>
      <p:sp>
        <p:nvSpPr>
          <p:cNvPr id="113" name="Google Shape;113;p4"/>
          <p:cNvSpPr txBox="1">
            <a:spLocks noGrp="1"/>
          </p:cNvSpPr>
          <p:nvPr>
            <p:ph type="body" idx="2"/>
          </p:nvPr>
        </p:nvSpPr>
        <p:spPr>
          <a:xfrm>
            <a:off x="7842365" y="1690688"/>
            <a:ext cx="5181600" cy="4351338"/>
          </a:xfrm>
          <a:prstGeom prst="rect">
            <a:avLst/>
          </a:prstGeom>
          <a:noFill/>
          <a:ln>
            <a:noFill/>
          </a:ln>
        </p:spPr>
        <p:txBody>
          <a:bodyPr spcFirstLastPara="1" wrap="square" lIns="91425" tIns="45700" rIns="91425" bIns="45700" anchor="t" anchorCtr="0">
            <a:normAutofit fontScale="70000" lnSpcReduction="20000"/>
          </a:bodyPr>
          <a:lstStyle/>
          <a:p>
            <a:pPr marL="228600" lvl="0" indent="-104140" algn="l" rtl="0">
              <a:lnSpc>
                <a:spcPct val="90000"/>
              </a:lnSpc>
              <a:spcBef>
                <a:spcPts val="0"/>
              </a:spcBef>
              <a:spcAft>
                <a:spcPts val="0"/>
              </a:spcAft>
              <a:buClr>
                <a:schemeClr val="dk1"/>
              </a:buClr>
              <a:buSzPct val="100000"/>
              <a:buNone/>
            </a:pPr>
            <a:endParaRPr/>
          </a:p>
        </p:txBody>
      </p:sp>
      <p:pic>
        <p:nvPicPr>
          <p:cNvPr id="114" name="Google Shape;114;p4"/>
          <p:cNvPicPr preferRelativeResize="0"/>
          <p:nvPr/>
        </p:nvPicPr>
        <p:blipFill rotWithShape="1">
          <a:blip r:embed="rId5">
            <a:alphaModFix/>
          </a:blip>
          <a:srcRect/>
          <a:stretch/>
        </p:blipFill>
        <p:spPr>
          <a:xfrm>
            <a:off x="7842365" y="1690688"/>
            <a:ext cx="4349635" cy="42398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Identifying the causes: Step 3 of PPA</a:t>
            </a:r>
            <a:endParaRPr/>
          </a:p>
        </p:txBody>
      </p:sp>
      <p:sp>
        <p:nvSpPr>
          <p:cNvPr id="120" name="Google Shape;120;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b="1"/>
              <a:t>With a partner answer the following questions below:</a:t>
            </a:r>
            <a:endParaRPr/>
          </a:p>
          <a:p>
            <a:pPr marL="0" lvl="0" indent="0" algn="l" rtl="0">
              <a:lnSpc>
                <a:spcPct val="90000"/>
              </a:lnSpc>
              <a:spcBef>
                <a:spcPts val="1000"/>
              </a:spcBef>
              <a:spcAft>
                <a:spcPts val="0"/>
              </a:spcAft>
              <a:buClr>
                <a:schemeClr val="dk1"/>
              </a:buClr>
              <a:buSzPts val="2800"/>
              <a:buNone/>
            </a:pPr>
            <a:r>
              <a:rPr lang="en-US"/>
              <a:t>Why do students Cyber Bully?</a:t>
            </a:r>
            <a:endParaRPr/>
          </a:p>
          <a:p>
            <a:pPr marL="0" lvl="0" indent="0" algn="l" rtl="0">
              <a:lnSpc>
                <a:spcPct val="90000"/>
              </a:lnSpc>
              <a:spcBef>
                <a:spcPts val="1000"/>
              </a:spcBef>
              <a:spcAft>
                <a:spcPts val="0"/>
              </a:spcAft>
              <a:buClr>
                <a:schemeClr val="dk1"/>
              </a:buClr>
              <a:buSzPts val="2800"/>
              <a:buNone/>
            </a:pPr>
            <a:r>
              <a:rPr lang="en-US"/>
              <a:t>What can being done to prevent cyber bullying? </a:t>
            </a:r>
            <a:endParaRPr/>
          </a:p>
          <a:p>
            <a:pPr marL="0" lvl="0" indent="0" algn="l" rtl="0">
              <a:lnSpc>
                <a:spcPct val="90000"/>
              </a:lnSpc>
              <a:spcBef>
                <a:spcPts val="1000"/>
              </a:spcBef>
              <a:spcAft>
                <a:spcPts val="0"/>
              </a:spcAft>
              <a:buClr>
                <a:schemeClr val="dk1"/>
              </a:buClr>
              <a:buSzPts val="2800"/>
              <a:buNone/>
            </a:pPr>
            <a:r>
              <a:rPr lang="en-US"/>
              <a:t>Do students understand the consequences of cyber bullying?</a:t>
            </a:r>
            <a:endParaRPr/>
          </a:p>
          <a:p>
            <a:pPr marL="0" lvl="0" indent="0" algn="l" rtl="0">
              <a:lnSpc>
                <a:spcPct val="90000"/>
              </a:lnSpc>
              <a:spcBef>
                <a:spcPts val="1000"/>
              </a:spcBef>
              <a:spcAft>
                <a:spcPts val="0"/>
              </a:spcAft>
              <a:buClr>
                <a:schemeClr val="dk1"/>
              </a:buClr>
              <a:buSzPts val="2800"/>
              <a:buNone/>
            </a:pPr>
            <a:r>
              <a:rPr lang="en-US" b="1"/>
              <a:t>Jot down what you and your partners responses were to the questions.  Read the articles at the links below to find more answers to the questions posed above.  Record your </a:t>
            </a:r>
            <a:r>
              <a:rPr lang="en-US" b="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findings</a:t>
            </a:r>
            <a:r>
              <a:rPr lang="en-US" b="1"/>
              <a:t>.</a:t>
            </a:r>
            <a:endParaRPr/>
          </a:p>
          <a:p>
            <a:pPr marL="0" lvl="0" indent="0" algn="l" rtl="0">
              <a:lnSpc>
                <a:spcPct val="90000"/>
              </a:lnSpc>
              <a:spcBef>
                <a:spcPts val="1000"/>
              </a:spcBef>
              <a:spcAft>
                <a:spcPts val="0"/>
              </a:spcAft>
              <a:buClr>
                <a:schemeClr val="dk1"/>
              </a:buClr>
              <a:buSzPts val="2800"/>
              <a:buNone/>
            </a:pPr>
            <a:r>
              <a:rPr lang="en-US" b="1" u="sng">
                <a:solidFill>
                  <a:schemeClr val="hlink"/>
                </a:solidFill>
                <a:hlinkClick r:id="rId3"/>
              </a:rPr>
              <a:t>https://www.stopbullying.gov/</a:t>
            </a:r>
            <a:endParaRPr b="1"/>
          </a:p>
          <a:p>
            <a:pPr marL="0" lvl="0" indent="0" algn="l" rtl="0">
              <a:lnSpc>
                <a:spcPct val="90000"/>
              </a:lnSpc>
              <a:spcBef>
                <a:spcPts val="1000"/>
              </a:spcBef>
              <a:spcAft>
                <a:spcPts val="0"/>
              </a:spcAft>
              <a:buClr>
                <a:schemeClr val="dk1"/>
              </a:buClr>
              <a:buSzPts val="2800"/>
              <a:buNone/>
            </a:pPr>
            <a:r>
              <a:rPr lang="en-US" b="1" u="sng">
                <a:solidFill>
                  <a:schemeClr val="hlink"/>
                </a:solidFill>
                <a:hlinkClick r:id="rId4"/>
              </a:rPr>
              <a:t>https://www.ncbi.nlm.nih.gov/pmc/articles/PMC4276384/</a:t>
            </a:r>
            <a:endParaRPr b="1"/>
          </a:p>
          <a:p>
            <a:pPr marL="0" lvl="0" indent="0" algn="l" rtl="0">
              <a:lnSpc>
                <a:spcPct val="90000"/>
              </a:lnSpc>
              <a:spcBef>
                <a:spcPts val="1000"/>
              </a:spcBef>
              <a:spcAft>
                <a:spcPts val="0"/>
              </a:spcAft>
              <a:buClr>
                <a:schemeClr val="dk1"/>
              </a:buClr>
              <a:buSzPts val="2800"/>
              <a:buNone/>
            </a:pPr>
            <a:endParaRPr b="1"/>
          </a:p>
          <a:p>
            <a:pPr marL="0" lvl="0" indent="0" algn="l" rtl="0">
              <a:lnSpc>
                <a:spcPct val="90000"/>
              </a:lnSpc>
              <a:spcBef>
                <a:spcPts val="1000"/>
              </a:spcBef>
              <a:spcAft>
                <a:spcPts val="0"/>
              </a:spcAft>
              <a:buClr>
                <a:schemeClr val="dk1"/>
              </a:buClr>
              <a:buSzPts val="2800"/>
              <a:buNone/>
            </a:pPr>
            <a:endParaRPr b="1"/>
          </a:p>
          <a:p>
            <a:pPr marL="0" lvl="0" indent="0" algn="l" rtl="0">
              <a:lnSpc>
                <a:spcPct val="90000"/>
              </a:lnSpc>
              <a:spcBef>
                <a:spcPts val="1000"/>
              </a:spcBef>
              <a:spcAft>
                <a:spcPts val="0"/>
              </a:spcAft>
              <a:buClr>
                <a:schemeClr val="dk1"/>
              </a:buClr>
              <a:buSzPts val="2800"/>
              <a:buNone/>
            </a:pPr>
            <a:endParaRPr/>
          </a:p>
        </p:txBody>
      </p:sp>
      <p:pic>
        <p:nvPicPr>
          <p:cNvPr id="121" name="Google Shape;121;p5"/>
          <p:cNvPicPr preferRelativeResize="0"/>
          <p:nvPr/>
        </p:nvPicPr>
        <p:blipFill rotWithShape="1">
          <a:blip r:embed="rId5">
            <a:alphaModFix/>
          </a:blip>
          <a:srcRect/>
          <a:stretch/>
        </p:blipFill>
        <p:spPr>
          <a:xfrm>
            <a:off x="9209315" y="0"/>
            <a:ext cx="2982685" cy="348778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Evaluate an existing policy: Step 4 of PPA</a:t>
            </a:r>
            <a:endParaRPr/>
          </a:p>
        </p:txBody>
      </p:sp>
      <p:sp>
        <p:nvSpPr>
          <p:cNvPr id="127" name="Google Shape;127;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chemeClr val="dk1"/>
              </a:buClr>
              <a:buSzPct val="100000"/>
              <a:buNone/>
            </a:pPr>
            <a:r>
              <a:rPr lang="en-US" i="1"/>
              <a:t>The New York City Department of Education </a:t>
            </a:r>
            <a:r>
              <a:rPr lang="en-US"/>
              <a:t>has an existing public policy that all NYCDOE schools are supposed to adhere to. </a:t>
            </a:r>
            <a:endParaRPr/>
          </a:p>
          <a:p>
            <a:pPr marL="0" lvl="0" indent="0" algn="l" rtl="0">
              <a:lnSpc>
                <a:spcPct val="90000"/>
              </a:lnSpc>
              <a:spcBef>
                <a:spcPts val="1000"/>
              </a:spcBef>
              <a:spcAft>
                <a:spcPts val="0"/>
              </a:spcAft>
              <a:buClr>
                <a:schemeClr val="dk1"/>
              </a:buClr>
              <a:buSzPct val="100000"/>
              <a:buNone/>
            </a:pPr>
            <a:r>
              <a:rPr lang="en-US"/>
              <a:t>PS 129M has also adopted this Policy as mandated.  Therefore, this is the policy for our school. </a:t>
            </a:r>
            <a:endParaRPr/>
          </a:p>
          <a:p>
            <a:pPr marL="0" lvl="0" indent="0" algn="l" rtl="0">
              <a:lnSpc>
                <a:spcPct val="90000"/>
              </a:lnSpc>
              <a:spcBef>
                <a:spcPts val="1000"/>
              </a:spcBef>
              <a:spcAft>
                <a:spcPts val="0"/>
              </a:spcAft>
              <a:buClr>
                <a:schemeClr val="dk1"/>
              </a:buClr>
              <a:buSzPct val="100000"/>
              <a:buNone/>
            </a:pPr>
            <a:r>
              <a:rPr lang="en-US"/>
              <a:t>“Respect for All: Preventing and Addressing Student-to-Student Discrimination, Sexual and Other Harassment, Intimidation, and Bullying”. </a:t>
            </a:r>
            <a:r>
              <a:rPr lang="en-US" u="sng">
                <a:solidFill>
                  <a:schemeClr val="hlink"/>
                </a:solidFill>
                <a:hlinkClick r:id="rId3"/>
              </a:rPr>
              <a:t>https://www.schools.nyc.gov/school-life/school-environment/respect-for-all</a:t>
            </a:r>
            <a:endParaRPr/>
          </a:p>
        </p:txBody>
      </p:sp>
      <p:sp>
        <p:nvSpPr>
          <p:cNvPr id="128" name="Google Shape;128;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fontScale="85000" lnSpcReduction="10000"/>
          </a:bodyPr>
          <a:lstStyle/>
          <a:p>
            <a:pPr marL="228600" lvl="0" indent="-77470" algn="l" rtl="0">
              <a:lnSpc>
                <a:spcPct val="90000"/>
              </a:lnSpc>
              <a:spcBef>
                <a:spcPts val="0"/>
              </a:spcBef>
              <a:spcAft>
                <a:spcPts val="0"/>
              </a:spcAft>
              <a:buClr>
                <a:schemeClr val="dk1"/>
              </a:buClr>
              <a:buSzPct val="100000"/>
              <a:buNone/>
            </a:pPr>
            <a:endParaRPr/>
          </a:p>
        </p:txBody>
      </p:sp>
      <p:pic>
        <p:nvPicPr>
          <p:cNvPr id="129" name="Google Shape;129;p6"/>
          <p:cNvPicPr preferRelativeResize="0"/>
          <p:nvPr/>
        </p:nvPicPr>
        <p:blipFill rotWithShape="1">
          <a:blip r:embed="rId4">
            <a:alphaModFix/>
          </a:blip>
          <a:srcRect/>
          <a:stretch/>
        </p:blipFill>
        <p:spPr>
          <a:xfrm>
            <a:off x="6172200" y="1825625"/>
            <a:ext cx="4804267" cy="40657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Possible Solutions- Step 5 of PPA</a:t>
            </a:r>
            <a:endParaRPr/>
          </a:p>
        </p:txBody>
      </p:sp>
      <p:sp>
        <p:nvSpPr>
          <p:cNvPr id="135" name="Google Shape;135;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a:t>Please read article and watch video below then answer the questions that follows:</a:t>
            </a:r>
            <a:endParaRPr/>
          </a:p>
          <a:p>
            <a:pPr marL="0" lvl="0" indent="0" algn="l" rtl="0">
              <a:lnSpc>
                <a:spcPct val="90000"/>
              </a:lnSpc>
              <a:spcBef>
                <a:spcPts val="1000"/>
              </a:spcBef>
              <a:spcAft>
                <a:spcPts val="0"/>
              </a:spcAft>
              <a:buClr>
                <a:schemeClr val="dk1"/>
              </a:buClr>
              <a:buSzPct val="100000"/>
              <a:buNone/>
            </a:pPr>
            <a:r>
              <a:rPr lang="en-US"/>
              <a:t>How can students stop cyber bullying in schools? </a:t>
            </a:r>
            <a:endParaRPr/>
          </a:p>
          <a:p>
            <a:pPr marL="0" lvl="0" indent="0" algn="l" rtl="0">
              <a:lnSpc>
                <a:spcPct val="90000"/>
              </a:lnSpc>
              <a:spcBef>
                <a:spcPts val="1000"/>
              </a:spcBef>
              <a:spcAft>
                <a:spcPts val="0"/>
              </a:spcAft>
              <a:buClr>
                <a:schemeClr val="dk1"/>
              </a:buClr>
              <a:buSzPct val="100000"/>
              <a:buNone/>
            </a:pPr>
            <a:r>
              <a:rPr lang="en-US"/>
              <a:t>How can students take part in preventing cyber bullying in schools?</a:t>
            </a:r>
            <a:endParaRPr/>
          </a:p>
          <a:p>
            <a:pPr marL="0" lvl="0" indent="0" algn="l" rtl="0">
              <a:lnSpc>
                <a:spcPct val="90000"/>
              </a:lnSpc>
              <a:spcBef>
                <a:spcPts val="1000"/>
              </a:spcBef>
              <a:spcAft>
                <a:spcPts val="0"/>
              </a:spcAft>
              <a:buClr>
                <a:schemeClr val="dk1"/>
              </a:buClr>
              <a:buSzPct val="100000"/>
              <a:buNone/>
            </a:pPr>
            <a:r>
              <a:rPr lang="en-US"/>
              <a:t>Videos: </a:t>
            </a:r>
            <a:r>
              <a:rPr lang="en-US" u="sng">
                <a:solidFill>
                  <a:schemeClr val="hlink"/>
                </a:solidFill>
                <a:hlinkClick r:id="rId3"/>
              </a:rPr>
              <a:t>https://www.youtube.com/watch?v=dMdKmHjpgFk</a:t>
            </a:r>
            <a:endParaRPr/>
          </a:p>
          <a:p>
            <a:pPr marL="0" lvl="0" indent="0" algn="l" rtl="0">
              <a:lnSpc>
                <a:spcPct val="90000"/>
              </a:lnSpc>
              <a:spcBef>
                <a:spcPts val="1000"/>
              </a:spcBef>
              <a:spcAft>
                <a:spcPts val="0"/>
              </a:spcAft>
              <a:buClr>
                <a:schemeClr val="dk1"/>
              </a:buClr>
              <a:buSzPct val="100000"/>
              <a:buNone/>
            </a:pPr>
            <a:r>
              <a:rPr lang="en-US" u="sng">
                <a:solidFill>
                  <a:schemeClr val="hlink"/>
                </a:solidFill>
                <a:hlinkClick r:id="rId3"/>
              </a:rPr>
              <a:t>https://www.youtube.com/watch?v=dMdKmHjpgFk</a:t>
            </a:r>
            <a:endParaRPr/>
          </a:p>
          <a:p>
            <a:pPr marL="0" lvl="0" indent="0" algn="l" rtl="0">
              <a:lnSpc>
                <a:spcPct val="90000"/>
              </a:lnSpc>
              <a:spcBef>
                <a:spcPts val="1000"/>
              </a:spcBef>
              <a:spcAft>
                <a:spcPts val="0"/>
              </a:spcAft>
              <a:buClr>
                <a:schemeClr val="dk1"/>
              </a:buClr>
              <a:buSzPct val="100000"/>
              <a:buNone/>
            </a:pPr>
            <a:r>
              <a:rPr lang="en-US" u="sng">
                <a:solidFill>
                  <a:schemeClr val="hlink"/>
                </a:solidFill>
                <a:hlinkClick r:id="rId4"/>
              </a:rPr>
              <a:t>https://www.cdc.gov/violenceprevention/youthviolence/bullyingresearch/fastfact.html</a:t>
            </a:r>
            <a:endParaRPr/>
          </a:p>
          <a:p>
            <a:pPr marL="0" lvl="0" indent="0" algn="l" rtl="0">
              <a:lnSpc>
                <a:spcPct val="90000"/>
              </a:lnSpc>
              <a:spcBef>
                <a:spcPts val="1000"/>
              </a:spcBef>
              <a:spcAft>
                <a:spcPts val="0"/>
              </a:spcAft>
              <a:buClr>
                <a:schemeClr val="dk1"/>
              </a:buClr>
              <a:buSzPct val="100000"/>
              <a:buNone/>
            </a:pPr>
            <a:r>
              <a:rPr lang="en-US"/>
              <a:t>Articles: </a:t>
            </a:r>
            <a:r>
              <a:rPr lang="en-US" u="sng">
                <a:solidFill>
                  <a:schemeClr val="hlink"/>
                </a:solidFill>
                <a:hlinkClick r:id="rId5"/>
              </a:rPr>
              <a:t>https://www.unicef.org/end-violence/how-to-stop-cyberbullying</a:t>
            </a:r>
            <a:endParaRPr/>
          </a:p>
          <a:p>
            <a:pPr marL="0" lvl="0" indent="0" algn="l" rtl="0">
              <a:lnSpc>
                <a:spcPct val="90000"/>
              </a:lnSpc>
              <a:spcBef>
                <a:spcPts val="1000"/>
              </a:spcBef>
              <a:spcAft>
                <a:spcPts val="0"/>
              </a:spcAft>
              <a:buClr>
                <a:schemeClr val="dk1"/>
              </a:buClr>
              <a:buSzPct val="100000"/>
              <a:buNone/>
            </a:pPr>
            <a:r>
              <a:rPr lang="en-US" u="sng">
                <a:solidFill>
                  <a:schemeClr val="hlink"/>
                </a:solidFill>
                <a:hlinkClick r:id="rId6"/>
              </a:rPr>
              <a:t>https://www.verywellfamily.com/how-to-prevent-cyberbullying-5113808</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endParaRPr/>
          </a:p>
        </p:txBody>
      </p:sp>
      <p:pic>
        <p:nvPicPr>
          <p:cNvPr id="136" name="Google Shape;136;p7"/>
          <p:cNvPicPr preferRelativeResize="0"/>
          <p:nvPr/>
        </p:nvPicPr>
        <p:blipFill rotWithShape="1">
          <a:blip r:embed="rId7">
            <a:alphaModFix/>
          </a:blip>
          <a:srcRect/>
          <a:stretch/>
        </p:blipFill>
        <p:spPr>
          <a:xfrm>
            <a:off x="10115006" y="2364377"/>
            <a:ext cx="2076994" cy="211618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Best Solutions: What can we do to prevent and stop cyberbullying at our school? Step 6: PPA</a:t>
            </a:r>
            <a:endParaRPr/>
          </a:p>
        </p:txBody>
      </p:sp>
      <p:sp>
        <p:nvSpPr>
          <p:cNvPr id="142" name="Google Shape;142;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Working in groups of three you will determine the best solution to Cyber bullying at our school.  What can we do at 129 to prevent cyber bullying and put an end to cyber bullying once and for all.</a:t>
            </a:r>
            <a:endParaRPr/>
          </a:p>
          <a:p>
            <a:pPr marL="0" lvl="0" indent="0" algn="l" rtl="0">
              <a:lnSpc>
                <a:spcPct val="90000"/>
              </a:lnSpc>
              <a:spcBef>
                <a:spcPts val="1000"/>
              </a:spcBef>
              <a:spcAft>
                <a:spcPts val="0"/>
              </a:spcAft>
              <a:buClr>
                <a:schemeClr val="dk1"/>
              </a:buClr>
              <a:buSzPts val="2800"/>
              <a:buNone/>
            </a:pPr>
            <a:r>
              <a:rPr lang="en-US"/>
              <a:t>Together you will create 2 or more polices to prevent cyber bullying at PS129.</a:t>
            </a:r>
            <a:endParaRPr/>
          </a:p>
          <a:p>
            <a:pPr marL="0" lvl="0" indent="0" algn="l" rtl="0">
              <a:lnSpc>
                <a:spcPct val="90000"/>
              </a:lnSpc>
              <a:spcBef>
                <a:spcPts val="1000"/>
              </a:spcBef>
              <a:spcAft>
                <a:spcPts val="0"/>
              </a:spcAft>
              <a:buClr>
                <a:schemeClr val="dk1"/>
              </a:buClr>
              <a:buSzPts val="2800"/>
              <a:buNone/>
            </a:pPr>
            <a:r>
              <a:rPr lang="en-US"/>
              <a:t>You will also come up with 2 or more policies to end cyber bullying at our school.</a:t>
            </a:r>
            <a:endParaRPr/>
          </a:p>
        </p:txBody>
      </p:sp>
      <p:pic>
        <p:nvPicPr>
          <p:cNvPr id="143" name="Google Shape;143;p8"/>
          <p:cNvPicPr preferRelativeResize="0"/>
          <p:nvPr/>
        </p:nvPicPr>
        <p:blipFill rotWithShape="1">
          <a:blip r:embed="rId3">
            <a:alphaModFix/>
          </a:blip>
          <a:srcRect/>
          <a:stretch/>
        </p:blipFill>
        <p:spPr>
          <a:xfrm>
            <a:off x="5151121" y="4402183"/>
            <a:ext cx="2804159" cy="232342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a:t>Best Solutions: What policy can we agree </a:t>
            </a:r>
            <a:br>
              <a:rPr lang="en-US" b="1"/>
            </a:br>
            <a:r>
              <a:rPr lang="en-US" b="1"/>
              <a:t>will be best for our school? Step 6</a:t>
            </a:r>
            <a:br>
              <a:rPr lang="en-US" b="1"/>
            </a:br>
            <a:r>
              <a:rPr lang="en-US" b="1"/>
              <a:t>- Continued</a:t>
            </a:r>
            <a:endParaRPr/>
          </a:p>
        </p:txBody>
      </p:sp>
      <p:sp>
        <p:nvSpPr>
          <p:cNvPr id="149" name="Google Shape;14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a:t>Using what you have learned about cyberbullying and all resources provided you will work together to create policy.  In your groups you should have created 2 or policies to prevent cyberbullying and put an end to it.  Now you will engage in a discussion about the feasibility and effectives of the policies you created.</a:t>
            </a:r>
            <a:endParaRPr/>
          </a:p>
          <a:p>
            <a:pPr marL="0" lvl="0" indent="0" algn="l" rtl="0">
              <a:lnSpc>
                <a:spcPct val="90000"/>
              </a:lnSpc>
              <a:spcBef>
                <a:spcPts val="1000"/>
              </a:spcBef>
              <a:spcAft>
                <a:spcPts val="0"/>
              </a:spcAft>
              <a:buClr>
                <a:schemeClr val="dk1"/>
              </a:buClr>
              <a:buSzPct val="100000"/>
              <a:buNone/>
            </a:pPr>
            <a:r>
              <a:rPr lang="en-US"/>
              <a:t>Based on your discussions we will determine the best solution (cyberbullying policy) for our school.  </a:t>
            </a:r>
            <a:endParaRPr/>
          </a:p>
          <a:p>
            <a:pPr marL="0" lvl="0" indent="0" algn="l" rtl="0">
              <a:lnSpc>
                <a:spcPct val="90000"/>
              </a:lnSpc>
              <a:spcBef>
                <a:spcPts val="1000"/>
              </a:spcBef>
              <a:spcAft>
                <a:spcPts val="0"/>
              </a:spcAft>
              <a:buClr>
                <a:schemeClr val="dk1"/>
              </a:buClr>
              <a:buSzPct val="100000"/>
              <a:buNone/>
            </a:pPr>
            <a:r>
              <a:rPr lang="en-US" b="1"/>
              <a:t>Feasibility: </a:t>
            </a:r>
            <a:r>
              <a:rPr lang="en-US"/>
              <a:t>What is the likelihood that the policy you determined to be the best solution can easily and most conveniently be adopted at our school?</a:t>
            </a:r>
            <a:endParaRPr/>
          </a:p>
          <a:p>
            <a:pPr marL="0" lvl="0" indent="0" algn="l" rtl="0">
              <a:lnSpc>
                <a:spcPct val="90000"/>
              </a:lnSpc>
              <a:spcBef>
                <a:spcPts val="1000"/>
              </a:spcBef>
              <a:spcAft>
                <a:spcPts val="0"/>
              </a:spcAft>
              <a:buClr>
                <a:schemeClr val="dk1"/>
              </a:buClr>
              <a:buSzPct val="100000"/>
              <a:buNone/>
            </a:pPr>
            <a:r>
              <a:rPr lang="en-US" b="1"/>
              <a:t>Effectiveness: </a:t>
            </a:r>
            <a:r>
              <a:rPr lang="en-US"/>
              <a:t>What is the likelihood that the policy will be a success at our school.  Which policy that you created would be most successful at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129</a:t>
            </a:r>
            <a:r>
              <a:rPr lang="en-US"/>
              <a:t>?</a:t>
            </a:r>
            <a:endParaRPr/>
          </a:p>
          <a:p>
            <a:pPr marL="0" lvl="0" indent="0" algn="l" rtl="0">
              <a:lnSpc>
                <a:spcPct val="90000"/>
              </a:lnSpc>
              <a:spcBef>
                <a:spcPts val="1000"/>
              </a:spcBef>
              <a:spcAft>
                <a:spcPts val="0"/>
              </a:spcAft>
              <a:buClr>
                <a:schemeClr val="dk1"/>
              </a:buClr>
              <a:buSzPct val="100000"/>
              <a:buNone/>
            </a:pPr>
            <a:endParaRPr/>
          </a:p>
        </p:txBody>
      </p:sp>
      <p:pic>
        <p:nvPicPr>
          <p:cNvPr id="150" name="Google Shape;150;p9"/>
          <p:cNvPicPr preferRelativeResize="0"/>
          <p:nvPr/>
        </p:nvPicPr>
        <p:blipFill rotWithShape="1">
          <a:blip r:embed="rId3">
            <a:alphaModFix/>
          </a:blip>
          <a:srcRect/>
          <a:stretch/>
        </p:blipFill>
        <p:spPr>
          <a:xfrm>
            <a:off x="9801497" y="0"/>
            <a:ext cx="2255520" cy="182562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1135</Words>
  <Application>Microsoft Office PowerPoint</Application>
  <PresentationFormat>Widescreen</PresentationFormat>
  <Paragraphs>66</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                   </vt:lpstr>
      <vt:lpstr>    6 Steps of the PPA: Public Policy Analysis </vt:lpstr>
      <vt:lpstr>Gathering Evidence: Step 2 of PPA-What is Cyberbullying?</vt:lpstr>
      <vt:lpstr>Gathering Evidence: Step 2 of PPA-Continued Getting the Facts about Cyberbullying:</vt:lpstr>
      <vt:lpstr>Identifying the causes: Step 3 of PPA</vt:lpstr>
      <vt:lpstr>Evaluate an existing policy: Step 4 of PPA</vt:lpstr>
      <vt:lpstr>Possible Solutions- Step 5 of PPA</vt:lpstr>
      <vt:lpstr>Best Solutions: What can we do to prevent and stop cyberbullying at our school? Step 6: PPA</vt:lpstr>
      <vt:lpstr>Best Solutions: What policy can we agree  will be best for our school? Step 6 -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Sahar Shabazz</dc:creator>
  <cp:lastModifiedBy>Joseph Montecalvo</cp:lastModifiedBy>
  <cp:revision>1</cp:revision>
  <dcterms:created xsi:type="dcterms:W3CDTF">2022-11-16T14:39:13Z</dcterms:created>
  <dcterms:modified xsi:type="dcterms:W3CDTF">2022-11-22T01:18:41Z</dcterms:modified>
</cp:coreProperties>
</file>