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64" r:id="rId5"/>
    <p:sldId id="284" r:id="rId6"/>
    <p:sldId id="276" r:id="rId7"/>
    <p:sldId id="281" r:id="rId8"/>
    <p:sldId id="282" r:id="rId9"/>
    <p:sldId id="265" r:id="rId10"/>
    <p:sldId id="283" r:id="rId11"/>
    <p:sldId id="279" r:id="rId12"/>
    <p:sldId id="280" r:id="rId13"/>
    <p:sldId id="266" r:id="rId14"/>
    <p:sldId id="274" r:id="rId15"/>
    <p:sldId id="267" r:id="rId16"/>
    <p:sldId id="268" r:id="rId17"/>
    <p:sldId id="259" r:id="rId18"/>
    <p:sldId id="260" r:id="rId19"/>
    <p:sldId id="272" r:id="rId20"/>
    <p:sldId id="277" r:id="rId21"/>
    <p:sldId id="271"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AFDAE8C-EE17-48DF-ADF9-B46009FB6DAF}"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1950710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FDAE8C-EE17-48DF-ADF9-B46009FB6DAF}"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1929910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FDAE8C-EE17-48DF-ADF9-B46009FB6DAF}"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227853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FDAE8C-EE17-48DF-ADF9-B46009FB6DAF}"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31836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AFDAE8C-EE17-48DF-ADF9-B46009FB6DAF}"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862979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FDAE8C-EE17-48DF-ADF9-B46009FB6DAF}"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258792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FDAE8C-EE17-48DF-ADF9-B46009FB6DAF}" type="datetimeFigureOut">
              <a:rPr lang="en-US" smtClean="0"/>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1476393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FDAE8C-EE17-48DF-ADF9-B46009FB6DAF}" type="datetimeFigureOut">
              <a:rPr lang="en-US" smtClean="0"/>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668459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DAE8C-EE17-48DF-ADF9-B46009FB6DAF}" type="datetimeFigureOut">
              <a:rPr lang="en-US" smtClean="0"/>
              <a:t>5/18/2021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368395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AFDAE8C-EE17-48DF-ADF9-B46009FB6DAF}"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379187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AFDAE8C-EE17-48DF-ADF9-B46009FB6DAF}"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20527-8D17-42D9-9F5E-5CAAF50A1240}" type="slidenum">
              <a:rPr lang="en-US" smtClean="0"/>
              <a:t>‹#›</a:t>
            </a:fld>
            <a:endParaRPr lang="en-US"/>
          </a:p>
        </p:txBody>
      </p:sp>
    </p:spTree>
    <p:extLst>
      <p:ext uri="{BB962C8B-B14F-4D97-AF65-F5344CB8AC3E}">
        <p14:creationId xmlns:p14="http://schemas.microsoft.com/office/powerpoint/2010/main" val="1702013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DAE8C-EE17-48DF-ADF9-B46009FB6DAF}" type="datetimeFigureOut">
              <a:rPr lang="en-US" smtClean="0"/>
              <a:t>5/18/2021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20527-8D17-42D9-9F5E-5CAAF50A1240}" type="slidenum">
              <a:rPr lang="en-US" smtClean="0"/>
              <a:t>‹#›</a:t>
            </a:fld>
            <a:endParaRPr lang="en-US"/>
          </a:p>
        </p:txBody>
      </p:sp>
    </p:spTree>
    <p:extLst>
      <p:ext uri="{BB962C8B-B14F-4D97-AF65-F5344CB8AC3E}">
        <p14:creationId xmlns:p14="http://schemas.microsoft.com/office/powerpoint/2010/main" val="1932410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shabazz05m129@gsuite.nyc"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rahec.org/childhood-obesity/?gclid=CjwKCAjwh7H7BRBBEiwAPXjadg-rEGft7T9N-ncWHywJnBwHfhK6GLuDB_t8wvJ1EGEe1zWET67yFxoCA5EQAvD_Bw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8I96E-mfxd0" TargetMode="External"/><Relationship Id="rId2" Type="http://schemas.openxmlformats.org/officeDocument/2006/relationships/hyperlink" Target="http://www.fao.org/3/a-i4242e.pdf" TargetMode="External"/><Relationship Id="rId1" Type="http://schemas.openxmlformats.org/officeDocument/2006/relationships/slideLayout" Target="../slideLayouts/slideLayout2.xml"/><Relationship Id="rId6" Type="http://schemas.openxmlformats.org/officeDocument/2006/relationships/hyperlink" Target="http://dl.icdst.org/pdfs/files/448d218c971e63d9ef1487f0107bba4e.pdf" TargetMode="External"/><Relationship Id="rId5" Type="http://schemas.openxmlformats.org/officeDocument/2006/relationships/hyperlink" Target="https://www.cdc.gov/policy/polaris/policyprocess/policy_analysis.html" TargetMode="External"/><Relationship Id="rId4" Type="http://schemas.openxmlformats.org/officeDocument/2006/relationships/hyperlink" Target="https://www.youtube.com/watch?v=-dAflRiw88E"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examples.yourdictionary.com/common-examples-of-social-issues.html" TargetMode="External"/><Relationship Id="rId3" Type="http://schemas.openxmlformats.org/officeDocument/2006/relationships/hyperlink" Target="https://www.pinterest.com/search/pins/?q=%23Axe&amp;rs=hashtag_closeup" TargetMode="External"/><Relationship Id="rId7" Type="http://schemas.openxmlformats.org/officeDocument/2006/relationships/hyperlink" Target="https://study.com/academy/answer/what-are-examples-of-social-problems.html" TargetMode="External"/><Relationship Id="rId2" Type="http://schemas.openxmlformats.org/officeDocument/2006/relationships/hyperlink" Target="https://www.scholars.northwestern.edu/en/publications/screen-media-exposure-and-obesity-in-children-and-adolescents" TargetMode="External"/><Relationship Id="rId1" Type="http://schemas.openxmlformats.org/officeDocument/2006/relationships/slideLayout" Target="../slideLayouts/slideLayout2.xml"/><Relationship Id="rId6" Type="http://schemas.openxmlformats.org/officeDocument/2006/relationships/hyperlink" Target="https://www.pinterest.com/search/pins/?q=%23OBESITY&amp;rs=hashtag_closeup" TargetMode="External"/><Relationship Id="rId5" Type="http://schemas.openxmlformats.org/officeDocument/2006/relationships/hyperlink" Target="https://www.pinterest.com/search/pins/?q=%23Dr&amp;rs=hashtag_closeup" TargetMode="External"/><Relationship Id="rId4" Type="http://schemas.openxmlformats.org/officeDocument/2006/relationships/hyperlink" Target="https://www.pinterest.com/search/pins/?q=%23Childhood&amp;rs=hashtag_closeup" TargetMode="External"/><Relationship Id="rId9" Type="http://schemas.openxmlformats.org/officeDocument/2006/relationships/hyperlink" Target="https://foh.psc.gov/NYCU/childhoodobesity.asp"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thecommunityguide.org/content/interventions-increase-healthy-eating-and-physical-activity-schools" TargetMode="External"/><Relationship Id="rId7" Type="http://schemas.openxmlformats.org/officeDocument/2006/relationships/hyperlink" Target="http://www.health.gov/paguidelines/midcourse/pag-mid-course-report-final.pdf" TargetMode="External"/><Relationship Id="rId2" Type="http://schemas.openxmlformats.org/officeDocument/2006/relationships/hyperlink" Target="https://childhood-obesity.imedpub.com/pmarket-analysis-of-childhood-obesity-2020p.php?aid=24778" TargetMode="External"/><Relationship Id="rId1" Type="http://schemas.openxmlformats.org/officeDocument/2006/relationships/slideLayout" Target="../slideLayouts/slideLayout2.xml"/><Relationship Id="rId6" Type="http://schemas.openxmlformats.org/officeDocument/2006/relationships/hyperlink" Target="https://srahec.org/childhood-obesity/?gclid=CjwKCAjwh7H7BRBBEiwAPXjadg-rEGft7T9N-ncWHywJnBwHfhK6GLuDB_t8wvJ1EGEe1zWET67yFxoCA5EQAvD_BwE" TargetMode="External"/><Relationship Id="rId5" Type="http://schemas.openxmlformats.org/officeDocument/2006/relationships/hyperlink" Target="https://www.nycfoodpolicy.org/combatting-childhood-obesity-by-reducing-sugar-in-school-" TargetMode="External"/><Relationship Id="rId4" Type="http://schemas.openxmlformats.org/officeDocument/2006/relationships/hyperlink" Target="https://www.ncbi.nlm.nih.gov/pmc/articles/PMC4753627/"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udy.com/academy/answer/what-are-examples-of-social-problem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06905"/>
            <a:ext cx="9144000" cy="1656351"/>
          </a:xfrm>
        </p:spPr>
        <p:txBody>
          <a:bodyPr>
            <a:normAutofit fontScale="90000"/>
          </a:bodyPr>
          <a:lstStyle/>
          <a:p>
            <a:br>
              <a:rPr lang="en-US" sz="7300" dirty="0"/>
            </a:br>
            <a:br>
              <a:rPr lang="en-US" sz="7300" dirty="0"/>
            </a:br>
            <a:br>
              <a:rPr lang="en-US" sz="7300" dirty="0"/>
            </a:br>
            <a:br>
              <a:rPr lang="en-US" sz="7300" dirty="0"/>
            </a:br>
            <a:br>
              <a:rPr lang="en-US" sz="7300" dirty="0"/>
            </a:br>
            <a:r>
              <a:rPr lang="en-US" sz="4900" b="1" dirty="0"/>
              <a:t>Childhood Obesity</a:t>
            </a:r>
            <a:br>
              <a:rPr lang="en-US" sz="4900" b="1" dirty="0"/>
            </a:br>
            <a:r>
              <a:rPr lang="en-US" sz="4900" b="1" dirty="0"/>
              <a:t>in</a:t>
            </a:r>
            <a:br>
              <a:rPr lang="en-US" sz="4900" b="1" dirty="0"/>
            </a:br>
            <a:r>
              <a:rPr lang="en-US" sz="4900" b="1" dirty="0"/>
              <a:t>United States</a:t>
            </a:r>
          </a:p>
        </p:txBody>
      </p:sp>
      <p:sp>
        <p:nvSpPr>
          <p:cNvPr id="3" name="Subtitle 2"/>
          <p:cNvSpPr>
            <a:spLocks noGrp="1"/>
          </p:cNvSpPr>
          <p:nvPr>
            <p:ph type="subTitle" idx="1"/>
          </p:nvPr>
        </p:nvSpPr>
        <p:spPr>
          <a:xfrm>
            <a:off x="1524000" y="3454070"/>
            <a:ext cx="9144000" cy="1938736"/>
          </a:xfrm>
        </p:spPr>
        <p:txBody>
          <a:bodyPr>
            <a:normAutofit/>
          </a:bodyPr>
          <a:lstStyle/>
          <a:p>
            <a:r>
              <a:rPr lang="en-US" sz="2800" b="1" dirty="0"/>
              <a:t>P.S/M.S 129m</a:t>
            </a:r>
          </a:p>
          <a:p>
            <a:r>
              <a:rPr lang="en-US" sz="2800" b="1" dirty="0"/>
              <a:t>Created By, </a:t>
            </a:r>
            <a:r>
              <a:rPr lang="en-US" sz="2800" b="1" dirty="0" err="1"/>
              <a:t>Sahar</a:t>
            </a:r>
            <a:r>
              <a:rPr lang="en-US" sz="2800" b="1" dirty="0"/>
              <a:t> </a:t>
            </a:r>
            <a:r>
              <a:rPr lang="en-US" sz="2800" b="1" dirty="0" err="1"/>
              <a:t>Shabazz</a:t>
            </a:r>
            <a:endParaRPr lang="en-US" sz="2800" b="1" dirty="0"/>
          </a:p>
          <a:p>
            <a:r>
              <a:rPr lang="en-US" sz="2800" b="1" dirty="0"/>
              <a:t>Email: </a:t>
            </a:r>
            <a:r>
              <a:rPr lang="en-US" sz="2800" b="1" dirty="0">
                <a:hlinkClick r:id="rId2"/>
              </a:rPr>
              <a:t>sshabazz05m129@gsuite.nyc</a:t>
            </a:r>
            <a:r>
              <a:rPr lang="en-US" sz="2800" b="1" dirty="0"/>
              <a:t> </a:t>
            </a:r>
          </a:p>
        </p:txBody>
      </p:sp>
      <p:pic>
        <p:nvPicPr>
          <p:cNvPr id="4" name="Picture 3" descr="im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2756" y="5046130"/>
            <a:ext cx="4092313" cy="1584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86507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comparing Child to adult Obesity</a:t>
            </a:r>
          </a:p>
        </p:txBody>
      </p:sp>
      <p:pic>
        <p:nvPicPr>
          <p:cNvPr id="4" name="Content Placeholder 3"/>
          <p:cNvPicPr>
            <a:picLocks noGrp="1" noChangeAspect="1"/>
          </p:cNvPicPr>
          <p:nvPr>
            <p:ph idx="1"/>
          </p:nvPr>
        </p:nvPicPr>
        <p:blipFill>
          <a:blip r:embed="rId2"/>
          <a:stretch>
            <a:fillRect/>
          </a:stretch>
        </p:blipFill>
        <p:spPr>
          <a:xfrm>
            <a:off x="1349114" y="2219762"/>
            <a:ext cx="8874177" cy="4638238"/>
          </a:xfrm>
          <a:prstGeom prst="rect">
            <a:avLst/>
          </a:prstGeom>
        </p:spPr>
      </p:pic>
    </p:spTree>
    <p:extLst>
      <p:ext uri="{BB962C8B-B14F-4D97-AF65-F5344CB8AC3E}">
        <p14:creationId xmlns:p14="http://schemas.microsoft.com/office/powerpoint/2010/main" val="2708425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Continued</a:t>
            </a:r>
          </a:p>
        </p:txBody>
      </p:sp>
      <p:sp>
        <p:nvSpPr>
          <p:cNvPr id="3" name="Content Placeholder 2"/>
          <p:cNvSpPr>
            <a:spLocks noGrp="1"/>
          </p:cNvSpPr>
          <p:nvPr>
            <p:ph idx="1"/>
          </p:nvPr>
        </p:nvSpPr>
        <p:spPr/>
        <p:txBody>
          <a:bodyPr>
            <a:normAutofit lnSpcReduction="10000"/>
          </a:bodyPr>
          <a:lstStyle/>
          <a:p>
            <a:pPr marL="0" indent="0">
              <a:buNone/>
            </a:pPr>
            <a:r>
              <a:rPr lang="en-US" dirty="0"/>
              <a:t> Centers for Disease Control and Prevention defines obesity in children and young people as BMI (Body Mass Index) at or above the 95th percentile for young people. This number puts these children at higher risk for asthma, diabetes, heart disease, bone and joint problems, and sleep apnea. If we do not make changes now, they are more likely to have obesity as adults and continue to increase their risk of physical and mental health problems.</a:t>
            </a:r>
          </a:p>
          <a:p>
            <a:pPr marL="0" indent="0">
              <a:buNone/>
            </a:pPr>
            <a:endParaRPr lang="en-US" dirty="0"/>
          </a:p>
          <a:p>
            <a:pPr marL="0" indent="0">
              <a:buNone/>
            </a:pPr>
            <a:r>
              <a:rPr lang="en-US" dirty="0">
                <a:hlinkClick r:id="rId2"/>
              </a:rPr>
              <a:t>https://srahec.org/childhood-obesity/?gclid=CjwKCAjwh7H7BRBBEiwAPXjadg-rEGft7T9N-ncWHywJnBwHfhK6GLuDB_t8wvJ1EGEe1zWET67yFxoCA5EQAvD_BwE</a:t>
            </a:r>
            <a:endParaRPr lang="en-US" dirty="0"/>
          </a:p>
          <a:p>
            <a:pPr marL="0" indent="0">
              <a:buNone/>
            </a:pPr>
            <a:endParaRPr lang="en-US" dirty="0"/>
          </a:p>
        </p:txBody>
      </p:sp>
    </p:spTree>
    <p:extLst>
      <p:ext uri="{BB962C8B-B14F-4D97-AF65-F5344CB8AC3E}">
        <p14:creationId xmlns:p14="http://schemas.microsoft.com/office/powerpoint/2010/main" val="3397970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Facts About Childhood Obesity</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According to the Center of Disease Control (CDC)-</a:t>
            </a:r>
          </a:p>
          <a:p>
            <a:r>
              <a:rPr lang="en-US" dirty="0"/>
              <a:t>For children and adolescents aged 2-19 years</a:t>
            </a:r>
            <a:r>
              <a:rPr lang="en-US" baseline="30000" dirty="0"/>
              <a:t>1</a:t>
            </a:r>
            <a:r>
              <a:rPr lang="en-US" dirty="0"/>
              <a:t>:</a:t>
            </a:r>
          </a:p>
          <a:p>
            <a:r>
              <a:rPr lang="en-US" dirty="0"/>
              <a:t>The prevalence of obesity was 18.5% and affected about 13.7 million children and adolescents.</a:t>
            </a:r>
          </a:p>
          <a:p>
            <a:r>
              <a:rPr lang="en-US" dirty="0"/>
              <a:t>Obesity prevalence was 13.9% among 2- to 5-year-olds, 18.4% among 6- to 11-year-olds, and 20.6% among 12- to 19-year-olds. Childhood obesity is also more common among certain populations.</a:t>
            </a:r>
          </a:p>
          <a:p>
            <a:r>
              <a:rPr lang="en-US" dirty="0"/>
              <a:t>Hispanics (25.8%) and non-Hispanic blacks (22.0%) had higher obesity prevalence than non-Hispanic whites (14.1%).</a:t>
            </a:r>
          </a:p>
          <a:p>
            <a:r>
              <a:rPr lang="en-US" dirty="0"/>
              <a:t>Non-Hispanic Asians (11.0%) had lower obesity prevalence than non-Hispanic blacks and Hispanics.</a:t>
            </a:r>
          </a:p>
          <a:p>
            <a:pPr marL="0" indent="0">
              <a:buNone/>
            </a:pPr>
            <a:endParaRPr lang="en-US" dirty="0"/>
          </a:p>
        </p:txBody>
      </p:sp>
    </p:spTree>
    <p:extLst>
      <p:ext uri="{BB962C8B-B14F-4D97-AF65-F5344CB8AC3E}">
        <p14:creationId xmlns:p14="http://schemas.microsoft.com/office/powerpoint/2010/main" val="257284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8534"/>
            <a:ext cx="10515600" cy="883567"/>
          </a:xfrm>
        </p:spPr>
        <p:txBody>
          <a:bodyPr>
            <a:normAutofit fontScale="90000"/>
          </a:bodyPr>
          <a:lstStyle/>
          <a:p>
            <a:r>
              <a:rPr lang="en-US" b="1" dirty="0"/>
              <a:t>        PPA Step 3  "Identify the  Causes"</a:t>
            </a:r>
            <a:br>
              <a:rPr lang="en-US" sz="5400" dirty="0"/>
            </a:br>
            <a:r>
              <a:rPr lang="en-US" sz="5400" dirty="0"/>
              <a:t>        </a:t>
            </a:r>
            <a:r>
              <a:rPr lang="en-US" sz="4000" dirty="0"/>
              <a:t>Some Causes of Childhood Obesity</a:t>
            </a:r>
          </a:p>
        </p:txBody>
      </p:sp>
      <p:sp>
        <p:nvSpPr>
          <p:cNvPr id="3" name="Content Placeholder 2"/>
          <p:cNvSpPr>
            <a:spLocks noGrp="1"/>
          </p:cNvSpPr>
          <p:nvPr>
            <p:ph idx="1"/>
          </p:nvPr>
        </p:nvSpPr>
        <p:spPr/>
        <p:txBody>
          <a:bodyPr>
            <a:normAutofit lnSpcReduction="10000"/>
          </a:bodyPr>
          <a:lstStyle/>
          <a:p>
            <a:pPr lvl="0" fontAlgn="base"/>
            <a:r>
              <a:rPr lang="en-US" dirty="0"/>
              <a:t>Genetics </a:t>
            </a:r>
          </a:p>
          <a:p>
            <a:pPr lvl="0" fontAlgn="base"/>
            <a:r>
              <a:rPr lang="en-US" dirty="0"/>
              <a:t>Emotional eating </a:t>
            </a:r>
          </a:p>
          <a:p>
            <a:pPr lvl="0" fontAlgn="base"/>
            <a:r>
              <a:rPr lang="en-US" dirty="0"/>
              <a:t>Not being active enough </a:t>
            </a:r>
          </a:p>
          <a:p>
            <a:pPr lvl="0" fontAlgn="base"/>
            <a:r>
              <a:rPr lang="en-US" dirty="0"/>
              <a:t>Drugs/ Drinking </a:t>
            </a:r>
          </a:p>
          <a:p>
            <a:pPr lvl="0" fontAlgn="base"/>
            <a:r>
              <a:rPr lang="en-US" dirty="0"/>
              <a:t>Dietary patterns </a:t>
            </a:r>
          </a:p>
          <a:p>
            <a:pPr lvl="0" fontAlgn="base"/>
            <a:r>
              <a:rPr lang="en-US" dirty="0"/>
              <a:t>Not being educated on how you should eat </a:t>
            </a:r>
          </a:p>
          <a:p>
            <a:pPr lvl="0" fontAlgn="base"/>
            <a:r>
              <a:rPr lang="en-US" dirty="0"/>
              <a:t>Aggressive marketing to eat unhealthy foods </a:t>
            </a:r>
          </a:p>
          <a:p>
            <a:pPr lvl="0" fontAlgn="base"/>
            <a:r>
              <a:rPr lang="en-US" dirty="0"/>
              <a:t>Food addiction </a:t>
            </a:r>
          </a:p>
          <a:p>
            <a:r>
              <a:rPr lang="en-US" dirty="0"/>
              <a:t>Sugar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9679" y="1416223"/>
            <a:ext cx="3627619" cy="5299370"/>
          </a:xfrm>
          <a:prstGeom prst="rect">
            <a:avLst/>
          </a:prstGeom>
        </p:spPr>
      </p:pic>
    </p:spTree>
    <p:extLst>
      <p:ext uri="{BB962C8B-B14F-4D97-AF65-F5344CB8AC3E}">
        <p14:creationId xmlns:p14="http://schemas.microsoft.com/office/powerpoint/2010/main" val="263507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Clarifying Questions &amp; Answers</a:t>
            </a:r>
          </a:p>
        </p:txBody>
      </p:sp>
      <p:sp>
        <p:nvSpPr>
          <p:cNvPr id="3" name="Content Placeholder 2"/>
          <p:cNvSpPr>
            <a:spLocks noGrp="1"/>
          </p:cNvSpPr>
          <p:nvPr>
            <p:ph idx="1"/>
          </p:nvPr>
        </p:nvSpPr>
        <p:spPr/>
        <p:txBody>
          <a:bodyPr>
            <a:normAutofit/>
          </a:bodyPr>
          <a:lstStyle/>
          <a:p>
            <a:pPr marL="0" indent="0">
              <a:buNone/>
            </a:pPr>
            <a:r>
              <a:rPr lang="en-US" dirty="0"/>
              <a:t>Directions:  Answer these questions on the task sheet provided and share with your neighbor or group.  </a:t>
            </a:r>
          </a:p>
          <a:p>
            <a:pPr marL="0" indent="0">
              <a:buNone/>
            </a:pPr>
            <a:r>
              <a:rPr lang="en-US" dirty="0"/>
              <a:t>1.Why are so many kids subjected to childhood obesity</a:t>
            </a:r>
          </a:p>
          <a:p>
            <a:pPr marL="0" indent="0">
              <a:buNone/>
            </a:pPr>
            <a:r>
              <a:rPr lang="en-US" dirty="0"/>
              <a:t>2.What preventive steps can you take to avoid childhood obesity?</a:t>
            </a:r>
          </a:p>
          <a:p>
            <a:pPr marL="0" indent="0">
              <a:buNone/>
            </a:pPr>
            <a:r>
              <a:rPr lang="en-US" dirty="0"/>
              <a:t>3.Do you know of any things that exist already to slow the progression of childhood obesity?</a:t>
            </a:r>
          </a:p>
          <a:p>
            <a:pPr marL="0" indent="0">
              <a:buNone/>
            </a:pPr>
            <a:r>
              <a:rPr lang="en-US" dirty="0"/>
              <a:t>4.What things do you think can be put in place in society to prevent childhood obesity?</a:t>
            </a:r>
          </a:p>
          <a:p>
            <a:pPr marL="0" indent="0">
              <a:buNone/>
            </a:pPr>
            <a:r>
              <a:rPr lang="en-US" dirty="0"/>
              <a:t>5.What would you like to learn more about child hood obesity?</a:t>
            </a:r>
          </a:p>
          <a:p>
            <a:pPr marL="0" indent="0">
              <a:buNone/>
            </a:pPr>
            <a:endParaRPr lang="en-US" dirty="0"/>
          </a:p>
        </p:txBody>
      </p:sp>
    </p:spTree>
    <p:extLst>
      <p:ext uri="{BB962C8B-B14F-4D97-AF65-F5344CB8AC3E}">
        <p14:creationId xmlns:p14="http://schemas.microsoft.com/office/powerpoint/2010/main" val="874070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48870"/>
            <a:ext cx="10515600" cy="690288"/>
          </a:xfrm>
        </p:spPr>
        <p:txBody>
          <a:bodyPr>
            <a:normAutofit fontScale="90000"/>
          </a:bodyPr>
          <a:lstStyle/>
          <a:p>
            <a:r>
              <a:rPr lang="en-US" dirty="0"/>
              <a:t> </a:t>
            </a:r>
            <a:r>
              <a:rPr lang="en-US" b="1" dirty="0"/>
              <a:t>PPA Step 4  "Evaluate an existing Policy"</a:t>
            </a:r>
            <a:endParaRPr lang="en-US" sz="2200" b="1" dirty="0"/>
          </a:p>
        </p:txBody>
      </p:sp>
      <p:sp>
        <p:nvSpPr>
          <p:cNvPr id="3" name="Content Placeholder 2"/>
          <p:cNvSpPr>
            <a:spLocks noGrp="1"/>
          </p:cNvSpPr>
          <p:nvPr>
            <p:ph idx="1"/>
          </p:nvPr>
        </p:nvSpPr>
        <p:spPr>
          <a:xfrm>
            <a:off x="838200" y="1421992"/>
            <a:ext cx="10515600" cy="4638727"/>
          </a:xfrm>
        </p:spPr>
        <p:txBody>
          <a:bodyPr>
            <a:noAutofit/>
          </a:bodyPr>
          <a:lstStyle/>
          <a:p>
            <a:pPr lvl="0" fontAlgn="base"/>
            <a:r>
              <a:rPr lang="en-US" dirty="0"/>
              <a:t>Improving Physical Activity Program</a:t>
            </a:r>
          </a:p>
          <a:p>
            <a:pPr lvl="0" fontAlgn="base"/>
            <a:r>
              <a:rPr lang="en-US" dirty="0"/>
              <a:t> More sports </a:t>
            </a:r>
          </a:p>
          <a:p>
            <a:pPr lvl="0" fontAlgn="base"/>
            <a:r>
              <a:rPr lang="en-US" dirty="0"/>
              <a:t>Encouraging Exercising </a:t>
            </a:r>
          </a:p>
          <a:p>
            <a:pPr lvl="0" fontAlgn="base"/>
            <a:r>
              <a:rPr lang="en-US" dirty="0"/>
              <a:t>Reducing Sedentary behavior </a:t>
            </a:r>
          </a:p>
          <a:p>
            <a:pPr lvl="0" fontAlgn="base"/>
            <a:r>
              <a:rPr lang="en-US" dirty="0"/>
              <a:t>Less TV</a:t>
            </a:r>
          </a:p>
          <a:p>
            <a:pPr lvl="0" fontAlgn="base"/>
            <a:r>
              <a:rPr lang="en-US" dirty="0"/>
              <a:t>Less Video Games </a:t>
            </a:r>
          </a:p>
          <a:p>
            <a:pPr lvl="0" fontAlgn="base"/>
            <a:r>
              <a:rPr lang="en-US" dirty="0"/>
              <a:t>Less Social Media </a:t>
            </a:r>
          </a:p>
          <a:p>
            <a:pPr lvl="0" fontAlgn="base"/>
            <a:r>
              <a:rPr lang="en-US" dirty="0"/>
              <a:t>Counter Advertising</a:t>
            </a:r>
          </a:p>
          <a:p>
            <a:pPr marL="0" lvl="0" indent="0" fontAlgn="base">
              <a:buNone/>
            </a:pPr>
            <a:endParaRPr lang="en-US" sz="2200" dirty="0"/>
          </a:p>
          <a:p>
            <a:pPr marL="0" indent="0">
              <a:buNone/>
            </a:pPr>
            <a:endParaRPr lang="en-US" sz="2200" dirty="0"/>
          </a:p>
        </p:txBody>
      </p:sp>
    </p:spTree>
    <p:extLst>
      <p:ext uri="{BB962C8B-B14F-4D97-AF65-F5344CB8AC3E}">
        <p14:creationId xmlns:p14="http://schemas.microsoft.com/office/powerpoint/2010/main" val="1878876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Continue Existing policies:</a:t>
            </a:r>
          </a:p>
        </p:txBody>
      </p:sp>
      <p:sp>
        <p:nvSpPr>
          <p:cNvPr id="3" name="Content Placeholder 2"/>
          <p:cNvSpPr>
            <a:spLocks noGrp="1"/>
          </p:cNvSpPr>
          <p:nvPr>
            <p:ph idx="1"/>
          </p:nvPr>
        </p:nvSpPr>
        <p:spPr/>
        <p:txBody>
          <a:bodyPr/>
          <a:lstStyle/>
          <a:p>
            <a:pPr lvl="0" fontAlgn="base"/>
            <a:r>
              <a:rPr lang="en-US" dirty="0"/>
              <a:t>As companies continue to release fast food and other unhealthy foods and drinks commercials the US releases commercials telling how unhealthy they are these foods and drinks are </a:t>
            </a:r>
          </a:p>
          <a:p>
            <a:pPr lvl="0" fontAlgn="base"/>
            <a:r>
              <a:rPr lang="en-US" dirty="0"/>
              <a:t> Balanced breakfast and lunch meals in all schools </a:t>
            </a:r>
          </a:p>
          <a:p>
            <a:pPr marL="0" indent="0">
              <a:buNone/>
            </a:pPr>
            <a:endParaRPr lang="en-US" dirty="0"/>
          </a:p>
        </p:txBody>
      </p:sp>
    </p:spTree>
    <p:extLst>
      <p:ext uri="{BB962C8B-B14F-4D97-AF65-F5344CB8AC3E}">
        <p14:creationId xmlns:p14="http://schemas.microsoft.com/office/powerpoint/2010/main" val="4243173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7007"/>
            <a:ext cx="10515600" cy="966401"/>
          </a:xfrm>
        </p:spPr>
        <p:txBody>
          <a:bodyPr>
            <a:normAutofit/>
          </a:bodyPr>
          <a:lstStyle/>
          <a:p>
            <a:r>
              <a:rPr lang="en-US" sz="2800" dirty="0"/>
              <a:t>			 PPA Step 5  "Develop Solutions"</a:t>
            </a:r>
            <a:br>
              <a:rPr lang="en-US" sz="2800" dirty="0"/>
            </a:br>
            <a:r>
              <a:rPr lang="en-US" sz="2800" dirty="0"/>
              <a:t>Directions:  In your small group you are to identify 3 possible solutions.) </a:t>
            </a:r>
            <a:endParaRPr lang="en-US" sz="2800" b="1" dirty="0"/>
          </a:p>
        </p:txBody>
      </p:sp>
      <p:sp>
        <p:nvSpPr>
          <p:cNvPr id="3" name="Content Placeholder 2"/>
          <p:cNvSpPr>
            <a:spLocks noGrp="1"/>
          </p:cNvSpPr>
          <p:nvPr>
            <p:ph idx="1"/>
          </p:nvPr>
        </p:nvSpPr>
        <p:spPr/>
        <p:txBody>
          <a:bodyPr>
            <a:normAutofit fontScale="92500" lnSpcReduction="20000"/>
          </a:bodyPr>
          <a:lstStyle/>
          <a:p>
            <a:pPr lvl="0" fontAlgn="base"/>
            <a:r>
              <a:rPr lang="en-US" dirty="0"/>
              <a:t>Remove fast food commercials from all children shows &amp; remove any and all commercials promoting fast food and unhealthy eating.  </a:t>
            </a:r>
          </a:p>
          <a:p>
            <a:pPr lvl="0" fontAlgn="base"/>
            <a:r>
              <a:rPr lang="en-US" dirty="0"/>
              <a:t>Create classes and extra curricular activities like home economics that promote and teaches kids to make healthy foods in school so they can take that home with them.</a:t>
            </a:r>
          </a:p>
          <a:p>
            <a:pPr lvl="0" fontAlgn="base"/>
            <a:r>
              <a:rPr lang="en-US" dirty="0"/>
              <a:t>Embed healthy eating habits &amp; life style into the school culture &amp; curriculums. </a:t>
            </a:r>
          </a:p>
          <a:p>
            <a:pPr lvl="0" fontAlgn="base"/>
            <a:r>
              <a:rPr lang="en-US" dirty="0"/>
              <a:t>Offer options of physical activities that promote good health such as swimming, volleyball, handball, gymnastics, as well Physical Education.</a:t>
            </a:r>
          </a:p>
          <a:p>
            <a:pPr lvl="0" fontAlgn="base"/>
            <a:r>
              <a:rPr lang="en-US" dirty="0"/>
              <a:t>Provide workshops for parents &amp; families to inform them of healthy shopping &amp; Meal Prep.  Offer incentives to families.</a:t>
            </a:r>
          </a:p>
          <a:p>
            <a:pPr lvl="0" fontAlgn="base"/>
            <a:r>
              <a:rPr lang="en-US" dirty="0"/>
              <a:t>Mail healthy meal plans &amp; affordable healthy food options.</a:t>
            </a:r>
          </a:p>
          <a:p>
            <a:pPr marL="0" indent="0">
              <a:buNone/>
            </a:pPr>
            <a:endParaRPr lang="en-US" dirty="0"/>
          </a:p>
        </p:txBody>
      </p:sp>
    </p:spTree>
    <p:extLst>
      <p:ext uri="{BB962C8B-B14F-4D97-AF65-F5344CB8AC3E}">
        <p14:creationId xmlns:p14="http://schemas.microsoft.com/office/powerpoint/2010/main" val="1454923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0812"/>
            <a:ext cx="10515600" cy="911180"/>
          </a:xfrm>
        </p:spPr>
        <p:txBody>
          <a:bodyPr>
            <a:normAutofit/>
          </a:bodyPr>
          <a:lstStyle/>
          <a:p>
            <a:r>
              <a:rPr lang="en-US" sz="2800" dirty="0"/>
              <a:t>Best Solutions:</a:t>
            </a:r>
          </a:p>
        </p:txBody>
      </p:sp>
      <p:sp>
        <p:nvSpPr>
          <p:cNvPr id="3" name="Content Placeholder 2"/>
          <p:cNvSpPr>
            <a:spLocks noGrp="1"/>
          </p:cNvSpPr>
          <p:nvPr>
            <p:ph idx="1"/>
          </p:nvPr>
        </p:nvSpPr>
        <p:spPr/>
        <p:txBody>
          <a:bodyPr>
            <a:normAutofit/>
          </a:bodyPr>
          <a:lstStyle/>
          <a:p>
            <a:pPr lvl="0" fontAlgn="base"/>
            <a:r>
              <a:rPr lang="en-US" dirty="0"/>
              <a:t>Remove any and all commercials promoting fast food and unhealthy eating  </a:t>
            </a:r>
          </a:p>
          <a:p>
            <a:pPr lvl="0" fontAlgn="base"/>
            <a:r>
              <a:rPr lang="en-US" dirty="0"/>
              <a:t>Embed healthy eating habits &amp; life style into the school culture &amp; curriculums. </a:t>
            </a:r>
          </a:p>
          <a:p>
            <a:pPr lvl="0" fontAlgn="base"/>
            <a:r>
              <a:rPr lang="en-US" dirty="0"/>
              <a:t>Offer options of physical activities that promote good health such as swimming, volleyball, handball, gymnastics, as well Physical Education.</a:t>
            </a:r>
          </a:p>
          <a:p>
            <a:pPr lvl="0" fontAlgn="base"/>
            <a:r>
              <a:rPr lang="en-US" dirty="0"/>
              <a:t>Provide workshops for parents &amp; families to inform them of healthy shopping &amp; Meal Prep.  Offer incentives to families.</a:t>
            </a:r>
          </a:p>
        </p:txBody>
      </p:sp>
    </p:spTree>
    <p:extLst>
      <p:ext uri="{BB962C8B-B14F-4D97-AF65-F5344CB8AC3E}">
        <p14:creationId xmlns:p14="http://schemas.microsoft.com/office/powerpoint/2010/main" val="313835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Task(S) Create Your OWN PPA</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You are being tasked to create your own Public Policy Analysis following the steps of the PPA as shown in slide 2 and below:</a:t>
            </a:r>
          </a:p>
          <a:p>
            <a:pPr marL="0" indent="0">
              <a:buNone/>
            </a:pPr>
            <a:r>
              <a:rPr lang="en-US" dirty="0"/>
              <a:t>1.  Define the Problem</a:t>
            </a:r>
          </a:p>
          <a:p>
            <a:pPr marL="0" indent="0">
              <a:buNone/>
            </a:pPr>
            <a:r>
              <a:rPr lang="en-US" dirty="0"/>
              <a:t>2.  Gather Evidence</a:t>
            </a:r>
          </a:p>
          <a:p>
            <a:pPr marL="0" indent="0">
              <a:buNone/>
            </a:pPr>
            <a:r>
              <a:rPr lang="en-US" dirty="0"/>
              <a:t>3.  Identify the Causes</a:t>
            </a:r>
          </a:p>
          <a:p>
            <a:pPr marL="0" indent="0">
              <a:buNone/>
            </a:pPr>
            <a:r>
              <a:rPr lang="en-US" dirty="0"/>
              <a:t>4.  Evaluate an Existing Policy</a:t>
            </a:r>
          </a:p>
          <a:p>
            <a:pPr marL="0" indent="0">
              <a:buNone/>
            </a:pPr>
            <a:r>
              <a:rPr lang="en-US" dirty="0"/>
              <a:t>5.  Develop Solutions</a:t>
            </a:r>
          </a:p>
          <a:p>
            <a:pPr marL="0" indent="0">
              <a:buNone/>
            </a:pPr>
            <a:r>
              <a:rPr lang="en-US" dirty="0"/>
              <a:t>6.  Select the Best Solutions</a:t>
            </a:r>
          </a:p>
          <a:p>
            <a:pPr marL="0" indent="0">
              <a:buNone/>
            </a:pPr>
            <a:r>
              <a:rPr lang="en-US" dirty="0"/>
              <a:t>Select one of the social problems from the list you already created during slide 4.</a:t>
            </a:r>
          </a:p>
          <a:p>
            <a:pPr marL="0" indent="0">
              <a:buNone/>
            </a:pPr>
            <a:r>
              <a:rPr lang="en-US" dirty="0"/>
              <a:t>Begin to conduct the research and create your power point or google slides using the checklist/rubric provided to you.</a:t>
            </a:r>
          </a:p>
        </p:txBody>
      </p:sp>
    </p:spTree>
    <p:extLst>
      <p:ext uri="{BB962C8B-B14F-4D97-AF65-F5344CB8AC3E}">
        <p14:creationId xmlns:p14="http://schemas.microsoft.com/office/powerpoint/2010/main" val="4256564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Of Public Policy Analysis (PPA) </a:t>
            </a:r>
          </a:p>
        </p:txBody>
      </p:sp>
      <p:sp>
        <p:nvSpPr>
          <p:cNvPr id="3" name="Content Placeholder 2"/>
          <p:cNvSpPr>
            <a:spLocks noGrp="1"/>
          </p:cNvSpPr>
          <p:nvPr>
            <p:ph idx="1"/>
          </p:nvPr>
        </p:nvSpPr>
        <p:spPr/>
        <p:txBody>
          <a:bodyPr/>
          <a:lstStyle/>
          <a:p>
            <a:pPr marL="0" indent="0">
              <a:buNone/>
            </a:pPr>
            <a:r>
              <a:rPr lang="en-US" dirty="0"/>
              <a:t>1.  Define the Problem</a:t>
            </a:r>
          </a:p>
          <a:p>
            <a:pPr marL="0" indent="0">
              <a:buNone/>
            </a:pPr>
            <a:r>
              <a:rPr lang="en-US" dirty="0"/>
              <a:t>2.  Gather Evidence</a:t>
            </a:r>
          </a:p>
          <a:p>
            <a:pPr marL="0" indent="0">
              <a:buNone/>
            </a:pPr>
            <a:r>
              <a:rPr lang="en-US" dirty="0"/>
              <a:t>3.  Identify the Causes</a:t>
            </a:r>
          </a:p>
          <a:p>
            <a:pPr marL="0" indent="0">
              <a:buNone/>
            </a:pPr>
            <a:r>
              <a:rPr lang="en-US" dirty="0"/>
              <a:t>4.  Evaluate an Existing Policy</a:t>
            </a:r>
          </a:p>
          <a:p>
            <a:pPr marL="0" indent="0">
              <a:buNone/>
            </a:pPr>
            <a:r>
              <a:rPr lang="en-US" dirty="0"/>
              <a:t>5.  Develop Solutions</a:t>
            </a:r>
          </a:p>
          <a:p>
            <a:pPr marL="0" indent="0">
              <a:buNone/>
            </a:pPr>
            <a:r>
              <a:rPr lang="en-US" dirty="0"/>
              <a:t>6.  Select the Best Solutions</a:t>
            </a:r>
          </a:p>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5820" y="1690689"/>
            <a:ext cx="6110538" cy="2961522"/>
          </a:xfrm>
          <a:prstGeom prst="rect">
            <a:avLst/>
          </a:prstGeom>
        </p:spPr>
      </p:pic>
    </p:spTree>
    <p:extLst>
      <p:ext uri="{BB962C8B-B14F-4D97-AF65-F5344CB8AC3E}">
        <p14:creationId xmlns:p14="http://schemas.microsoft.com/office/powerpoint/2010/main" val="3501185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Policy Analysis (PPA)-Resources</a:t>
            </a:r>
          </a:p>
        </p:txBody>
      </p:sp>
      <p:sp>
        <p:nvSpPr>
          <p:cNvPr id="3" name="Content Placeholder 2"/>
          <p:cNvSpPr>
            <a:spLocks noGrp="1"/>
          </p:cNvSpPr>
          <p:nvPr>
            <p:ph idx="1"/>
          </p:nvPr>
        </p:nvSpPr>
        <p:spPr/>
        <p:txBody>
          <a:bodyPr>
            <a:normAutofit fontScale="62500" lnSpcReduction="20000"/>
          </a:bodyPr>
          <a:lstStyle/>
          <a:p>
            <a:pPr marL="0" indent="0">
              <a:buNone/>
            </a:pPr>
            <a:endParaRPr lang="en-US" dirty="0">
              <a:hlinkClick r:id="rId2"/>
            </a:endParaRPr>
          </a:p>
          <a:p>
            <a:pPr marL="0" indent="0">
              <a:buNone/>
            </a:pPr>
            <a:r>
              <a:rPr lang="en-US" dirty="0">
                <a:hlinkClick r:id="rId2"/>
              </a:rPr>
              <a:t>https://study.com/academy/lesson/the-public-policy-process-problem-recognition-policy-formation-policy-implementation.html</a:t>
            </a:r>
          </a:p>
          <a:p>
            <a:pPr marL="0" indent="0">
              <a:buNone/>
            </a:pPr>
            <a:r>
              <a:rPr lang="en-US" dirty="0">
                <a:hlinkClick r:id="rId2"/>
              </a:rPr>
              <a:t>https://study.com/academy/lesson/what-is-public-policy-definition-types-process-examples.html</a:t>
            </a:r>
          </a:p>
          <a:p>
            <a:pPr marL="0" indent="0">
              <a:buNone/>
            </a:pPr>
            <a:r>
              <a:rPr lang="en-US" dirty="0">
                <a:hlinkClick r:id="rId2"/>
              </a:rPr>
              <a:t>https://www.youtube.com/watch?v=aLUbviQoef8</a:t>
            </a:r>
          </a:p>
          <a:p>
            <a:pPr marL="0" indent="0">
              <a:buNone/>
            </a:pPr>
            <a:r>
              <a:rPr lang="en-US" dirty="0">
                <a:hlinkClick r:id="rId2"/>
              </a:rPr>
              <a:t>https://www.khanacademy.org/humanities/us-government-and-civics/us-gov-foundations/us-gov-federalism-in-action/v/introduction-to-the-public-policy-process</a:t>
            </a:r>
          </a:p>
          <a:p>
            <a:pPr marL="0" indent="0">
              <a:buNone/>
            </a:pPr>
            <a:r>
              <a:rPr lang="en-US" dirty="0">
                <a:hlinkClick r:id="rId2"/>
              </a:rPr>
              <a:t>http://www.fao.org/3/a-i4242e.pdf</a:t>
            </a:r>
            <a:endParaRPr lang="en-US" dirty="0"/>
          </a:p>
          <a:p>
            <a:pPr marL="0" indent="0">
              <a:buNone/>
            </a:pPr>
            <a:r>
              <a:rPr lang="en-US" dirty="0">
                <a:hlinkClick r:id="rId3"/>
              </a:rPr>
              <a:t>https://www.youtube.com/watch?v=8I96E-mfxd0</a:t>
            </a:r>
            <a:endParaRPr lang="en-US" dirty="0"/>
          </a:p>
          <a:p>
            <a:pPr marL="0" indent="0">
              <a:buNone/>
            </a:pPr>
            <a:r>
              <a:rPr lang="en-US" dirty="0">
                <a:hlinkClick r:id="rId4"/>
              </a:rPr>
              <a:t>https://www.youtube.com/watch?v=-dAflRiw88E</a:t>
            </a:r>
            <a:endParaRPr lang="en-US" dirty="0"/>
          </a:p>
          <a:p>
            <a:pPr marL="0" indent="0">
              <a:buNone/>
            </a:pPr>
            <a:r>
              <a:rPr lang="en-US" dirty="0"/>
              <a:t>Rubric / checklist is shared in stream.</a:t>
            </a:r>
          </a:p>
          <a:p>
            <a:pPr marL="0" indent="0">
              <a:buNone/>
            </a:pPr>
            <a:r>
              <a:rPr lang="en-US" dirty="0"/>
              <a:t>Sample Public Policy Analysis will also be in Stream.</a:t>
            </a:r>
          </a:p>
          <a:p>
            <a:pPr marL="0" indent="0">
              <a:buNone/>
            </a:pPr>
            <a:r>
              <a:rPr lang="en-US" dirty="0">
                <a:hlinkClick r:id="rId5"/>
              </a:rPr>
              <a:t>https://www.cdc.gov/policy/polaris/policyprocess/policy_analysis.html</a:t>
            </a:r>
            <a:endParaRPr lang="en-US" dirty="0"/>
          </a:p>
          <a:p>
            <a:pPr marL="0" indent="0">
              <a:buNone/>
            </a:pPr>
            <a:r>
              <a:rPr lang="en-US" dirty="0">
                <a:hlinkClick r:id="rId6"/>
              </a:rPr>
              <a:t>http://dl.icdst.org/pdfs/files/448d218c971e63d9ef1487f0107bba4e.pdf</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7395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or Credits</a:t>
            </a:r>
          </a:p>
        </p:txBody>
      </p:sp>
      <p:sp>
        <p:nvSpPr>
          <p:cNvPr id="3" name="Content Placeholder 2"/>
          <p:cNvSpPr>
            <a:spLocks noGrp="1"/>
          </p:cNvSpPr>
          <p:nvPr>
            <p:ph idx="1"/>
          </p:nvPr>
        </p:nvSpPr>
        <p:spPr>
          <a:xfrm>
            <a:off x="854364" y="1690688"/>
            <a:ext cx="10515600" cy="4351338"/>
          </a:xfrm>
        </p:spPr>
        <p:txBody>
          <a:bodyPr>
            <a:normAutofit fontScale="85000" lnSpcReduction="20000"/>
          </a:bodyPr>
          <a:lstStyle/>
          <a:p>
            <a:pPr marL="0" indent="0">
              <a:buNone/>
            </a:pPr>
            <a:r>
              <a:rPr lang="en-US" dirty="0">
                <a:hlinkClick r:id="rId2"/>
              </a:rPr>
              <a:t>https://www.scholars.northwestern.edu/en/publications/screen-media-exposure-and-obesity-in-children-and-adolescents</a:t>
            </a:r>
            <a:endParaRPr lang="en-US" dirty="0"/>
          </a:p>
          <a:p>
            <a:pPr marL="0" indent="0">
              <a:buNone/>
            </a:pPr>
            <a:r>
              <a:rPr lang="en-US" dirty="0"/>
              <a:t>Dr.Carney.com</a:t>
            </a:r>
          </a:p>
          <a:p>
            <a:pPr marL="0" indent="0">
              <a:buNone/>
            </a:pPr>
            <a:r>
              <a:rPr lang="en-US" dirty="0"/>
              <a:t>6 causes of childhood obesity - Dr. Axe - </a:t>
            </a:r>
            <a:r>
              <a:rPr lang="en-US" b="1" dirty="0">
                <a:hlinkClick r:id="rId3"/>
              </a:rPr>
              <a:t>#Axe</a:t>
            </a:r>
            <a:r>
              <a:rPr lang="en-US" dirty="0"/>
              <a:t> </a:t>
            </a:r>
            <a:r>
              <a:rPr lang="en-US" b="1" dirty="0">
                <a:hlinkClick r:id="rId4"/>
              </a:rPr>
              <a:t>#Childhood</a:t>
            </a:r>
            <a:r>
              <a:rPr lang="en-US" dirty="0"/>
              <a:t> </a:t>
            </a:r>
            <a:r>
              <a:rPr lang="en-US" b="1" dirty="0">
                <a:hlinkClick r:id="rId5"/>
              </a:rPr>
              <a:t>#</a:t>
            </a:r>
            <a:r>
              <a:rPr lang="en-US" b="1" dirty="0" err="1">
                <a:hlinkClick r:id="rId5"/>
              </a:rPr>
              <a:t>Dr</a:t>
            </a:r>
            <a:r>
              <a:rPr lang="en-US" dirty="0"/>
              <a:t> </a:t>
            </a:r>
            <a:r>
              <a:rPr lang="en-US" b="1" dirty="0">
                <a:hlinkClick r:id="rId6"/>
              </a:rPr>
              <a:t>#OBESITY</a:t>
            </a:r>
            <a:endParaRPr lang="en-US" dirty="0"/>
          </a:p>
          <a:p>
            <a:pPr marL="0" indent="0">
              <a:buNone/>
            </a:pPr>
            <a:r>
              <a:rPr lang="en-US" dirty="0">
                <a:hlinkClick r:id="rId7"/>
              </a:rPr>
              <a:t>https://study.com/academy/answer/what-are-examples-of-social-problems.html</a:t>
            </a:r>
            <a:endParaRPr lang="en-US" dirty="0"/>
          </a:p>
          <a:p>
            <a:pPr marL="0" indent="0">
              <a:buNone/>
            </a:pPr>
            <a:endParaRPr lang="en-US" dirty="0">
              <a:hlinkClick r:id="rId8"/>
            </a:endParaRPr>
          </a:p>
          <a:p>
            <a:pPr marL="0" indent="0">
              <a:buNone/>
            </a:pPr>
            <a:r>
              <a:rPr lang="en-US" dirty="0">
                <a:hlinkClick r:id="rId8"/>
              </a:rPr>
              <a:t>https://examples.yourdictionary.com/common-examples-of-social-issues.html</a:t>
            </a:r>
            <a:endParaRPr lang="en-US" dirty="0"/>
          </a:p>
          <a:p>
            <a:pPr marL="0" indent="0">
              <a:buNone/>
            </a:pPr>
            <a:endParaRPr lang="en-US" dirty="0">
              <a:hlinkClick r:id="rId9"/>
            </a:endParaRPr>
          </a:p>
          <a:p>
            <a:pPr marL="0" indent="0">
              <a:buNone/>
            </a:pPr>
            <a:r>
              <a:rPr lang="en-US" dirty="0">
                <a:hlinkClick r:id="rId9"/>
              </a:rPr>
              <a:t>https://foh.psc.gov/NYCU/childhoodobesity.asp</a:t>
            </a:r>
            <a:endParaRPr lang="en-US" dirty="0"/>
          </a:p>
          <a:p>
            <a:pPr marL="0" indent="0">
              <a:buNone/>
            </a:pPr>
            <a:endParaRPr lang="en-US" dirty="0"/>
          </a:p>
          <a:p>
            <a:pPr marL="0" indent="0">
              <a:buNone/>
            </a:pPr>
            <a:r>
              <a:rPr lang="en-US" altLang="en-US" dirty="0">
                <a:solidFill>
                  <a:schemeClr val="hlink"/>
                </a:solidFill>
              </a:rPr>
              <a:t>National medicine Institute: </a:t>
            </a:r>
            <a:r>
              <a:rPr lang="en-US" altLang="en-US" u="sng" dirty="0">
                <a:solidFill>
                  <a:schemeClr val="hlink"/>
                </a:solidFill>
              </a:rPr>
              <a:t>www.iom.edu/obesity</a:t>
            </a:r>
            <a:endParaRPr lang="en-US" dirty="0"/>
          </a:p>
        </p:txBody>
      </p:sp>
    </p:spTree>
    <p:extLst>
      <p:ext uri="{BB962C8B-B14F-4D97-AF65-F5344CB8AC3E}">
        <p14:creationId xmlns:p14="http://schemas.microsoft.com/office/powerpoint/2010/main" val="2856065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or Credits continued…</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hlinkClick r:id="rId2"/>
              </a:rPr>
              <a:t>https://childhood-obesity.imedpub.com/pmarket-analysis-of-childhood-obesity-2020p.php?aid=24778</a:t>
            </a:r>
            <a:endParaRPr lang="en-US" dirty="0"/>
          </a:p>
          <a:p>
            <a:pPr marL="0" indent="0">
              <a:buNone/>
            </a:pPr>
            <a:r>
              <a:rPr lang="en-US" dirty="0">
                <a:hlinkClick r:id="rId3"/>
              </a:rPr>
              <a:t>https://www.thecommunityguide.org/content/interventions-increase-healthy-eating-and-physical-activity-schoolsexternal icon</a:t>
            </a:r>
            <a:br>
              <a:rPr lang="en-US" dirty="0"/>
            </a:br>
            <a:r>
              <a:rPr lang="en-US" dirty="0">
                <a:hlinkClick r:id="rId4"/>
              </a:rPr>
              <a:t>https://www.ncbi.nlm.nih.gov/pmc/articles/PMC4753627/</a:t>
            </a:r>
            <a:endParaRPr lang="en-US" dirty="0"/>
          </a:p>
          <a:p>
            <a:pPr marL="0" indent="0">
              <a:buNone/>
            </a:pPr>
            <a:r>
              <a:rPr lang="en-US" dirty="0">
                <a:hlinkClick r:id="rId5"/>
              </a:rPr>
              <a:t>https://www.nycfoodpolicy.org/combatting-childhood-obesity-by-reducing-sugar-in-school-</a:t>
            </a:r>
            <a:endParaRPr lang="en-US" dirty="0"/>
          </a:p>
          <a:p>
            <a:pPr marL="0" indent="0">
              <a:buNone/>
            </a:pPr>
            <a:r>
              <a:rPr lang="en-US" dirty="0"/>
              <a:t>beverages/#:~:text=By%202016%20the%20national%20average,were%20overweight%20but%20not%20obese.&amp;text=That's%20more%20than%20half%20of%20NYC's%208.6%20million%20residents.</a:t>
            </a:r>
          </a:p>
          <a:p>
            <a:pPr marL="0" indent="0">
              <a:buNone/>
            </a:pPr>
            <a:r>
              <a:rPr lang="en-US" dirty="0">
                <a:hlinkClick r:id="rId6"/>
              </a:rPr>
              <a:t>https://srahec.org/childhood-obesity/?gclid=CjwKCAjwh7H7BRBBEiwAPXjadg-rEGft7T9N-ncWHywJnBwHfhK6GLuDB_t8wvJ1EGEe1zWET67yFxoCA5EQAvD_BwE</a:t>
            </a:r>
            <a:endParaRPr lang="en-US" dirty="0"/>
          </a:p>
          <a:p>
            <a:pPr marL="0" indent="0">
              <a:buNone/>
            </a:pPr>
            <a:endParaRPr lang="en-US" dirty="0"/>
          </a:p>
          <a:p>
            <a:pPr marL="0" indent="0">
              <a:buNone/>
            </a:pPr>
            <a:r>
              <a:rPr lang="en-US" dirty="0"/>
              <a:t>US Department of Health and Human Services. Physical Activity Guidelines for Americans Midcourse Report: Strategies to Increase Physical Activity among Youth. </a:t>
            </a:r>
            <a:r>
              <a:rPr lang="en-US" sz="2400" u="sng" dirty="0">
                <a:hlinkClick r:id="rId7"/>
              </a:rPr>
              <a:t>http://www.health.gov/paguidelines/midcourse/pag-mid-course-report-final.pdf</a:t>
            </a:r>
            <a:r>
              <a:rPr lang="en-US" sz="2400" dirty="0"/>
              <a:t>.</a:t>
            </a:r>
            <a:endParaRPr lang="en-US" dirty="0"/>
          </a:p>
          <a:p>
            <a:pPr marL="0" indent="0">
              <a:buNone/>
            </a:pPr>
            <a:endParaRPr lang="en-US" dirty="0"/>
          </a:p>
        </p:txBody>
      </p:sp>
    </p:spTree>
    <p:extLst>
      <p:ext uri="{BB962C8B-B14F-4D97-AF65-F5344CB8AC3E}">
        <p14:creationId xmlns:p14="http://schemas.microsoft.com/office/powerpoint/2010/main" val="4000075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Write down everything you think, know or wonder about the image you see.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48873" y="1724653"/>
            <a:ext cx="6899564" cy="4057312"/>
          </a:xfrm>
        </p:spPr>
      </p:pic>
      <p:sp>
        <p:nvSpPr>
          <p:cNvPr id="5" name="TextBox 4"/>
          <p:cNvSpPr txBox="1"/>
          <p:nvPr/>
        </p:nvSpPr>
        <p:spPr>
          <a:xfrm>
            <a:off x="838200" y="5569527"/>
            <a:ext cx="10873509" cy="1323439"/>
          </a:xfrm>
          <a:prstGeom prst="rect">
            <a:avLst/>
          </a:prstGeom>
          <a:noFill/>
        </p:spPr>
        <p:txBody>
          <a:bodyPr wrap="square" rtlCol="0">
            <a:spAutoFit/>
          </a:bodyPr>
          <a:lstStyle/>
          <a:p>
            <a:r>
              <a:rPr lang="en-US" sz="4000" dirty="0"/>
              <a:t>Let’s share out our knowledge, thoughts, and wonders about this image. Q&amp;A</a:t>
            </a:r>
            <a:endParaRPr lang="en-US" dirty="0"/>
          </a:p>
        </p:txBody>
      </p:sp>
    </p:spTree>
    <p:extLst>
      <p:ext uri="{BB962C8B-B14F-4D97-AF65-F5344CB8AC3E}">
        <p14:creationId xmlns:p14="http://schemas.microsoft.com/office/powerpoint/2010/main" val="215747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PPA Step 1-Defining the Problem</a:t>
            </a:r>
            <a:br>
              <a:rPr lang="en-US" sz="2200" dirty="0"/>
            </a:br>
            <a:br>
              <a:rPr lang="en-US" sz="2200" dirty="0"/>
            </a:br>
            <a:r>
              <a:rPr lang="en-US" sz="2800" dirty="0"/>
              <a:t>” </a:t>
            </a:r>
            <a:r>
              <a:rPr lang="en-US" sz="3300" dirty="0"/>
              <a:t>There is too much childhood obesity in the U.S</a:t>
            </a:r>
            <a:r>
              <a:rPr lang="en-US" sz="2800" dirty="0"/>
              <a:t>." </a:t>
            </a:r>
            <a:br>
              <a:rPr lang="en-US" sz="2800" dirty="0"/>
            </a:br>
            <a:r>
              <a:rPr lang="en-US" sz="2200" dirty="0"/>
              <a:t> </a:t>
            </a:r>
          </a:p>
        </p:txBody>
      </p:sp>
      <p:sp>
        <p:nvSpPr>
          <p:cNvPr id="3" name="Content Placeholder 2"/>
          <p:cNvSpPr>
            <a:spLocks noGrp="1"/>
          </p:cNvSpPr>
          <p:nvPr>
            <p:ph idx="1"/>
          </p:nvPr>
        </p:nvSpPr>
        <p:spPr>
          <a:xfrm>
            <a:off x="838200" y="1822357"/>
            <a:ext cx="10515600" cy="4848266"/>
          </a:xfrm>
        </p:spPr>
        <p:txBody>
          <a:bodyPr>
            <a:normAutofit lnSpcReduction="10000"/>
          </a:bodyPr>
          <a:lstStyle/>
          <a:p>
            <a:pPr marL="0" indent="0">
              <a:buNone/>
            </a:pPr>
            <a:r>
              <a:rPr lang="en-US" dirty="0"/>
              <a:t>     Childhood obesity has not always been an issue in the United states however the problem has increased significantly in the US. Obesity is caused when the calories you intake is higher than the calories being used. This has become a problem more and more due to screen media.</a:t>
            </a:r>
          </a:p>
          <a:p>
            <a:pPr marL="0" indent="0">
              <a:buNone/>
            </a:pPr>
            <a:endParaRPr lang="en-US" dirty="0"/>
          </a:p>
          <a:p>
            <a:pPr marL="0" indent="0">
              <a:buNone/>
            </a:pPr>
            <a:r>
              <a:rPr lang="en-US" dirty="0"/>
              <a:t>What does it mean to the social problem?</a:t>
            </a:r>
          </a:p>
          <a:p>
            <a:pPr marL="0" indent="0">
              <a:buNone/>
            </a:pPr>
            <a:r>
              <a:rPr lang="en-US" dirty="0"/>
              <a:t>Compose a list of 3 or more social problems that exist.</a:t>
            </a:r>
          </a:p>
          <a:p>
            <a:pPr marL="0" indent="0">
              <a:buNone/>
            </a:pPr>
            <a:r>
              <a:rPr lang="en-US" dirty="0"/>
              <a:t>Be prepared to share how you know it’s a social problem, compare list, and as a class we will  view more examples of social problems:</a:t>
            </a:r>
          </a:p>
          <a:p>
            <a:pPr marL="0" indent="0">
              <a:buNone/>
            </a:pPr>
            <a:r>
              <a:rPr lang="en-US" dirty="0">
                <a:hlinkClick r:id="rId2"/>
              </a:rPr>
              <a:t>https://study.com/academy/answer/what-are-examples-of-social-problems.html</a:t>
            </a: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37437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KWL Chart- Begin to fill out Sheet.  Parts K –W and you will be able to complete L after learning more.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20762434"/>
              </p:ext>
            </p:extLst>
          </p:nvPr>
        </p:nvGraphicFramePr>
        <p:xfrm>
          <a:off x="838200" y="1825625"/>
          <a:ext cx="10515600" cy="466852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634030584"/>
                    </a:ext>
                  </a:extLst>
                </a:gridCol>
                <a:gridCol w="3505200">
                  <a:extLst>
                    <a:ext uri="{9D8B030D-6E8A-4147-A177-3AD203B41FA5}">
                      <a16:colId xmlns:a16="http://schemas.microsoft.com/office/drawing/2014/main" val="1424522899"/>
                    </a:ext>
                  </a:extLst>
                </a:gridCol>
                <a:gridCol w="3505200">
                  <a:extLst>
                    <a:ext uri="{9D8B030D-6E8A-4147-A177-3AD203B41FA5}">
                      <a16:colId xmlns:a16="http://schemas.microsoft.com/office/drawing/2014/main" val="2691281952"/>
                    </a:ext>
                  </a:extLst>
                </a:gridCol>
              </a:tblGrid>
              <a:tr h="370840">
                <a:tc>
                  <a:txBody>
                    <a:bodyPr/>
                    <a:lstStyle/>
                    <a:p>
                      <a:r>
                        <a:rPr lang="en-US" dirty="0"/>
                        <a:t>                               K</a:t>
                      </a:r>
                    </a:p>
                  </a:txBody>
                  <a:tcPr/>
                </a:tc>
                <a:tc>
                  <a:txBody>
                    <a:bodyPr/>
                    <a:lstStyle/>
                    <a:p>
                      <a:r>
                        <a:rPr lang="en-US" dirty="0"/>
                        <a:t>                               W</a:t>
                      </a:r>
                    </a:p>
                  </a:txBody>
                  <a:tcPr/>
                </a:tc>
                <a:tc>
                  <a:txBody>
                    <a:bodyPr/>
                    <a:lstStyle/>
                    <a:p>
                      <a:r>
                        <a:rPr lang="en-US" dirty="0"/>
                        <a:t>                                L</a:t>
                      </a:r>
                    </a:p>
                  </a:txBody>
                  <a:tcPr/>
                </a:tc>
                <a:extLst>
                  <a:ext uri="{0D108BD9-81ED-4DB2-BD59-A6C34878D82A}">
                    <a16:rowId xmlns:a16="http://schemas.microsoft.com/office/drawing/2014/main" val="2363683222"/>
                  </a:ext>
                </a:extLst>
              </a:tr>
              <a:tr h="370840">
                <a:tc>
                  <a:txBody>
                    <a:bodyPr/>
                    <a:lstStyle/>
                    <a:p>
                      <a:r>
                        <a:rPr lang="en-US" dirty="0"/>
                        <a:t>What do you already know about childhood obesity?</a:t>
                      </a:r>
                    </a:p>
                  </a:txBody>
                  <a:tcPr/>
                </a:tc>
                <a:tc>
                  <a:txBody>
                    <a:bodyPr/>
                    <a:lstStyle/>
                    <a:p>
                      <a:r>
                        <a:rPr lang="en-US" dirty="0"/>
                        <a:t>What do you what to know more about? Or what</a:t>
                      </a:r>
                      <a:r>
                        <a:rPr lang="en-US" baseline="0" dirty="0"/>
                        <a:t> questions do you still have?</a:t>
                      </a:r>
                      <a:endParaRPr lang="en-US" dirty="0"/>
                    </a:p>
                  </a:txBody>
                  <a:tcPr/>
                </a:tc>
                <a:tc>
                  <a:txBody>
                    <a:bodyPr/>
                    <a:lstStyle/>
                    <a:p>
                      <a:r>
                        <a:rPr lang="en-US" dirty="0"/>
                        <a:t>What have you learned</a:t>
                      </a:r>
                      <a:r>
                        <a:rPr lang="en-US" baseline="0" dirty="0"/>
                        <a:t> more about child hood obesity from the lesson?</a:t>
                      </a:r>
                      <a:endParaRPr lang="en-US" dirty="0"/>
                    </a:p>
                  </a:txBody>
                  <a:tcPr/>
                </a:tc>
                <a:extLst>
                  <a:ext uri="{0D108BD9-81ED-4DB2-BD59-A6C34878D82A}">
                    <a16:rowId xmlns:a16="http://schemas.microsoft.com/office/drawing/2014/main" val="1815734865"/>
                  </a:ext>
                </a:extLst>
              </a:tr>
              <a:tr h="370840">
                <a:tc>
                  <a: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140044957"/>
                  </a:ext>
                </a:extLst>
              </a:tr>
            </a:tbl>
          </a:graphicData>
        </a:graphic>
      </p:graphicFrame>
    </p:spTree>
    <p:extLst>
      <p:ext uri="{BB962C8B-B14F-4D97-AF65-F5344CB8AC3E}">
        <p14:creationId xmlns:p14="http://schemas.microsoft.com/office/powerpoint/2010/main" val="4175553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Childhood Obesity Statistics</a:t>
            </a:r>
          </a:p>
        </p:txBody>
      </p:sp>
      <p:sp>
        <p:nvSpPr>
          <p:cNvPr id="3" name="Content Placeholder 2"/>
          <p:cNvSpPr>
            <a:spLocks noGrp="1"/>
          </p:cNvSpPr>
          <p:nvPr>
            <p:ph idx="1"/>
          </p:nvPr>
        </p:nvSpPr>
        <p:spPr/>
        <p:txBody>
          <a:bodyPr>
            <a:normAutofit/>
          </a:bodyPr>
          <a:lstStyle/>
          <a:p>
            <a:pPr marL="0" indent="0">
              <a:buNone/>
            </a:pPr>
            <a:r>
              <a:rPr lang="en-US" dirty="0"/>
              <a:t>United States</a:t>
            </a:r>
          </a:p>
          <a:p>
            <a:r>
              <a:rPr lang="en-US" dirty="0"/>
              <a:t>1 in 6 (18%) youth ages 2-19 is obese-The prevalence of </a:t>
            </a:r>
            <a:r>
              <a:rPr lang="en-US" dirty="0" err="1"/>
              <a:t>obesitywas</a:t>
            </a:r>
            <a:r>
              <a:rPr lang="en-US" dirty="0"/>
              <a:t> 18.5% and affected about 13.7 </a:t>
            </a:r>
            <a:r>
              <a:rPr lang="en-US" b="1" dirty="0"/>
              <a:t>million</a:t>
            </a:r>
            <a:r>
              <a:rPr lang="en-US" dirty="0"/>
              <a:t> children and adolescents. Obesity prevalence was 13.9% among 2- to 5-year-olds, 18.4% among 6- to 11-year-olds, and 20.6% among 12- to 19-year-olds.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86043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 According to age in the U.S.</a:t>
            </a:r>
          </a:p>
        </p:txBody>
      </p:sp>
      <p:pic>
        <p:nvPicPr>
          <p:cNvPr id="4" name="Content Placeholder 3"/>
          <p:cNvPicPr>
            <a:picLocks noGrp="1" noChangeAspect="1"/>
          </p:cNvPicPr>
          <p:nvPr>
            <p:ph idx="1"/>
          </p:nvPr>
        </p:nvPicPr>
        <p:blipFill>
          <a:blip r:embed="rId2"/>
          <a:stretch>
            <a:fillRect/>
          </a:stretch>
        </p:blipFill>
        <p:spPr>
          <a:xfrm>
            <a:off x="2128604" y="1899128"/>
            <a:ext cx="7779893" cy="4789847"/>
          </a:xfrm>
          <a:prstGeom prst="rect">
            <a:avLst/>
          </a:prstGeom>
        </p:spPr>
      </p:pic>
    </p:spTree>
    <p:extLst>
      <p:ext uri="{BB962C8B-B14F-4D97-AF65-F5344CB8AC3E}">
        <p14:creationId xmlns:p14="http://schemas.microsoft.com/office/powerpoint/2010/main" val="711153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Statistics-According to age sex, race, </a:t>
            </a:r>
            <a:r>
              <a:rPr lang="en-US" dirty="0" err="1"/>
              <a:t>etc</a:t>
            </a:r>
            <a:endParaRPr lang="en-US" dirty="0"/>
          </a:p>
        </p:txBody>
      </p:sp>
      <p:pic>
        <p:nvPicPr>
          <p:cNvPr id="4" name="Content Placeholder 3"/>
          <p:cNvPicPr>
            <a:picLocks noGrp="1" noChangeAspect="1"/>
          </p:cNvPicPr>
          <p:nvPr>
            <p:ph idx="1"/>
          </p:nvPr>
        </p:nvPicPr>
        <p:blipFill>
          <a:blip r:embed="rId2"/>
          <a:stretch>
            <a:fillRect/>
          </a:stretch>
        </p:blipFill>
        <p:spPr>
          <a:xfrm>
            <a:off x="1093034" y="1690688"/>
            <a:ext cx="9355110" cy="5167312"/>
          </a:xfrm>
          <a:prstGeom prst="rect">
            <a:avLst/>
          </a:prstGeom>
        </p:spPr>
      </p:pic>
    </p:spTree>
    <p:extLst>
      <p:ext uri="{BB962C8B-B14F-4D97-AF65-F5344CB8AC3E}">
        <p14:creationId xmlns:p14="http://schemas.microsoft.com/office/powerpoint/2010/main" val="693924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2509"/>
            <a:ext cx="10515600" cy="1103289"/>
          </a:xfrm>
        </p:spPr>
        <p:txBody>
          <a:bodyPr>
            <a:noAutofit/>
          </a:bodyPr>
          <a:lstStyle/>
          <a:p>
            <a:r>
              <a:rPr lang="en-US" sz="5400" b="1" dirty="0"/>
              <a:t>		</a:t>
            </a:r>
            <a:r>
              <a:rPr lang="en-US" sz="3600" b="1" dirty="0"/>
              <a:t>PPA Step 2 "Gather the Evidence"</a:t>
            </a:r>
            <a:br>
              <a:rPr lang="en-US" sz="5400" b="1" dirty="0"/>
            </a:br>
            <a:endParaRPr lang="en-US" sz="5400" b="1" dirty="0"/>
          </a:p>
        </p:txBody>
      </p:sp>
      <p:sp>
        <p:nvSpPr>
          <p:cNvPr id="3" name="Content Placeholder 2"/>
          <p:cNvSpPr>
            <a:spLocks noGrp="1"/>
          </p:cNvSpPr>
          <p:nvPr>
            <p:ph idx="1"/>
          </p:nvPr>
        </p:nvSpPr>
        <p:spPr>
          <a:xfrm>
            <a:off x="503380" y="1262208"/>
            <a:ext cx="10679545" cy="2515466"/>
          </a:xfrm>
        </p:spPr>
        <p:txBody>
          <a:bodyPr>
            <a:normAutofit lnSpcReduction="10000"/>
          </a:bodyPr>
          <a:lstStyle/>
          <a:p>
            <a:pPr marL="0" indent="0">
              <a:buNone/>
            </a:pPr>
            <a:r>
              <a:rPr lang="en-US" dirty="0"/>
              <a:t>     Now a days technology media has taken up most children’s lives. According to, </a:t>
            </a:r>
            <a:r>
              <a:rPr lang="en-US" u="sng" dirty="0"/>
              <a:t>Screen Media Exposure and Obesity in Children and Adolescents</a:t>
            </a:r>
            <a:r>
              <a:rPr lang="en-US" dirty="0"/>
              <a:t>, “Current evidence suggests that screen media exposure leads to obesity in children and adolescents through increased eating while viewing; exposure to high-calorie, low-nutrient food and beverage marketing that influences children’s preferences, purchase requests, consumption habits; and reduced sleep duration.” </a:t>
            </a:r>
          </a:p>
          <a:p>
            <a:pPr marL="0" indent="0">
              <a:buNone/>
            </a:pPr>
            <a:endParaRPr lang="en-US" dirty="0"/>
          </a:p>
          <a:p>
            <a:pPr marL="0" indent="0">
              <a:buNone/>
            </a:pPr>
            <a:endParaRPr lang="en-US" dirty="0"/>
          </a:p>
          <a:p>
            <a:pPr marL="0" indent="0">
              <a:buNone/>
            </a:pPr>
            <a:endParaRPr lang="en-US" sz="2200" dirty="0"/>
          </a:p>
        </p:txBody>
      </p:sp>
      <p:pic>
        <p:nvPicPr>
          <p:cNvPr id="4" name="Picture 3" descr="Childhood Obesity on the Rise -"/>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271" y="3676073"/>
            <a:ext cx="11388784" cy="325581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418543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8760</TotalTime>
  <Words>1617</Words>
  <Application>Microsoft Office PowerPoint</Application>
  <PresentationFormat>Widescreen</PresentationFormat>
  <Paragraphs>143</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     Childhood Obesity in United States</vt:lpstr>
      <vt:lpstr>Steps Of Public Policy Analysis (PPA) </vt:lpstr>
      <vt:lpstr>Write down everything you think, know or wonder about the image you see.</vt:lpstr>
      <vt:lpstr>PPA Step 1-Defining the Problem  ” There is too much childhood obesity in the U.S."   </vt:lpstr>
      <vt:lpstr>KWL Chart- Begin to fill out Sheet.  Parts K –W and you will be able to complete L after learning more.</vt:lpstr>
      <vt:lpstr>Childhood Obesity Statistics</vt:lpstr>
      <vt:lpstr>Statistics According to age in the U.S.</vt:lpstr>
      <vt:lpstr>Statistics-According to age sex, race, etc</vt:lpstr>
      <vt:lpstr>  PPA Step 2 "Gather the Evidence" </vt:lpstr>
      <vt:lpstr>Statistics comparing Child to adult Obesity</vt:lpstr>
      <vt:lpstr>Evidence Continued</vt:lpstr>
      <vt:lpstr>Facts About Childhood Obesity</vt:lpstr>
      <vt:lpstr>        PPA Step 3  "Identify the  Causes"         Some Causes of Childhood Obesity</vt:lpstr>
      <vt:lpstr> Clarifying Questions &amp; Answers</vt:lpstr>
      <vt:lpstr> PPA Step 4  "Evaluate an existing Policy"</vt:lpstr>
      <vt:lpstr>Continue Existing policies:</vt:lpstr>
      <vt:lpstr>    PPA Step 5  "Develop Solutions" Directions:  In your small group you are to identify 3 possible solutions.) </vt:lpstr>
      <vt:lpstr>Best Solutions:</vt:lpstr>
      <vt:lpstr>Student Task(S) Create Your OWN PPA</vt:lpstr>
      <vt:lpstr>Public Policy Analysis (PPA)-Resources</vt:lpstr>
      <vt:lpstr>References or Credits</vt:lpstr>
      <vt:lpstr>References or Credits continued…</vt:lpstr>
    </vt:vector>
  </TitlesOfParts>
  <Company>NYCDoE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nycdoe</dc:creator>
  <cp:lastModifiedBy>Joseph Montecalvo</cp:lastModifiedBy>
  <cp:revision>39</cp:revision>
  <dcterms:created xsi:type="dcterms:W3CDTF">2020-08-26T15:00:19Z</dcterms:created>
  <dcterms:modified xsi:type="dcterms:W3CDTF">2021-05-18T19:33:06Z</dcterms:modified>
</cp:coreProperties>
</file>