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UiWj5uqDdbtv+FmkloNZwyIXK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Carroll"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2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y.chalkbeat.org/2022/1/10/22877442/nyc-student-protest-covid-remote-lear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s://flippedtips.com/plegal/tips/existing.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flippedtips.com/plegal/tips/bestsol.html" TargetMode="External"/><Relationship Id="rId3" Type="http://schemas.openxmlformats.org/officeDocument/2006/relationships/hyperlink" Target="https://flippedtips.com/plegal/tips/select.html" TargetMode="External"/><Relationship Id="rId7" Type="http://schemas.openxmlformats.org/officeDocument/2006/relationships/hyperlink" Target="https://flippedtips.com/plegal/tips/solution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flippedtips.com/plegal/tips/existing.html" TargetMode="External"/><Relationship Id="rId5" Type="http://schemas.openxmlformats.org/officeDocument/2006/relationships/hyperlink" Target="https://flippedtips.com/plegal/tips/identify.html" TargetMode="External"/><Relationship Id="rId4" Type="http://schemas.openxmlformats.org/officeDocument/2006/relationships/hyperlink" Target="https://flippedtips.com/plegal/tips/gather.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avigate360.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icphusa.org/commentary/mentalhealth19/" TargetMode="External"/><Relationship Id="rId4" Type="http://schemas.openxmlformats.org/officeDocument/2006/relationships/hyperlink" Target="https://ny.chalkbeat.org/2022/5/17/23099461/school-refusal-nyc-schools-students-anxiety-depression-chronic-absenteei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043153"/>
            <a:ext cx="9144000" cy="24668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B050"/>
              </a:buClr>
              <a:buSzPts val="6000"/>
              <a:buFont typeface="Calibri"/>
              <a:buNone/>
            </a:pPr>
            <a:r>
              <a:rPr lang="en-US" b="1" u="sng">
                <a:solidFill>
                  <a:srgbClr val="00B050"/>
                </a:solidFill>
              </a:rPr>
              <a:t>DEPRESSION</a:t>
            </a:r>
            <a:br>
              <a:rPr lang="en-US" b="1" u="sng">
                <a:solidFill>
                  <a:srgbClr val="00B050"/>
                </a:solidFill>
              </a:rPr>
            </a:br>
            <a:r>
              <a:rPr lang="en-US" sz="4800" b="1" u="sng">
                <a:solidFill>
                  <a:srgbClr val="00B050"/>
                </a:solidFill>
              </a:rPr>
              <a:t>IN NEW YORK CITY PUBLIC SCHOOLS</a:t>
            </a:r>
            <a:endParaRPr b="1" u="sng">
              <a:solidFill>
                <a:srgbClr val="00B050"/>
              </a:solidFill>
            </a:endParaRPr>
          </a:p>
        </p:txBody>
      </p:sp>
      <p:sp>
        <p:nvSpPr>
          <p:cNvPr id="85" name="Google Shape;85;p1"/>
          <p:cNvSpPr txBox="1">
            <a:spLocks noGrp="1"/>
          </p:cNvSpPr>
          <p:nvPr>
            <p:ph type="subTitle" idx="1"/>
          </p:nvPr>
        </p:nvSpPr>
        <p:spPr>
          <a:xfrm>
            <a:off x="1524000" y="4159086"/>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sz="1800"/>
              <a:t>Dawn Roberts</a:t>
            </a:r>
            <a:endParaRPr/>
          </a:p>
          <a:p>
            <a:pPr marL="0" lvl="0" indent="0" algn="ctr" rtl="0">
              <a:lnSpc>
                <a:spcPct val="90000"/>
              </a:lnSpc>
              <a:spcBef>
                <a:spcPts val="1000"/>
              </a:spcBef>
              <a:spcAft>
                <a:spcPts val="0"/>
              </a:spcAft>
              <a:buClr>
                <a:schemeClr val="dk1"/>
              </a:buClr>
              <a:buSzPts val="1800"/>
              <a:buNone/>
            </a:pPr>
            <a:r>
              <a:rPr lang="en-US" sz="1800"/>
              <a:t>Fifth Grade Teacher</a:t>
            </a:r>
            <a:endParaRPr/>
          </a:p>
          <a:p>
            <a:pPr marL="0" lvl="0" indent="0" algn="ctr" rtl="0">
              <a:lnSpc>
                <a:spcPct val="90000"/>
              </a:lnSpc>
              <a:spcBef>
                <a:spcPts val="1000"/>
              </a:spcBef>
              <a:spcAft>
                <a:spcPts val="0"/>
              </a:spcAft>
              <a:buClr>
                <a:schemeClr val="dk1"/>
              </a:buClr>
              <a:buSzPts val="1800"/>
              <a:buNone/>
            </a:pPr>
            <a:r>
              <a:rPr lang="en-US" sz="1800"/>
              <a:t>Mary McLeod Bethune/PS 92M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6600"/>
              <a:buFont typeface="Calibri"/>
              <a:buNone/>
            </a:pPr>
            <a:r>
              <a:rPr lang="en-US" sz="6600" u="sng">
                <a:solidFill>
                  <a:srgbClr val="7030A0"/>
                </a:solidFill>
              </a:rPr>
              <a:t>IDENTIFY THE CAUSES</a:t>
            </a:r>
            <a:endParaRPr/>
          </a:p>
        </p:txBody>
      </p:sp>
      <p:sp>
        <p:nvSpPr>
          <p:cNvPr id="146" name="Google Shape;146;p10"/>
          <p:cNvSpPr txBox="1"/>
          <p:nvPr/>
        </p:nvSpPr>
        <p:spPr>
          <a:xfrm>
            <a:off x="838200" y="1690688"/>
            <a:ext cx="3019097"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Let’s look deeper into our sources and think why this problem exist?</a:t>
            </a:r>
            <a:endParaRPr dirty="0"/>
          </a:p>
          <a:p>
            <a:pPr marL="285750" marR="0" lvl="0" indent="-184150" algn="l"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Why do you think this problem occur?</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What do you think is the driving force that is causing students to behave in this manner?</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a:ea typeface="Calibri"/>
                <a:cs typeface="Calibri"/>
                <a:sym typeface="Calibri"/>
              </a:rPr>
              <a:t>What steps or actions lead to the problem?</a:t>
            </a:r>
            <a:endParaRPr dirty="0"/>
          </a:p>
          <a:p>
            <a:pPr marL="285750" marR="0" lvl="0" indent="-184150" algn="l" rtl="0">
              <a:spcBef>
                <a:spcPts val="0"/>
              </a:spcBef>
              <a:spcAft>
                <a:spcPts val="0"/>
              </a:spcAft>
              <a:buClr>
                <a:schemeClr val="dk1"/>
              </a:buClr>
              <a:buSzPts val="1600"/>
              <a:buFont typeface="Arial"/>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You are going to use your cause and effect graphic organizer to help you identify cause and effect depression have on students.</a:t>
            </a:r>
            <a:endParaRPr dirty="0"/>
          </a:p>
        </p:txBody>
      </p:sp>
      <p:sp>
        <p:nvSpPr>
          <p:cNvPr id="147" name="Google Shape;147;p10"/>
          <p:cNvSpPr txBox="1"/>
          <p:nvPr/>
        </p:nvSpPr>
        <p:spPr>
          <a:xfrm>
            <a:off x="8077197" y="1604460"/>
            <a:ext cx="3735420" cy="48167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FF0000"/>
                </a:solidFill>
                <a:latin typeface="Calibri"/>
                <a:ea typeface="Calibri"/>
                <a:cs typeface="Calibri"/>
                <a:sym typeface="Calibri"/>
              </a:rPr>
              <a:t>Example Problem:</a:t>
            </a:r>
            <a:endParaRPr dirty="0"/>
          </a:p>
          <a:p>
            <a:pPr marL="0" marR="0" lvl="0" indent="0" algn="ctr" rtl="0">
              <a:spcBef>
                <a:spcPts val="0"/>
              </a:spcBef>
              <a:spcAft>
                <a:spcPts val="0"/>
              </a:spcAft>
              <a:buNone/>
            </a:pPr>
            <a:r>
              <a:rPr lang="en-US" sz="1800" dirty="0">
                <a:solidFill>
                  <a:srgbClr val="FF0000"/>
                </a:solidFill>
                <a:latin typeface="Calibri"/>
                <a:ea typeface="Calibri"/>
                <a:cs typeface="Calibri"/>
                <a:sym typeface="Calibri"/>
              </a:rPr>
              <a:t>Depression in New York City Public Schools</a:t>
            </a:r>
            <a:endParaRPr dirty="0"/>
          </a:p>
          <a:p>
            <a:pPr marL="0" marR="0" lvl="0" indent="0" algn="l" rtl="0">
              <a:spcBef>
                <a:spcPts val="0"/>
              </a:spcBef>
              <a:spcAft>
                <a:spcPts val="0"/>
              </a:spcAft>
              <a:buNone/>
            </a:pPr>
            <a:endParaRPr sz="1100" dirty="0">
              <a:solidFill>
                <a:srgbClr val="0070C0"/>
              </a:solidFill>
              <a:latin typeface="Calibri"/>
              <a:ea typeface="Calibri"/>
              <a:cs typeface="Calibri"/>
              <a:sym typeface="Calibri"/>
            </a:endParaRPr>
          </a:p>
          <a:p>
            <a:pPr marL="0" marR="0" lvl="0" indent="0" algn="l" rtl="0">
              <a:spcBef>
                <a:spcPts val="0"/>
              </a:spcBef>
              <a:spcAft>
                <a:spcPts val="0"/>
              </a:spcAft>
              <a:buNone/>
            </a:pPr>
            <a:r>
              <a:rPr lang="en-US" sz="1100" dirty="0">
                <a:solidFill>
                  <a:srgbClr val="0070C0"/>
                </a:solidFill>
                <a:latin typeface="Calibri"/>
                <a:ea typeface="Calibri"/>
                <a:cs typeface="Calibri"/>
                <a:sym typeface="Calibri"/>
              </a:rPr>
              <a:t>Why do you think this problem occur?</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It occur because kids have had a rough couple of years of instability and loss.</a:t>
            </a:r>
            <a:endParaRPr dirty="0"/>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It could be because pandemic continues to weigh heavily on the mental health of the city’s 1.1 million school children.</a:t>
            </a:r>
            <a:endParaRPr dirty="0"/>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dirty="0">
                <a:solidFill>
                  <a:srgbClr val="00B050"/>
                </a:solidFill>
                <a:latin typeface="Calibri"/>
                <a:ea typeface="Calibri"/>
                <a:cs typeface="Calibri"/>
                <a:sym typeface="Calibri"/>
              </a:rPr>
              <a:t>What do you think is the driving force that is causing students to behave in this manner?</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Deaths of friends and loved ones, new variants and the possibility of infections they bring, changes in protocols like mask wearing or isolation time after infection and the endless debates about in-person or remote learning are just some of the issues impacting the school communities.</a:t>
            </a:r>
            <a:endParaRPr dirty="0"/>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dirty="0">
                <a:solidFill>
                  <a:srgbClr val="C00000"/>
                </a:solidFill>
                <a:latin typeface="Calibri"/>
                <a:ea typeface="Calibri"/>
                <a:cs typeface="Calibri"/>
                <a:sym typeface="Calibri"/>
              </a:rPr>
              <a:t>What steps or actions lead to the problem?</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Hundreds of anxious New York City Public School students walked out of class on Jan. 11 to </a:t>
            </a:r>
            <a:r>
              <a:rPr lang="en-US"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demand that online classes be offered</a:t>
            </a:r>
            <a:r>
              <a:rPr lang="en-US" sz="1100" dirty="0">
                <a:solidFill>
                  <a:schemeClr val="dk1"/>
                </a:solidFill>
                <a:latin typeface="Calibri"/>
                <a:ea typeface="Calibri"/>
                <a:cs typeface="Calibri"/>
                <a:sym typeface="Calibri"/>
              </a:rPr>
              <a:t> to those who wanted to stay at home. The students cited teacher absences and the fear of widespread infection from the Omicron Variant of COVID-19  and academic performance among  their reasons for the depression.</a:t>
            </a:r>
            <a:endParaRPr dirty="0"/>
          </a:p>
        </p:txBody>
      </p:sp>
      <p:pic>
        <p:nvPicPr>
          <p:cNvPr id="148" name="Google Shape;148;p10" descr="ental health education will help keep our students safe – New Trier News"/>
          <p:cNvPicPr preferRelativeResize="0">
            <a:picLocks noGrp="1"/>
          </p:cNvPicPr>
          <p:nvPr>
            <p:ph type="body" idx="1"/>
          </p:nvPr>
        </p:nvPicPr>
        <p:blipFill rotWithShape="1">
          <a:blip r:embed="rId4">
            <a:alphaModFix/>
          </a:blip>
          <a:srcRect/>
          <a:stretch/>
        </p:blipFill>
        <p:spPr>
          <a:xfrm>
            <a:off x="3938359" y="1604460"/>
            <a:ext cx="4138837" cy="46567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fill="hold"/>
                                        <p:tgtEl>
                                          <p:spTgt spid="146"/>
                                        </p:tgtEl>
                                        <p:attrNameLst>
                                          <p:attrName>ppt_x</p:attrName>
                                        </p:attrNameLst>
                                      </p:cBhvr>
                                      <p:tavLst>
                                        <p:tav tm="0">
                                          <p:val>
                                            <p:strVal val="#ppt_x"/>
                                          </p:val>
                                        </p:tav>
                                        <p:tav tm="100000">
                                          <p:val>
                                            <p:strVal val="#ppt_x"/>
                                          </p:val>
                                        </p:tav>
                                      </p:tavLst>
                                    </p:anim>
                                    <p:anim calcmode="lin" valueType="num">
                                      <p:cBhvr additive="base">
                                        <p:cTn id="8"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8"/>
                                        </p:tgtEl>
                                        <p:attrNameLst>
                                          <p:attrName>style.visibility</p:attrName>
                                        </p:attrNameLst>
                                      </p:cBhvr>
                                      <p:to>
                                        <p:strVal val="visible"/>
                                      </p:to>
                                    </p:set>
                                    <p:anim calcmode="lin" valueType="num">
                                      <p:cBhvr additive="base">
                                        <p:cTn id="13" dur="500" fill="hold"/>
                                        <p:tgtEl>
                                          <p:spTgt spid="148"/>
                                        </p:tgtEl>
                                        <p:attrNameLst>
                                          <p:attrName>ppt_x</p:attrName>
                                        </p:attrNameLst>
                                      </p:cBhvr>
                                      <p:tavLst>
                                        <p:tav tm="0">
                                          <p:val>
                                            <p:strVal val="#ppt_x"/>
                                          </p:val>
                                        </p:tav>
                                        <p:tav tm="100000">
                                          <p:val>
                                            <p:strVal val="#ppt_x"/>
                                          </p:val>
                                        </p:tav>
                                      </p:tavLst>
                                    </p:anim>
                                    <p:anim calcmode="lin" valueType="num">
                                      <p:cBhvr additive="base">
                                        <p:cTn id="14"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7"/>
                                        </p:tgtEl>
                                        <p:attrNameLst>
                                          <p:attrName>style.visibility</p:attrName>
                                        </p:attrNameLst>
                                      </p:cBhvr>
                                      <p:to>
                                        <p:strVal val="visible"/>
                                      </p:to>
                                    </p:set>
                                    <p:anim calcmode="lin" valueType="num">
                                      <p:cBhvr additive="base">
                                        <p:cTn id="19" dur="500" fill="hold"/>
                                        <p:tgtEl>
                                          <p:spTgt spid="147"/>
                                        </p:tgtEl>
                                        <p:attrNameLst>
                                          <p:attrName>ppt_x</p:attrName>
                                        </p:attrNameLst>
                                      </p:cBhvr>
                                      <p:tavLst>
                                        <p:tav tm="0">
                                          <p:val>
                                            <p:strVal val="#ppt_x"/>
                                          </p:val>
                                        </p:tav>
                                        <p:tav tm="100000">
                                          <p:val>
                                            <p:strVal val="#ppt_x"/>
                                          </p:val>
                                        </p:tav>
                                      </p:tavLst>
                                    </p:anim>
                                    <p:anim calcmode="lin" valueType="num">
                                      <p:cBhvr additive="base">
                                        <p:cTn id="20"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hlink"/>
              </a:buClr>
              <a:buSzPts val="4800"/>
              <a:buFont typeface="Calibri"/>
              <a:buNone/>
            </a:pPr>
            <a:r>
              <a:rPr lang="en-US" sz="4800" u="sng">
                <a:solidFill>
                  <a:schemeClr val="hlink"/>
                </a:solidFill>
                <a:hlinkClick r:id="rId3"/>
              </a:rPr>
              <a:t>EXAMINE &amp; EVALUATE EXISTING POLICY</a:t>
            </a:r>
            <a:endParaRPr sz="4800"/>
          </a:p>
        </p:txBody>
      </p:sp>
      <p:pic>
        <p:nvPicPr>
          <p:cNvPr id="154" name="Google Shape;154;p11" descr="epression: What People Don't See (Infographic) | MyDepressionTeam"/>
          <p:cNvPicPr preferRelativeResize="0">
            <a:picLocks noGrp="1"/>
          </p:cNvPicPr>
          <p:nvPr>
            <p:ph type="body" idx="1"/>
          </p:nvPr>
        </p:nvPicPr>
        <p:blipFill rotWithShape="1">
          <a:blip r:embed="rId4">
            <a:alphaModFix/>
          </a:blip>
          <a:srcRect/>
          <a:stretch/>
        </p:blipFill>
        <p:spPr>
          <a:xfrm>
            <a:off x="3743910" y="1832989"/>
            <a:ext cx="4704179" cy="4220969"/>
          </a:xfrm>
          <a:prstGeom prst="rect">
            <a:avLst/>
          </a:prstGeom>
          <a:noFill/>
          <a:ln>
            <a:noFill/>
          </a:ln>
        </p:spPr>
      </p:pic>
      <p:sp>
        <p:nvSpPr>
          <p:cNvPr id="155" name="Google Shape;155;p11"/>
          <p:cNvSpPr txBox="1"/>
          <p:nvPr/>
        </p:nvSpPr>
        <p:spPr>
          <a:xfrm>
            <a:off x="500975" y="1690688"/>
            <a:ext cx="3218234"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Are there any policies in place to address this issue?</a:t>
            </a:r>
            <a:endParaRPr dirty="0"/>
          </a:p>
          <a:p>
            <a:pPr marL="0" marR="0" lvl="0" indent="0" algn="l" rtl="0">
              <a:spcBef>
                <a:spcPts val="0"/>
              </a:spcBef>
              <a:spcAft>
                <a:spcPts val="0"/>
              </a:spcAft>
              <a:buNone/>
            </a:pPr>
            <a:endParaRPr sz="1800" b="1" dirty="0">
              <a:solidFill>
                <a:srgbClr val="548135"/>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548135"/>
                </a:solidFill>
                <a:latin typeface="Calibri"/>
                <a:ea typeface="Calibri"/>
                <a:cs typeface="Calibri"/>
                <a:sym typeface="Calibri"/>
              </a:rPr>
              <a:t>Policies</a:t>
            </a:r>
            <a:r>
              <a:rPr lang="en-US" sz="1800" dirty="0">
                <a:solidFill>
                  <a:schemeClr val="dk1"/>
                </a:solidFill>
                <a:latin typeface="Calibri"/>
                <a:ea typeface="Calibri"/>
                <a:cs typeface="Calibri"/>
                <a:sym typeface="Calibri"/>
              </a:rPr>
              <a:t> can be guidelines, rules, regulations, laws, principles, or directions. They say what is to be done, who is to do it, how it is to be done and for (or to) whom it is to be done.</a:t>
            </a:r>
            <a:endParaRPr dirty="0"/>
          </a:p>
        </p:txBody>
      </p:sp>
      <p:sp>
        <p:nvSpPr>
          <p:cNvPr id="156" name="Google Shape;156;p11"/>
          <p:cNvSpPr txBox="1"/>
          <p:nvPr/>
        </p:nvSpPr>
        <p:spPr>
          <a:xfrm>
            <a:off x="8472791" y="1690688"/>
            <a:ext cx="3218234" cy="49244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B050"/>
                </a:solidFill>
                <a:latin typeface="Calibri"/>
                <a:ea typeface="Calibri"/>
                <a:cs typeface="Calibri"/>
                <a:sym typeface="Calibri"/>
              </a:rPr>
              <a:t>Problem: Depression in New York City Public School</a:t>
            </a:r>
            <a:endParaRPr dirty="0"/>
          </a:p>
          <a:p>
            <a:pPr marL="0" marR="0" lvl="0" indent="0" algn="l" rtl="0">
              <a:spcBef>
                <a:spcPts val="0"/>
              </a:spcBef>
              <a:spcAft>
                <a:spcPts val="0"/>
              </a:spcAft>
              <a:buNone/>
            </a:pPr>
            <a:endParaRPr sz="1200" dirty="0">
              <a:solidFill>
                <a:srgbClr val="00B050"/>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Mental health services are being offered remotely to support children and family during these difficult times.</a:t>
            </a:r>
            <a:endParaRPr sz="1400" dirty="0">
              <a:solidFill>
                <a:srgbClr val="00B050"/>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NYC-Well is a confidential mental health information and referral line with access to mobile crisis teams. Staffed by trained social workers 24 hours a day, 7 days per week, 365 days per year</a:t>
            </a:r>
            <a:endParaRPr sz="2000" dirty="0">
              <a:solidFill>
                <a:srgbClr val="00B050"/>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More social-workers are being added in schools.</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Calibri"/>
                <a:ea typeface="Calibri"/>
                <a:cs typeface="Calibri"/>
                <a:sym typeface="Calibri"/>
              </a:rPr>
              <a:t>FYPS services support and empower parents/caregivers of children and youth, birth to age 24, who are experiencing social, emotional, developmental, substance use, and/or behavioral challenges, and the children and youth themselves.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ppt_x"/>
                                          </p:val>
                                        </p:tav>
                                        <p:tav tm="100000">
                                          <p:val>
                                            <p:strVal val="#ppt_x"/>
                                          </p:val>
                                        </p:tav>
                                      </p:tavLst>
                                    </p:anim>
                                    <p:anim calcmode="lin" valueType="num">
                                      <p:cBhvr additive="base">
                                        <p:cTn id="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4"/>
                                        </p:tgtEl>
                                        <p:attrNameLst>
                                          <p:attrName>style.visibility</p:attrName>
                                        </p:attrNameLst>
                                      </p:cBhvr>
                                      <p:to>
                                        <p:strVal val="visible"/>
                                      </p:to>
                                    </p:set>
                                    <p:anim calcmode="lin" valueType="num">
                                      <p:cBhvr additive="base">
                                        <p:cTn id="13" dur="500" fill="hold"/>
                                        <p:tgtEl>
                                          <p:spTgt spid="154"/>
                                        </p:tgtEl>
                                        <p:attrNameLst>
                                          <p:attrName>ppt_x</p:attrName>
                                        </p:attrNameLst>
                                      </p:cBhvr>
                                      <p:tavLst>
                                        <p:tav tm="0">
                                          <p:val>
                                            <p:strVal val="#ppt_x"/>
                                          </p:val>
                                        </p:tav>
                                        <p:tav tm="100000">
                                          <p:val>
                                            <p:strVal val="#ppt_x"/>
                                          </p:val>
                                        </p:tav>
                                      </p:tavLst>
                                    </p:anim>
                                    <p:anim calcmode="lin" valueType="num">
                                      <p:cBhvr additive="base">
                                        <p:cTn id="14"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6"/>
                                        </p:tgtEl>
                                        <p:attrNameLst>
                                          <p:attrName>style.visibility</p:attrName>
                                        </p:attrNameLst>
                                      </p:cBhvr>
                                      <p:to>
                                        <p:strVal val="visible"/>
                                      </p:to>
                                    </p:set>
                                    <p:anim calcmode="lin" valueType="num">
                                      <p:cBhvr additive="base">
                                        <p:cTn id="19" dur="500" fill="hold"/>
                                        <p:tgtEl>
                                          <p:spTgt spid="156"/>
                                        </p:tgtEl>
                                        <p:attrNameLst>
                                          <p:attrName>ppt_x</p:attrName>
                                        </p:attrNameLst>
                                      </p:cBhvr>
                                      <p:tavLst>
                                        <p:tav tm="0">
                                          <p:val>
                                            <p:strVal val="#ppt_x"/>
                                          </p:val>
                                        </p:tav>
                                        <p:tav tm="100000">
                                          <p:val>
                                            <p:strVal val="#ppt_x"/>
                                          </p:val>
                                        </p:tav>
                                      </p:tavLst>
                                    </p:anim>
                                    <p:anim calcmode="lin" valueType="num">
                                      <p:cBhvr additive="base">
                                        <p:cTn id="20"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55A11"/>
              </a:buClr>
              <a:buSzPts val="6600"/>
              <a:buFont typeface="Calibri"/>
              <a:buNone/>
            </a:pPr>
            <a:r>
              <a:rPr lang="en-US" sz="6600" u="sng">
                <a:solidFill>
                  <a:srgbClr val="C55A11"/>
                </a:solidFill>
              </a:rPr>
              <a:t>DEVELOP SOLUTIONS</a:t>
            </a:r>
            <a:endParaRPr sz="6600">
              <a:solidFill>
                <a:srgbClr val="C55A11"/>
              </a:solidFill>
            </a:endParaRPr>
          </a:p>
        </p:txBody>
      </p:sp>
      <p:pic>
        <p:nvPicPr>
          <p:cNvPr id="162" name="Google Shape;162;p12" descr="ow to Help Someone With Depression - Harbor Health Services News"/>
          <p:cNvPicPr preferRelativeResize="0">
            <a:picLocks noGrp="1"/>
          </p:cNvPicPr>
          <p:nvPr>
            <p:ph type="body" idx="1"/>
          </p:nvPr>
        </p:nvPicPr>
        <p:blipFill rotWithShape="1">
          <a:blip r:embed="rId3">
            <a:alphaModFix/>
          </a:blip>
          <a:srcRect/>
          <a:stretch/>
        </p:blipFill>
        <p:spPr>
          <a:xfrm>
            <a:off x="3746420" y="1955260"/>
            <a:ext cx="4699159" cy="3982824"/>
          </a:xfrm>
          <a:prstGeom prst="rect">
            <a:avLst/>
          </a:prstGeom>
          <a:noFill/>
          <a:ln>
            <a:noFill/>
          </a:ln>
        </p:spPr>
      </p:pic>
      <p:sp>
        <p:nvSpPr>
          <p:cNvPr id="163" name="Google Shape;163;p12"/>
          <p:cNvSpPr txBox="1"/>
          <p:nvPr/>
        </p:nvSpPr>
        <p:spPr>
          <a:xfrm>
            <a:off x="838200" y="1955260"/>
            <a:ext cx="2957209"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Questions to help us?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dirty="0">
                <a:solidFill>
                  <a:schemeClr val="dk1"/>
                </a:solidFill>
                <a:latin typeface="Calibri"/>
                <a:ea typeface="Calibri"/>
                <a:cs typeface="Calibri"/>
                <a:sym typeface="Calibri"/>
              </a:rPr>
              <a:t>How can we help to fix this problem?</a:t>
            </a:r>
            <a:endParaRPr dirty="0"/>
          </a:p>
          <a:p>
            <a:pPr marL="342900" marR="0" lvl="0" indent="-342900" algn="l" rtl="0">
              <a:spcBef>
                <a:spcPts val="0"/>
              </a:spcBef>
              <a:spcAft>
                <a:spcPts val="0"/>
              </a:spcAft>
              <a:buClr>
                <a:schemeClr val="dk1"/>
              </a:buClr>
              <a:buSzPts val="1800"/>
              <a:buFont typeface="Calibri"/>
              <a:buAutoNum type="arabicPeriod"/>
            </a:pPr>
            <a:r>
              <a:rPr lang="en-US" sz="1800" dirty="0">
                <a:solidFill>
                  <a:schemeClr val="dk1"/>
                </a:solidFill>
                <a:latin typeface="Calibri"/>
                <a:ea typeface="Calibri"/>
                <a:cs typeface="Calibri"/>
                <a:sym typeface="Calibri"/>
              </a:rPr>
              <a:t>What rules can we create to assist in this problem?</a:t>
            </a:r>
            <a:endParaRPr dirty="0"/>
          </a:p>
          <a:p>
            <a:pPr marL="342900" marR="0" lvl="0" indent="-342900" algn="l" rtl="0">
              <a:spcBef>
                <a:spcPts val="0"/>
              </a:spcBef>
              <a:spcAft>
                <a:spcPts val="0"/>
              </a:spcAft>
              <a:buClr>
                <a:schemeClr val="dk1"/>
              </a:buClr>
              <a:buSzPts val="1800"/>
              <a:buFont typeface="Calibri"/>
              <a:buAutoNum type="arabicPeriod"/>
            </a:pPr>
            <a:r>
              <a:rPr lang="en-US" sz="1800" dirty="0">
                <a:solidFill>
                  <a:schemeClr val="dk1"/>
                </a:solidFill>
                <a:latin typeface="Calibri"/>
                <a:ea typeface="Calibri"/>
                <a:cs typeface="Calibri"/>
                <a:sym typeface="Calibri"/>
              </a:rPr>
              <a:t>How can we change this behavior?</a:t>
            </a:r>
            <a:endParaRPr dirty="0"/>
          </a:p>
          <a:p>
            <a:pPr marL="342900" marR="0" lvl="0" indent="-342900" algn="l" rtl="0">
              <a:spcBef>
                <a:spcPts val="0"/>
              </a:spcBef>
              <a:spcAft>
                <a:spcPts val="0"/>
              </a:spcAft>
              <a:buClr>
                <a:schemeClr val="dk1"/>
              </a:buClr>
              <a:buSzPts val="1800"/>
              <a:buFont typeface="Calibri"/>
              <a:buAutoNum type="arabicPeriod"/>
            </a:pPr>
            <a:r>
              <a:rPr lang="en-US" sz="1800" dirty="0">
                <a:solidFill>
                  <a:schemeClr val="dk1"/>
                </a:solidFill>
                <a:latin typeface="Calibri"/>
                <a:ea typeface="Calibri"/>
                <a:cs typeface="Calibri"/>
                <a:sym typeface="Calibri"/>
              </a:rPr>
              <a:t>What mind – set can we have develop toward a depress person?</a:t>
            </a:r>
            <a:endParaRPr dirty="0"/>
          </a:p>
        </p:txBody>
      </p:sp>
      <p:sp>
        <p:nvSpPr>
          <p:cNvPr id="164" name="Google Shape;164;p12"/>
          <p:cNvSpPr txBox="1"/>
          <p:nvPr/>
        </p:nvSpPr>
        <p:spPr>
          <a:xfrm>
            <a:off x="8579796" y="1955260"/>
            <a:ext cx="2957208"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B050"/>
                </a:solidFill>
                <a:latin typeface="Calibri"/>
                <a:ea typeface="Calibri"/>
                <a:cs typeface="Calibri"/>
                <a:sym typeface="Calibri"/>
              </a:rPr>
              <a:t>Problem: Depression in New York City Public School</a:t>
            </a:r>
            <a:endParaRPr dirty="0"/>
          </a:p>
          <a:p>
            <a:pPr marL="0" marR="0" lvl="0" indent="0" algn="l" rtl="0">
              <a:spcBef>
                <a:spcPts val="0"/>
              </a:spcBef>
              <a:spcAft>
                <a:spcPts val="0"/>
              </a:spcAft>
              <a:buNone/>
            </a:pPr>
            <a:endParaRPr sz="1800" dirty="0">
              <a:solidFill>
                <a:srgbClr val="00B05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C55A11"/>
                </a:solidFill>
                <a:latin typeface="Calibri"/>
                <a:ea typeface="Calibri"/>
                <a:cs typeface="Calibri"/>
                <a:sym typeface="Calibri"/>
              </a:rPr>
              <a:t>Some Solutions:</a:t>
            </a:r>
            <a:endParaRPr dirty="0"/>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Improve the Care Management Treatment to start at the school level.</a:t>
            </a:r>
            <a:endParaRPr dirty="0"/>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Hire more psychologists, psychiatrists and counselors that will help with supervision.</a:t>
            </a:r>
            <a:endParaRPr dirty="0"/>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Place more health centers in needed communities.</a:t>
            </a:r>
            <a:endParaRPr dirty="0"/>
          </a:p>
          <a:p>
            <a:pPr marL="342900" marR="0" lvl="0" indent="-342900" algn="l" rtl="0">
              <a:spcBef>
                <a:spcPts val="0"/>
              </a:spcBef>
              <a:spcAft>
                <a:spcPts val="0"/>
              </a:spcAft>
              <a:buClr>
                <a:schemeClr val="dk1"/>
              </a:buClr>
              <a:buSzPts val="1400"/>
              <a:buFont typeface="Calibri"/>
              <a:buAutoNum type="arabicPeriod"/>
            </a:pPr>
            <a:r>
              <a:rPr lang="en-US" sz="1400" dirty="0">
                <a:solidFill>
                  <a:schemeClr val="dk1"/>
                </a:solidFill>
                <a:latin typeface="Calibri"/>
                <a:ea typeface="Calibri"/>
                <a:cs typeface="Calibri"/>
                <a:sym typeface="Calibri"/>
              </a:rPr>
              <a:t>Training must be on going.</a:t>
            </a:r>
            <a:endParaRPr dirty="0"/>
          </a:p>
          <a:p>
            <a:pPr marL="0" marR="0" lvl="0" indent="0" algn="l" rtl="0">
              <a:spcBef>
                <a:spcPts val="0"/>
              </a:spcBef>
              <a:spcAft>
                <a:spcPts val="0"/>
              </a:spcAft>
              <a:buNone/>
            </a:pPr>
            <a:endParaRPr sz="1800" dirty="0">
              <a:solidFill>
                <a:srgbClr val="C55A1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Calibri"/>
              <a:buNone/>
            </a:pPr>
            <a:r>
              <a:rPr lang="en-US">
                <a:solidFill>
                  <a:srgbClr val="C00000"/>
                </a:solidFill>
              </a:rPr>
              <a:t>WHAT DOES P.S.92 SAY ABOUT CLINICAL DEPRESSION</a:t>
            </a:r>
            <a:endParaRPr/>
          </a:p>
        </p:txBody>
      </p:sp>
      <p:pic>
        <p:nvPicPr>
          <p:cNvPr id="170" name="Google Shape;170;p13" descr="ow schools aim to head off mental-health woes - The Globe and Mail"/>
          <p:cNvPicPr preferRelativeResize="0">
            <a:picLocks noGrp="1"/>
          </p:cNvPicPr>
          <p:nvPr>
            <p:ph type="body" idx="1"/>
          </p:nvPr>
        </p:nvPicPr>
        <p:blipFill rotWithShape="1">
          <a:blip r:embed="rId3">
            <a:alphaModFix/>
          </a:blip>
          <a:srcRect/>
          <a:stretch/>
        </p:blipFill>
        <p:spPr>
          <a:xfrm>
            <a:off x="4778117" y="1690688"/>
            <a:ext cx="6575683" cy="4431787"/>
          </a:xfrm>
          <a:prstGeom prst="rect">
            <a:avLst/>
          </a:prstGeom>
          <a:noFill/>
          <a:ln>
            <a:noFill/>
          </a:ln>
        </p:spPr>
      </p:pic>
      <p:sp>
        <p:nvSpPr>
          <p:cNvPr id="171" name="Google Shape;171;p13"/>
          <p:cNvSpPr txBox="1"/>
          <p:nvPr/>
        </p:nvSpPr>
        <p:spPr>
          <a:xfrm>
            <a:off x="838200" y="2351056"/>
            <a:ext cx="3939917"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Teacher and students have to check each day to find out if everyone is okay.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Students are given a time to take a break.</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Students go to the school’s social worker or the social worker will come in the room to do a check-up.</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They must go outside and play.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F9000"/>
              </a:buClr>
              <a:buSzPts val="4800"/>
              <a:buFont typeface="Calibri"/>
              <a:buNone/>
            </a:pPr>
            <a:r>
              <a:rPr lang="en-US" sz="4800">
                <a:solidFill>
                  <a:srgbClr val="BF9000"/>
                </a:solidFill>
              </a:rPr>
              <a:t>WHAT CAN WE DO AS A</a:t>
            </a:r>
            <a:br>
              <a:rPr lang="en-US" sz="4800">
                <a:solidFill>
                  <a:srgbClr val="BF9000"/>
                </a:solidFill>
              </a:rPr>
            </a:br>
            <a:r>
              <a:rPr lang="en-US" sz="4800">
                <a:solidFill>
                  <a:srgbClr val="BF9000"/>
                </a:solidFill>
              </a:rPr>
              <a:t>SCHOOL COMMUNITY?</a:t>
            </a:r>
            <a:endParaRPr/>
          </a:p>
        </p:txBody>
      </p:sp>
      <p:pic>
        <p:nvPicPr>
          <p:cNvPr id="177" name="Google Shape;177;p14" descr="or Parents | cgpeds"/>
          <p:cNvPicPr preferRelativeResize="0">
            <a:picLocks noGrp="1"/>
          </p:cNvPicPr>
          <p:nvPr>
            <p:ph type="body" idx="1"/>
          </p:nvPr>
        </p:nvPicPr>
        <p:blipFill rotWithShape="1">
          <a:blip r:embed="rId3">
            <a:alphaModFix/>
          </a:blip>
          <a:srcRect l="27638" r="27638"/>
          <a:stretch/>
        </p:blipFill>
        <p:spPr>
          <a:xfrm>
            <a:off x="5977200" y="1690688"/>
            <a:ext cx="5376600" cy="4482755"/>
          </a:xfrm>
          <a:prstGeom prst="rect">
            <a:avLst/>
          </a:prstGeom>
          <a:noFill/>
          <a:ln>
            <a:noFill/>
          </a:ln>
        </p:spPr>
      </p:pic>
      <p:sp>
        <p:nvSpPr>
          <p:cNvPr id="178" name="Google Shape;178;p14"/>
          <p:cNvSpPr txBox="1"/>
          <p:nvPr/>
        </p:nvSpPr>
        <p:spPr>
          <a:xfrm>
            <a:off x="1478604" y="1916349"/>
            <a:ext cx="4085009"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We can talk with Parents/Guardians.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We can have Friday afternoons be a time where students can choose one thing to do that they like/or are interesting to them.</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We can create games that will make us laugh or see a movie of our interest.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82"/>
        <p:cNvGrpSpPr/>
        <p:nvPr/>
      </p:nvGrpSpPr>
      <p:grpSpPr>
        <a:xfrm>
          <a:off x="0" y="0"/>
          <a:ext cx="0" cy="0"/>
          <a:chOff x="0" y="0"/>
          <a:chExt cx="0" cy="0"/>
        </a:xfrm>
      </p:grpSpPr>
      <p:sp>
        <p:nvSpPr>
          <p:cNvPr id="183" name="Google Shape;18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6600"/>
              <a:buFont typeface="Calibri"/>
              <a:buNone/>
            </a:pPr>
            <a:r>
              <a:rPr lang="en-US" sz="6600">
                <a:solidFill>
                  <a:srgbClr val="002060"/>
                </a:solidFill>
              </a:rPr>
              <a:t>NOW IT’S YOUR TURN</a:t>
            </a:r>
            <a:endParaRPr/>
          </a:p>
        </p:txBody>
      </p:sp>
      <p:pic>
        <p:nvPicPr>
          <p:cNvPr id="184" name="Google Shape;184;p15"/>
          <p:cNvPicPr preferRelativeResize="0">
            <a:picLocks noGrp="1"/>
          </p:cNvPicPr>
          <p:nvPr>
            <p:ph type="body" idx="1"/>
          </p:nvPr>
        </p:nvPicPr>
        <p:blipFill rotWithShape="1">
          <a:blip r:embed="rId3">
            <a:alphaModFix/>
          </a:blip>
          <a:srcRect/>
          <a:stretch/>
        </p:blipFill>
        <p:spPr>
          <a:xfrm>
            <a:off x="5118538" y="1585885"/>
            <a:ext cx="6235262" cy="4775300"/>
          </a:xfrm>
          <a:prstGeom prst="rect">
            <a:avLst/>
          </a:prstGeom>
          <a:noFill/>
          <a:ln>
            <a:noFill/>
          </a:ln>
        </p:spPr>
      </p:pic>
      <p:sp>
        <p:nvSpPr>
          <p:cNvPr id="185" name="Google Shape;185;p15"/>
          <p:cNvSpPr txBox="1"/>
          <p:nvPr/>
        </p:nvSpPr>
        <p:spPr>
          <a:xfrm>
            <a:off x="838200" y="1926077"/>
            <a:ext cx="4191000" cy="42473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0000"/>
                </a:solidFill>
                <a:latin typeface="Calibri"/>
                <a:ea typeface="Calibri"/>
                <a:cs typeface="Calibri"/>
                <a:sym typeface="Calibri"/>
              </a:rPr>
              <a:t>Now it’s time for you and your group to investigate a “social problem!”</a:t>
            </a:r>
            <a:endParaRPr/>
          </a:p>
          <a:p>
            <a:pPr marL="0" marR="0" lvl="0" indent="0" algn="ctr" rtl="0">
              <a:spcBef>
                <a:spcPts val="0"/>
              </a:spcBef>
              <a:spcAft>
                <a:spcPts val="0"/>
              </a:spcAft>
              <a:buNone/>
            </a:pPr>
            <a:endParaRPr sz="1800">
              <a:solidFill>
                <a:srgbClr val="FF0000"/>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You can use </a:t>
            </a:r>
            <a:r>
              <a:rPr lang="en-US" sz="1800" i="1">
                <a:solidFill>
                  <a:schemeClr val="dk1"/>
                </a:solidFill>
                <a:latin typeface="Calibri"/>
                <a:ea typeface="Calibri"/>
                <a:cs typeface="Calibri"/>
                <a:sym typeface="Calibri"/>
              </a:rPr>
              <a:t>Depression in NYC Public Schools </a:t>
            </a:r>
            <a:r>
              <a:rPr lang="en-US" sz="1800">
                <a:solidFill>
                  <a:schemeClr val="dk1"/>
                </a:solidFill>
                <a:latin typeface="Calibri"/>
                <a:ea typeface="Calibri"/>
                <a:cs typeface="Calibri"/>
                <a:sym typeface="Calibri"/>
              </a:rPr>
              <a:t>or we  can make a list of social problems.</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Each group will choose one of the social problems to work on.</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You must use the 6 Steps of the Public Policy Analyst to get your work done.</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Make sure to follow the example that I model for you.</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6000"/>
              </a:buClr>
              <a:buSzPts val="6600"/>
              <a:buFont typeface="Calibri"/>
              <a:buNone/>
            </a:pPr>
            <a:r>
              <a:rPr lang="en-US" sz="6600" b="1" u="sng">
                <a:solidFill>
                  <a:srgbClr val="7F6000"/>
                </a:solidFill>
              </a:rPr>
              <a:t>DEPRESSION</a:t>
            </a:r>
            <a:endParaRPr/>
          </a:p>
        </p:txBody>
      </p:sp>
      <p:sp>
        <p:nvSpPr>
          <p:cNvPr id="91" name="Google Shape;91;p2"/>
          <p:cNvSpPr txBox="1"/>
          <p:nvPr/>
        </p:nvSpPr>
        <p:spPr>
          <a:xfrm>
            <a:off x="1535291" y="2979929"/>
            <a:ext cx="39942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Have you every see this word depression?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What do you think this word means?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Turn and talk to your partner about the word depression.</a:t>
            </a:r>
            <a:endParaRPr/>
          </a:p>
        </p:txBody>
      </p:sp>
      <p:pic>
        <p:nvPicPr>
          <p:cNvPr id="92" name="Google Shape;92;p2" descr=" Ways Teachers Can Help Fight Depression and Mental He"/>
          <p:cNvPicPr preferRelativeResize="0"/>
          <p:nvPr/>
        </p:nvPicPr>
        <p:blipFill rotWithShape="1">
          <a:blip r:embed="rId3">
            <a:alphaModFix/>
          </a:blip>
          <a:srcRect/>
          <a:stretch/>
        </p:blipFill>
        <p:spPr>
          <a:xfrm>
            <a:off x="5529537" y="1810503"/>
            <a:ext cx="6662463" cy="43701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en-US" sz="6600" b="1" u="sng">
                <a:solidFill>
                  <a:srgbClr val="FF0000"/>
                </a:solidFill>
              </a:rPr>
              <a:t>THE MEANING OF </a:t>
            </a:r>
            <a:r>
              <a:rPr lang="en-US" sz="6600" b="1" i="1" u="sng">
                <a:solidFill>
                  <a:srgbClr val="FF0000"/>
                </a:solidFill>
              </a:rPr>
              <a:t>DEPRESSION</a:t>
            </a:r>
            <a:endParaRPr/>
          </a:p>
        </p:txBody>
      </p:sp>
      <p:pic>
        <p:nvPicPr>
          <p:cNvPr id="98" name="Google Shape;98;p3" descr="hat is depression? | UNICEF Parenting"/>
          <p:cNvPicPr preferRelativeResize="0">
            <a:picLocks noGrp="1"/>
          </p:cNvPicPr>
          <p:nvPr>
            <p:ph type="body" idx="1"/>
          </p:nvPr>
        </p:nvPicPr>
        <p:blipFill rotWithShape="1">
          <a:blip r:embed="rId3">
            <a:alphaModFix/>
          </a:blip>
          <a:srcRect/>
          <a:stretch/>
        </p:blipFill>
        <p:spPr>
          <a:xfrm>
            <a:off x="919460" y="1690688"/>
            <a:ext cx="4651023" cy="4806706"/>
          </a:xfrm>
          <a:prstGeom prst="rect">
            <a:avLst/>
          </a:prstGeom>
          <a:noFill/>
          <a:ln>
            <a:noFill/>
          </a:ln>
        </p:spPr>
      </p:pic>
      <p:sp>
        <p:nvSpPr>
          <p:cNvPr id="99" name="Google Shape;99;p3"/>
          <p:cNvSpPr txBox="1"/>
          <p:nvPr/>
        </p:nvSpPr>
        <p:spPr>
          <a:xfrm>
            <a:off x="5651743" y="2385881"/>
            <a:ext cx="6039554"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u="sng" dirty="0">
                <a:solidFill>
                  <a:schemeClr val="dk1"/>
                </a:solidFill>
                <a:latin typeface="Calibri"/>
                <a:ea typeface="Calibri"/>
                <a:cs typeface="Calibri"/>
                <a:sym typeface="Calibri"/>
              </a:rPr>
              <a:t>Depression</a:t>
            </a:r>
            <a:r>
              <a:rPr lang="en-US" sz="2400" dirty="0">
                <a:solidFill>
                  <a:schemeClr val="dk1"/>
                </a:solidFill>
                <a:latin typeface="Calibri"/>
                <a:ea typeface="Calibri"/>
                <a:cs typeface="Calibri"/>
                <a:sym typeface="Calibri"/>
              </a:rPr>
              <a:t> is a mood disorder that causes a persistent feeling of sadness and loss of interest. Also called </a:t>
            </a:r>
            <a:r>
              <a:rPr lang="en-US" sz="2400" b="1" u="sng" dirty="0">
                <a:solidFill>
                  <a:schemeClr val="dk1"/>
                </a:solidFill>
                <a:latin typeface="Calibri"/>
                <a:ea typeface="Calibri"/>
                <a:cs typeface="Calibri"/>
                <a:sym typeface="Calibri"/>
              </a:rPr>
              <a:t>major depressive disorder </a:t>
            </a:r>
            <a:r>
              <a:rPr lang="en-US" sz="2400" dirty="0">
                <a:solidFill>
                  <a:schemeClr val="dk1"/>
                </a:solidFill>
                <a:latin typeface="Calibri"/>
                <a:ea typeface="Calibri"/>
                <a:cs typeface="Calibri"/>
                <a:sym typeface="Calibri"/>
              </a:rPr>
              <a:t>or </a:t>
            </a:r>
            <a:r>
              <a:rPr lang="en-US" sz="2400" b="1" u="sng" dirty="0">
                <a:solidFill>
                  <a:schemeClr val="dk1"/>
                </a:solidFill>
                <a:latin typeface="Calibri"/>
                <a:ea typeface="Calibri"/>
                <a:cs typeface="Calibri"/>
                <a:sym typeface="Calibri"/>
              </a:rPr>
              <a:t>clinical depression</a:t>
            </a:r>
            <a:r>
              <a:rPr lang="en-US" sz="2400" dirty="0">
                <a:solidFill>
                  <a:schemeClr val="dk1"/>
                </a:solidFill>
                <a:latin typeface="Calibri"/>
                <a:ea typeface="Calibri"/>
                <a:cs typeface="Calibri"/>
                <a:sym typeface="Calibri"/>
              </a:rPr>
              <a:t>, it affects how you feel, think and behave and can lead to a variety of emotional and physical problems. You may have trouble doing normal day-to-day activities, and sometimes you may feel as if life isn't worth living.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C000"/>
              </a:buClr>
              <a:buSzPts val="6600"/>
              <a:buFont typeface="Calibri"/>
              <a:buNone/>
            </a:pPr>
            <a:r>
              <a:rPr lang="en-US" sz="6600" b="1" u="sng">
                <a:solidFill>
                  <a:srgbClr val="FFC000"/>
                </a:solidFill>
              </a:rPr>
              <a:t>PPA: WHAT IS THAT?</a:t>
            </a:r>
            <a:endParaRPr/>
          </a:p>
        </p:txBody>
      </p:sp>
      <p:pic>
        <p:nvPicPr>
          <p:cNvPr id="105" name="Google Shape;105;p4" descr="hat is PPA? Everything You Need to Know About PPA in Linux"/>
          <p:cNvPicPr preferRelativeResize="0">
            <a:picLocks noGrp="1"/>
          </p:cNvPicPr>
          <p:nvPr>
            <p:ph type="body" idx="1"/>
          </p:nvPr>
        </p:nvPicPr>
        <p:blipFill rotWithShape="1">
          <a:blip r:embed="rId3">
            <a:alphaModFix/>
          </a:blip>
          <a:srcRect/>
          <a:stretch/>
        </p:blipFill>
        <p:spPr>
          <a:xfrm>
            <a:off x="2161162" y="1690688"/>
            <a:ext cx="7869676" cy="4351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6600"/>
              <a:buFont typeface="Calibri"/>
              <a:buNone/>
            </a:pPr>
            <a:r>
              <a:rPr lang="en-US" sz="6600" b="1" u="sng">
                <a:solidFill>
                  <a:srgbClr val="C00000"/>
                </a:solidFill>
              </a:rPr>
              <a:t>PPA - WHAT ARE THE STEPS?</a:t>
            </a:r>
            <a:endParaRPr/>
          </a:p>
        </p:txBody>
      </p:sp>
      <p:sp>
        <p:nvSpPr>
          <p:cNvPr id="111" name="Google Shape;1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chemeClr val="dk1"/>
              </a:buClr>
              <a:buSzPts val="2800"/>
              <a:buFont typeface="Calibri"/>
              <a:buNone/>
            </a:pPr>
            <a:r>
              <a:rPr lang="en-US"/>
              <a:t>We are going to use these 6 Steps to address the issue of </a:t>
            </a:r>
            <a:r>
              <a:rPr lang="en-US" i="1" u="sng"/>
              <a:t>depression</a:t>
            </a:r>
            <a:r>
              <a:rPr lang="en-US"/>
              <a:t>.</a:t>
            </a:r>
            <a:endParaRPr/>
          </a:p>
          <a:p>
            <a:pPr marL="0" marR="0" lvl="0" indent="0" algn="l" rtl="0">
              <a:lnSpc>
                <a:spcPct val="100000"/>
              </a:lnSpc>
              <a:spcBef>
                <a:spcPts val="0"/>
              </a:spcBef>
              <a:spcAft>
                <a:spcPts val="0"/>
              </a:spcAft>
              <a:buClr>
                <a:schemeClr val="dk1"/>
              </a:buClr>
              <a:buSzPts val="2800"/>
              <a:buFont typeface="Calibri"/>
              <a:buNone/>
            </a:pPr>
            <a:endParaRPr/>
          </a:p>
          <a:p>
            <a:pPr marL="2286000" lvl="0" indent="-341709" algn="l" rtl="0">
              <a:lnSpc>
                <a:spcPct val="115000"/>
              </a:lnSpc>
              <a:spcBef>
                <a:spcPts val="1200"/>
              </a:spcBef>
              <a:spcAft>
                <a:spcPts val="0"/>
              </a:spcAft>
              <a:buClr>
                <a:schemeClr val="dk2"/>
              </a:buClr>
              <a:buSzPts val="2800"/>
              <a:buFont typeface="Open Sans"/>
              <a:buAutoNum type="arabicPeriod"/>
            </a:pPr>
            <a:r>
              <a:rPr lang="en-US">
                <a:solidFill>
                  <a:schemeClr val="hlink"/>
                </a:solidFill>
                <a:uFill>
                  <a:noFill/>
                </a:uFill>
                <a:hlinkClick r:id="rId3"/>
              </a:rPr>
              <a:t>What is the </a:t>
            </a:r>
            <a:r>
              <a:rPr lang="en-US" i="1">
                <a:solidFill>
                  <a:schemeClr val="hlink"/>
                </a:solidFill>
                <a:uFill>
                  <a:noFill/>
                </a:uFill>
                <a:hlinkClick r:id="rId3"/>
              </a:rPr>
              <a:t>problem</a:t>
            </a:r>
            <a:r>
              <a:rPr lang="en-US">
                <a:solidFill>
                  <a:schemeClr val="hlink"/>
                </a:solidFill>
                <a:uFill>
                  <a:noFill/>
                </a:uFill>
                <a:hlinkClick r:id="rId3"/>
              </a:rPr>
              <a:t>?</a:t>
            </a:r>
            <a:endParaRPr/>
          </a:p>
          <a:p>
            <a:pPr marL="2286000" lvl="0" indent="-341709" algn="l" rtl="0">
              <a:lnSpc>
                <a:spcPct val="115000"/>
              </a:lnSpc>
              <a:spcBef>
                <a:spcPts val="1000"/>
              </a:spcBef>
              <a:spcAft>
                <a:spcPts val="0"/>
              </a:spcAft>
              <a:buClr>
                <a:schemeClr val="dk2"/>
              </a:buClr>
              <a:buSzPts val="2800"/>
              <a:buFont typeface="Open Sans"/>
              <a:buAutoNum type="arabicPeriod"/>
            </a:pPr>
            <a:r>
              <a:rPr lang="en-US">
                <a:solidFill>
                  <a:schemeClr val="hlink"/>
                </a:solidFill>
                <a:uFill>
                  <a:noFill/>
                </a:uFill>
                <a:hlinkClick r:id="rId4"/>
              </a:rPr>
              <a:t>What is the </a:t>
            </a:r>
            <a:r>
              <a:rPr lang="en-US" i="1">
                <a:solidFill>
                  <a:schemeClr val="hlink"/>
                </a:solidFill>
                <a:uFill>
                  <a:noFill/>
                </a:uFill>
                <a:hlinkClick r:id="rId4"/>
              </a:rPr>
              <a:t>evidence</a:t>
            </a:r>
            <a:r>
              <a:rPr lang="en-US">
                <a:solidFill>
                  <a:schemeClr val="hlink"/>
                </a:solidFill>
                <a:uFill>
                  <a:noFill/>
                </a:uFill>
                <a:hlinkClick r:id="rId4"/>
              </a:rPr>
              <a:t>?</a:t>
            </a:r>
            <a:endParaRPr/>
          </a:p>
          <a:p>
            <a:pPr marL="2286000" lvl="0" indent="-341709" algn="l" rtl="0">
              <a:lnSpc>
                <a:spcPct val="115000"/>
              </a:lnSpc>
              <a:spcBef>
                <a:spcPts val="1000"/>
              </a:spcBef>
              <a:spcAft>
                <a:spcPts val="0"/>
              </a:spcAft>
              <a:buClr>
                <a:schemeClr val="dk2"/>
              </a:buClr>
              <a:buSzPts val="2800"/>
              <a:buFont typeface="Open Sans"/>
              <a:buAutoNum type="arabicPeriod"/>
            </a:pPr>
            <a:r>
              <a:rPr lang="en-US">
                <a:solidFill>
                  <a:schemeClr val="hlink"/>
                </a:solidFill>
                <a:uFill>
                  <a:noFill/>
                </a:uFill>
                <a:hlinkClick r:id="rId5"/>
              </a:rPr>
              <a:t>What are the </a:t>
            </a:r>
            <a:r>
              <a:rPr lang="en-US" i="1">
                <a:solidFill>
                  <a:schemeClr val="hlink"/>
                </a:solidFill>
                <a:uFill>
                  <a:noFill/>
                </a:uFill>
                <a:hlinkClick r:id="rId5"/>
              </a:rPr>
              <a:t>causes</a:t>
            </a:r>
            <a:r>
              <a:rPr lang="en-US">
                <a:solidFill>
                  <a:schemeClr val="hlink"/>
                </a:solidFill>
                <a:uFill>
                  <a:noFill/>
                </a:uFill>
                <a:hlinkClick r:id="rId5"/>
              </a:rPr>
              <a:t>?</a:t>
            </a:r>
            <a:endParaRPr/>
          </a:p>
          <a:p>
            <a:pPr marL="2286000" lvl="0" indent="-341709" algn="l" rtl="0">
              <a:lnSpc>
                <a:spcPct val="115000"/>
              </a:lnSpc>
              <a:spcBef>
                <a:spcPts val="1000"/>
              </a:spcBef>
              <a:spcAft>
                <a:spcPts val="0"/>
              </a:spcAft>
              <a:buClr>
                <a:schemeClr val="dk2"/>
              </a:buClr>
              <a:buSzPts val="2800"/>
              <a:buFont typeface="Open Sans"/>
              <a:buAutoNum type="arabicPeriod"/>
            </a:pPr>
            <a:r>
              <a:rPr lang="en-US">
                <a:solidFill>
                  <a:schemeClr val="hlink"/>
                </a:solidFill>
                <a:uFill>
                  <a:noFill/>
                </a:uFill>
                <a:hlinkClick r:id="rId6"/>
              </a:rPr>
              <a:t>What is the </a:t>
            </a:r>
            <a:r>
              <a:rPr lang="en-US" i="1">
                <a:solidFill>
                  <a:schemeClr val="hlink"/>
                </a:solidFill>
                <a:uFill>
                  <a:noFill/>
                </a:uFill>
                <a:hlinkClick r:id="rId6"/>
              </a:rPr>
              <a:t>existing policy</a:t>
            </a:r>
            <a:r>
              <a:rPr lang="en-US">
                <a:solidFill>
                  <a:schemeClr val="hlink"/>
                </a:solidFill>
                <a:uFill>
                  <a:noFill/>
                </a:uFill>
                <a:hlinkClick r:id="rId6"/>
              </a:rPr>
              <a:t>?</a:t>
            </a:r>
            <a:endParaRPr/>
          </a:p>
          <a:p>
            <a:pPr marL="2286000" lvl="0" indent="-341709" algn="l" rtl="0">
              <a:lnSpc>
                <a:spcPct val="115000"/>
              </a:lnSpc>
              <a:spcBef>
                <a:spcPts val="1000"/>
              </a:spcBef>
              <a:spcAft>
                <a:spcPts val="0"/>
              </a:spcAft>
              <a:buClr>
                <a:schemeClr val="dk2"/>
              </a:buClr>
              <a:buSzPts val="2800"/>
              <a:buFont typeface="Open Sans"/>
              <a:buAutoNum type="arabicPeriod"/>
            </a:pPr>
            <a:r>
              <a:rPr lang="en-US">
                <a:solidFill>
                  <a:schemeClr val="hlink"/>
                </a:solidFill>
                <a:uFill>
                  <a:noFill/>
                </a:uFill>
                <a:hlinkClick r:id="rId7"/>
              </a:rPr>
              <a:t>What policies can we create to </a:t>
            </a:r>
            <a:r>
              <a:rPr lang="en-US" i="1">
                <a:solidFill>
                  <a:schemeClr val="hlink"/>
                </a:solidFill>
                <a:uFill>
                  <a:noFill/>
                </a:uFill>
                <a:hlinkClick r:id="rId7"/>
              </a:rPr>
              <a:t>correct the problem</a:t>
            </a:r>
            <a:r>
              <a:rPr lang="en-US">
                <a:solidFill>
                  <a:schemeClr val="hlink"/>
                </a:solidFill>
                <a:uFill>
                  <a:noFill/>
                </a:uFill>
                <a:hlinkClick r:id="rId7"/>
              </a:rPr>
              <a:t>?</a:t>
            </a:r>
            <a:endParaRPr/>
          </a:p>
          <a:p>
            <a:pPr marL="2286000" lvl="0" indent="-341709" algn="l" rtl="0">
              <a:lnSpc>
                <a:spcPct val="115000"/>
              </a:lnSpc>
              <a:spcBef>
                <a:spcPts val="1000"/>
              </a:spcBef>
              <a:spcAft>
                <a:spcPts val="0"/>
              </a:spcAft>
              <a:buClr>
                <a:schemeClr val="dk2"/>
              </a:buClr>
              <a:buSzPts val="2800"/>
              <a:buFont typeface="Open Sans"/>
              <a:buAutoNum type="arabicPeriod"/>
            </a:pPr>
            <a:r>
              <a:rPr lang="en-US">
                <a:solidFill>
                  <a:schemeClr val="hlink"/>
                </a:solidFill>
                <a:uFill>
                  <a:noFill/>
                </a:uFill>
                <a:hlinkClick r:id="rId8"/>
              </a:rPr>
              <a:t>What is the BEST policy to </a:t>
            </a:r>
            <a:r>
              <a:rPr lang="en-US" i="1">
                <a:solidFill>
                  <a:schemeClr val="hlink"/>
                </a:solidFill>
                <a:uFill>
                  <a:noFill/>
                </a:uFill>
                <a:hlinkClick r:id="rId8"/>
              </a:rPr>
              <a:t>correct the problem</a:t>
            </a:r>
            <a:r>
              <a:rPr lang="en-US">
                <a:solidFill>
                  <a:schemeClr val="hlink"/>
                </a:solidFill>
                <a:uFill>
                  <a:noFill/>
                </a:uFill>
                <a:hlinkClick r:id="rId8"/>
              </a:rPr>
              <a:t>?</a:t>
            </a:r>
            <a:endParaRPr/>
          </a:p>
          <a:p>
            <a:pPr marL="0" lvl="0" indent="0" algn="l" rtl="0">
              <a:lnSpc>
                <a:spcPct val="90000"/>
              </a:lnSpc>
              <a:spcBef>
                <a:spcPts val="1000"/>
              </a:spcBef>
              <a:spcAft>
                <a:spcPts val="0"/>
              </a:spcAft>
              <a:buClr>
                <a:schemeClr val="dk1"/>
              </a:buClr>
              <a:buSzPts val="2800"/>
              <a:buNone/>
            </a:pPr>
            <a:endParaRPr/>
          </a:p>
          <a:p>
            <a:pPr marL="0" marR="0" lvl="0" indent="0" algn="l" rtl="0">
              <a:lnSpc>
                <a:spcPct val="100000"/>
              </a:lnSpc>
              <a:spcBef>
                <a:spcPts val="1200"/>
              </a:spcBef>
              <a:spcAft>
                <a:spcPts val="0"/>
              </a:spcAft>
              <a:buClr>
                <a:schemeClr val="dk1"/>
              </a:buClr>
              <a:buSzPts val="2800"/>
              <a:buFont typeface="Calibri"/>
              <a:buNone/>
            </a:pPr>
            <a:endParaRPr/>
          </a:p>
        </p:txBody>
      </p:sp>
      <p:sp>
        <p:nvSpPr>
          <p:cNvPr id="112" name="Google Shape;112;p5"/>
          <p:cNvSpPr/>
          <p:nvPr/>
        </p:nvSpPr>
        <p:spPr>
          <a:xfrm>
            <a:off x="838200" y="2413504"/>
            <a:ext cx="1807723" cy="3898396"/>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S</a:t>
            </a:r>
            <a:endParaRPr sz="1800" b="1">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T</a:t>
            </a:r>
            <a:endParaRPr sz="1800" b="1">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E</a:t>
            </a:r>
            <a:endParaRPr sz="1800" b="1">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P</a:t>
            </a:r>
            <a:endParaRPr sz="1800" b="1">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S</a:t>
            </a:r>
            <a:endParaRPr sz="1800" b="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6600"/>
              <a:buFont typeface="Calibri"/>
              <a:buNone/>
            </a:pPr>
            <a:r>
              <a:rPr lang="en-US" sz="6600" u="sng">
                <a:solidFill>
                  <a:schemeClr val="accent2"/>
                </a:solidFill>
              </a:rPr>
              <a:t>PUBLIC POLICY ANALYST</a:t>
            </a:r>
            <a:endParaRPr/>
          </a:p>
        </p:txBody>
      </p:sp>
      <p:sp>
        <p:nvSpPr>
          <p:cNvPr id="118" name="Google Shape;118;p6"/>
          <p:cNvSpPr txBox="1">
            <a:spLocks noGrp="1"/>
          </p:cNvSpPr>
          <p:nvPr>
            <p:ph type="body" idx="1"/>
          </p:nvPr>
        </p:nvSpPr>
        <p:spPr>
          <a:xfrm>
            <a:off x="3415641" y="3802279"/>
            <a:ext cx="5893730" cy="23746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228600" lvl="0" indent="-50800" algn="l" rtl="0">
              <a:lnSpc>
                <a:spcPct val="90000"/>
              </a:lnSpc>
              <a:spcBef>
                <a:spcPts val="2200"/>
              </a:spcBef>
              <a:spcAft>
                <a:spcPts val="0"/>
              </a:spcAft>
              <a:buClr>
                <a:schemeClr val="dk1"/>
              </a:buClr>
              <a:buSzPts val="2800"/>
              <a:buNone/>
            </a:pPr>
            <a:endParaRPr/>
          </a:p>
        </p:txBody>
      </p:sp>
      <p:pic>
        <p:nvPicPr>
          <p:cNvPr id="119" name="Google Shape;119;p6" descr="ow to Become a Health Policy Analyst | Public Health Career Guide"/>
          <p:cNvPicPr preferRelativeResize="0"/>
          <p:nvPr/>
        </p:nvPicPr>
        <p:blipFill rotWithShape="1">
          <a:blip r:embed="rId3">
            <a:alphaModFix/>
          </a:blip>
          <a:srcRect/>
          <a:stretch/>
        </p:blipFill>
        <p:spPr>
          <a:xfrm>
            <a:off x="2126453" y="2993568"/>
            <a:ext cx="8097319" cy="3297128"/>
          </a:xfrm>
          <a:prstGeom prst="rect">
            <a:avLst/>
          </a:prstGeom>
          <a:noFill/>
          <a:ln>
            <a:noFill/>
          </a:ln>
        </p:spPr>
      </p:pic>
      <p:sp>
        <p:nvSpPr>
          <p:cNvPr id="120" name="Google Shape;120;p6"/>
          <p:cNvSpPr txBox="1"/>
          <p:nvPr/>
        </p:nvSpPr>
        <p:spPr>
          <a:xfrm>
            <a:off x="838200" y="1916350"/>
            <a:ext cx="105156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We are going to use this public policy analyst to look deeper into </a:t>
            </a:r>
            <a:r>
              <a:rPr lang="en-US" sz="2800" i="1" u="sng">
                <a:solidFill>
                  <a:schemeClr val="dk1"/>
                </a:solidFill>
                <a:latin typeface="Calibri"/>
                <a:ea typeface="Calibri"/>
                <a:cs typeface="Calibri"/>
                <a:sym typeface="Calibri"/>
              </a:rPr>
              <a:t>depression</a:t>
            </a:r>
            <a:r>
              <a:rPr lang="en-US" sz="3600">
                <a:solidFill>
                  <a:schemeClr val="dk1"/>
                </a:solidFill>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6600"/>
              <a:buFont typeface="Calibri"/>
              <a:buNone/>
            </a:pPr>
            <a:r>
              <a:rPr lang="en-US" sz="6600" u="sng">
                <a:solidFill>
                  <a:srgbClr val="FF0000"/>
                </a:solidFill>
              </a:rPr>
              <a:t>DEFINE THE PROBLEM</a:t>
            </a:r>
            <a:endParaRPr sz="6600">
              <a:solidFill>
                <a:srgbClr val="FF0000"/>
              </a:solidFill>
            </a:endParaRPr>
          </a:p>
        </p:txBody>
      </p:sp>
      <p:sp>
        <p:nvSpPr>
          <p:cNvPr id="126" name="Google Shape;12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800"/>
              <a:buFont typeface="Calibri"/>
              <a:buNone/>
            </a:pPr>
            <a:r>
              <a:rPr lang="en-US"/>
              <a:t>We know that problems can be found anywhere. It can be found in our schools, cities, neighborhoods, nations and around the world.</a:t>
            </a:r>
            <a:endParaRPr/>
          </a:p>
          <a:p>
            <a:pPr marL="0" marR="0" lvl="0" indent="0" algn="l" rtl="0">
              <a:lnSpc>
                <a:spcPct val="100000"/>
              </a:lnSpc>
              <a:spcBef>
                <a:spcPts val="0"/>
              </a:spcBef>
              <a:spcAft>
                <a:spcPts val="0"/>
              </a:spcAft>
              <a:buClr>
                <a:schemeClr val="dk1"/>
              </a:buClr>
              <a:buSzPts val="2800"/>
              <a:buFont typeface="Calibri"/>
              <a:buNone/>
            </a:pPr>
            <a:endParaRPr/>
          </a:p>
          <a:p>
            <a:pPr marL="0" marR="0" lvl="0" indent="0" algn="l" rtl="0">
              <a:lnSpc>
                <a:spcPct val="100000"/>
              </a:lnSpc>
              <a:spcBef>
                <a:spcPts val="0"/>
              </a:spcBef>
              <a:spcAft>
                <a:spcPts val="0"/>
              </a:spcAft>
              <a:buClr>
                <a:schemeClr val="dk1"/>
              </a:buClr>
              <a:buSzPts val="2800"/>
              <a:buFont typeface="Calibri"/>
              <a:buNone/>
            </a:pPr>
            <a:r>
              <a:rPr lang="en-US"/>
              <a:t>We have problems in our school that attract our school’s community attention.</a:t>
            </a:r>
            <a:endParaRPr/>
          </a:p>
          <a:p>
            <a:pPr marL="0" marR="0" lvl="0" indent="0" algn="l" rtl="0">
              <a:lnSpc>
                <a:spcPct val="100000"/>
              </a:lnSpc>
              <a:spcBef>
                <a:spcPts val="0"/>
              </a:spcBef>
              <a:spcAft>
                <a:spcPts val="0"/>
              </a:spcAft>
              <a:buClr>
                <a:schemeClr val="dk1"/>
              </a:buClr>
              <a:buSzPts val="2800"/>
              <a:buFont typeface="Calibri"/>
              <a:buNone/>
            </a:pPr>
            <a:endParaRPr/>
          </a:p>
          <a:p>
            <a:pPr marL="0" marR="0" lvl="0" indent="0" algn="l" rtl="0">
              <a:lnSpc>
                <a:spcPct val="100000"/>
              </a:lnSpc>
              <a:spcBef>
                <a:spcPts val="0"/>
              </a:spcBef>
              <a:spcAft>
                <a:spcPts val="0"/>
              </a:spcAft>
              <a:buClr>
                <a:schemeClr val="dk1"/>
              </a:buClr>
              <a:buSzPts val="2800"/>
              <a:buFont typeface="Calibri"/>
              <a:buNone/>
            </a:pPr>
            <a:r>
              <a:rPr lang="en-US"/>
              <a:t>Now let us think about a problem that our school is facing. How do you think it is affecting our community?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600"/>
              <a:buFont typeface="Calibri"/>
              <a:buNone/>
            </a:pPr>
            <a:r>
              <a:rPr lang="en-US" sz="6600" b="1" u="sng"/>
              <a:t>EXAMPLE OF A PROBLEM</a:t>
            </a:r>
            <a:endParaRPr/>
          </a:p>
        </p:txBody>
      </p:sp>
      <p:sp>
        <p:nvSpPr>
          <p:cNvPr id="132" name="Google Shape;13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a:t>With drastic changes made to their education, social and home lives, children are struggling with stressors they've never faced, and it's impacting their mental health.</a:t>
            </a:r>
            <a:endParaRPr/>
          </a:p>
          <a:p>
            <a:pPr marL="0" lvl="0" indent="0" algn="l" rtl="0">
              <a:lnSpc>
                <a:spcPct val="100000"/>
              </a:lnSpc>
              <a:spcBef>
                <a:spcPts val="0"/>
              </a:spcBef>
              <a:spcAft>
                <a:spcPts val="0"/>
              </a:spcAft>
              <a:buClr>
                <a:schemeClr val="dk1"/>
              </a:buClr>
              <a:buSzPct val="100000"/>
              <a:buNone/>
            </a:pPr>
            <a:endParaRPr/>
          </a:p>
          <a:p>
            <a:pPr marL="0" lvl="0" indent="0" algn="l" rtl="0">
              <a:lnSpc>
                <a:spcPct val="100000"/>
              </a:lnSpc>
              <a:spcBef>
                <a:spcPts val="0"/>
              </a:spcBef>
              <a:spcAft>
                <a:spcPts val="0"/>
              </a:spcAft>
              <a:buClr>
                <a:schemeClr val="dk1"/>
              </a:buClr>
              <a:buSzPct val="100000"/>
              <a:buNone/>
            </a:pPr>
            <a:r>
              <a:rPr lang="en-US"/>
              <a:t>In December 2021, the U.S. Surgeon General released a public health advisory addressing the youth mental health crisis. Around the same time, industry organizations declared a national emergency in children’s mental health. With a global pandemic exacerbating already-rising mental health issues, it is imperative that schools address the crisis.</a:t>
            </a:r>
            <a:endParaRPr/>
          </a:p>
          <a:p>
            <a:pPr marL="0" lvl="0" indent="0" algn="l" rtl="0">
              <a:lnSpc>
                <a:spcPct val="100000"/>
              </a:lnSpc>
              <a:spcBef>
                <a:spcPts val="0"/>
              </a:spcBef>
              <a:spcAft>
                <a:spcPts val="0"/>
              </a:spcAft>
              <a:buClr>
                <a:schemeClr val="dk1"/>
              </a:buClr>
              <a:buSzPct val="100000"/>
              <a:buNone/>
            </a:pPr>
            <a:endParaRPr/>
          </a:p>
          <a:p>
            <a:pPr marL="0" lvl="0" indent="0" algn="l" rtl="0">
              <a:lnSpc>
                <a:spcPct val="100000"/>
              </a:lnSpc>
              <a:spcBef>
                <a:spcPts val="0"/>
              </a:spcBef>
              <a:spcAft>
                <a:spcPts val="0"/>
              </a:spcAft>
              <a:buClr>
                <a:schemeClr val="dk1"/>
              </a:buClr>
              <a:buSzPct val="100000"/>
              <a:buNone/>
            </a:pPr>
            <a:r>
              <a:rPr lang="en-US" u="sng">
                <a:solidFill>
                  <a:schemeClr val="hlink"/>
                </a:solidFill>
                <a:hlinkClick r:id="rId3"/>
              </a:rPr>
              <a:t>Navigate 360</a:t>
            </a:r>
            <a:endParaRPr/>
          </a:p>
          <a:p>
            <a:pPr marL="0" lvl="0" indent="0" algn="l" rtl="0">
              <a:lnSpc>
                <a:spcPct val="100000"/>
              </a:lnSpc>
              <a:spcBef>
                <a:spcPts val="0"/>
              </a:spcBef>
              <a:spcAft>
                <a:spcPts val="0"/>
              </a:spcAft>
              <a:buClr>
                <a:schemeClr val="dk1"/>
              </a:buClr>
              <a:buSzPct val="100000"/>
              <a:buNone/>
            </a:pPr>
            <a:endParaRPr/>
          </a:p>
          <a:p>
            <a:pPr marL="0" lvl="0" indent="0" algn="l" rtl="0">
              <a:lnSpc>
                <a:spcPct val="100000"/>
              </a:lnSpc>
              <a:spcBef>
                <a:spcPts val="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6"/>
              </a:buClr>
              <a:buSzPts val="6600"/>
              <a:buFont typeface="Calibri"/>
              <a:buNone/>
            </a:pPr>
            <a:r>
              <a:rPr lang="en-US" sz="6600" u="sng">
                <a:solidFill>
                  <a:schemeClr val="accent6"/>
                </a:solidFill>
              </a:rPr>
              <a:t>GATHER THE EVIDENCE</a:t>
            </a:r>
            <a:endParaRPr/>
          </a:p>
        </p:txBody>
      </p:sp>
      <p:pic>
        <p:nvPicPr>
          <p:cNvPr id="138" name="Google Shape;138;p9" descr="oung Asian Student Screaming And Feeling So Depressed While Studying.  Concept Of Educati"/>
          <p:cNvPicPr preferRelativeResize="0">
            <a:picLocks noGrp="1"/>
          </p:cNvPicPr>
          <p:nvPr>
            <p:ph type="body" idx="1"/>
          </p:nvPr>
        </p:nvPicPr>
        <p:blipFill rotWithShape="1">
          <a:blip r:embed="rId3">
            <a:alphaModFix/>
          </a:blip>
          <a:srcRect/>
          <a:stretch/>
        </p:blipFill>
        <p:spPr>
          <a:xfrm>
            <a:off x="3999692" y="2563461"/>
            <a:ext cx="4072252" cy="2673916"/>
          </a:xfrm>
          <a:prstGeom prst="rect">
            <a:avLst/>
          </a:prstGeom>
          <a:noFill/>
          <a:ln>
            <a:noFill/>
          </a:ln>
        </p:spPr>
      </p:pic>
      <p:sp>
        <p:nvSpPr>
          <p:cNvPr id="139" name="Google Shape;139;p9"/>
          <p:cNvSpPr txBox="1"/>
          <p:nvPr/>
        </p:nvSpPr>
        <p:spPr>
          <a:xfrm>
            <a:off x="838201" y="1935804"/>
            <a:ext cx="3161492"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Now you have to find sources for the problem.</a:t>
            </a:r>
            <a:endParaRPr/>
          </a:p>
          <a:p>
            <a:pPr marL="0" marR="0" lvl="0" indent="0" algn="l" rtl="0">
              <a:spcBef>
                <a:spcPts val="0"/>
              </a:spcBef>
              <a:spcAft>
                <a:spcPts val="0"/>
              </a:spcAft>
              <a:buNone/>
            </a:pPr>
            <a:endParaRPr sz="1800">
              <a:solidFill>
                <a:srgbClr val="FF0000"/>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can be: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Photos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Statistics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Experts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Interviews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It is important to evaluate your resources. Use the internet source evaluation worksheet and the Fact vs. Fiction graphic organizer to evaluate sources. </a:t>
            </a:r>
            <a:endParaRPr/>
          </a:p>
          <a:p>
            <a:pPr marL="0" marR="0" lvl="0" indent="0" algn="l" rtl="0">
              <a:spcBef>
                <a:spcPts val="0"/>
              </a:spcBef>
              <a:spcAft>
                <a:spcPts val="0"/>
              </a:spcAft>
              <a:buNone/>
            </a:pPr>
            <a:endParaRPr sz="1800">
              <a:solidFill>
                <a:srgbClr val="FF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9"/>
          <p:cNvSpPr txBox="1"/>
          <p:nvPr/>
        </p:nvSpPr>
        <p:spPr>
          <a:xfrm>
            <a:off x="8192309" y="1935804"/>
            <a:ext cx="3612204"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Example Problem: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Depression in New York City Public Schools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These are some websites that you can get some statistics information.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NYC Families Struggle With School Refusal</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Institute for Children, Poverty &amp; Homelessness</a:t>
            </a: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You will use the fact or opinion graphic organizer.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Widescreen</PresentationFormat>
  <Paragraphs>132</Paragraphs>
  <Slides>15</Slides>
  <Notes>15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Open Sans</vt:lpstr>
      <vt:lpstr>Office Theme</vt:lpstr>
      <vt:lpstr>DEPRESSION IN NEW YORK CITY PUBLIC SCHOOLS</vt:lpstr>
      <vt:lpstr>DEPRESSION</vt:lpstr>
      <vt:lpstr>THE MEANING OF DEPRESSION</vt:lpstr>
      <vt:lpstr>PPA: WHAT IS THAT?</vt:lpstr>
      <vt:lpstr>PPA - WHAT ARE THE STEPS?</vt:lpstr>
      <vt:lpstr>PUBLIC POLICY ANALYST</vt:lpstr>
      <vt:lpstr>DEFINE THE PROBLEM</vt:lpstr>
      <vt:lpstr>EXAMPLE OF A PROBLEM</vt:lpstr>
      <vt:lpstr>GATHER THE EVIDENCE</vt:lpstr>
      <vt:lpstr>IDENTIFY THE CAUSES</vt:lpstr>
      <vt:lpstr>EXAMINE &amp; EVALUATE EXISTING POLICY</vt:lpstr>
      <vt:lpstr>DEVELOP SOLUTIONS</vt:lpstr>
      <vt:lpstr>WHAT DOES P.S.92 SAY ABOUT CLINICAL DEPRESSION</vt:lpstr>
      <vt:lpstr>WHAT CAN WE DO AS A SCHOOL COMMUNITY?</vt:lpstr>
      <vt:lpstr>NOW IT’S 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IN NEW YORK CITY PUBLIC SCHOOLS</dc:title>
  <dc:creator>Microsoft Office User</dc:creator>
  <cp:lastModifiedBy>Joseph Montecalvo</cp:lastModifiedBy>
  <cp:revision>1</cp:revision>
  <dcterms:created xsi:type="dcterms:W3CDTF">2022-11-27T18:30:03Z</dcterms:created>
  <dcterms:modified xsi:type="dcterms:W3CDTF">2023-01-12T20:24:31Z</dcterms:modified>
</cp:coreProperties>
</file>