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9" r:id="rId5"/>
    <p:sldId id="264" r:id="rId6"/>
    <p:sldId id="260" r:id="rId7"/>
    <p:sldId id="265" r:id="rId8"/>
    <p:sldId id="261" r:id="rId9"/>
    <p:sldId id="267"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snapToGrid="0">
      <p:cViewPr varScale="1">
        <p:scale>
          <a:sx n="82" d="100"/>
          <a:sy n="82" d="100"/>
        </p:scale>
        <p:origin x="48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D4F761-DAC9-47E5-BAE6-8FFF19249918}"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383373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4F761-DAC9-47E5-BAE6-8FFF19249918}"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253213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4F761-DAC9-47E5-BAE6-8FFF19249918}"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204641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4F761-DAC9-47E5-BAE6-8FFF19249918}"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97704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4F761-DAC9-47E5-BAE6-8FFF19249918}"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137979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D4F761-DAC9-47E5-BAE6-8FFF19249918}"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341846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D4F761-DAC9-47E5-BAE6-8FFF19249918}"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36860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D4F761-DAC9-47E5-BAE6-8FFF19249918}"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100811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4F761-DAC9-47E5-BAE6-8FFF19249918}"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23439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D4F761-DAC9-47E5-BAE6-8FFF19249918}"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29350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D4F761-DAC9-47E5-BAE6-8FFF19249918}"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EA41D-70ED-4998-8E0F-BEAD3FEB8AB9}" type="slidenum">
              <a:rPr lang="en-US" smtClean="0"/>
              <a:t>‹#›</a:t>
            </a:fld>
            <a:endParaRPr lang="en-US"/>
          </a:p>
        </p:txBody>
      </p:sp>
    </p:spTree>
    <p:extLst>
      <p:ext uri="{BB962C8B-B14F-4D97-AF65-F5344CB8AC3E}">
        <p14:creationId xmlns:p14="http://schemas.microsoft.com/office/powerpoint/2010/main" val="141238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2">
              <a:lumMod val="40000"/>
              <a:lumOff val="60000"/>
            </a:schemeClr>
          </a:fgClr>
          <a:bgClr>
            <a:schemeClr val="bg2"/>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4F761-DAC9-47E5-BAE6-8FFF19249918}"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EA41D-70ED-4998-8E0F-BEAD3FEB8AB9}" type="slidenum">
              <a:rPr lang="en-US" smtClean="0"/>
              <a:t>‹#›</a:t>
            </a:fld>
            <a:endParaRPr lang="en-US"/>
          </a:p>
        </p:txBody>
      </p:sp>
    </p:spTree>
    <p:extLst>
      <p:ext uri="{BB962C8B-B14F-4D97-AF65-F5344CB8AC3E}">
        <p14:creationId xmlns:p14="http://schemas.microsoft.com/office/powerpoint/2010/main" val="28366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7.png"/><Relationship Id="rId17" Type="http://schemas.openxmlformats.org/officeDocument/2006/relationships/slide" Target="slide10.xml"/><Relationship Id="rId2" Type="http://schemas.openxmlformats.org/officeDocument/2006/relationships/slide" Target="slide3.xml"/><Relationship Id="rId16"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slide" Target="slide4.xml"/><Relationship Id="rId15" Type="http://schemas.openxmlformats.org/officeDocument/2006/relationships/image" Target="../media/image9.png"/><Relationship Id="rId10" Type="http://schemas.openxmlformats.org/officeDocument/2006/relationships/image" Target="../media/image6.svg"/><Relationship Id="rId19"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c.gov/growthcharts/clinical_chart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www.nycfoodpolicy.org/combatting-childhood-obesity-by-reducing-sugar-in-school-beverages/"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www.ncbi.nlm.nih.gov/pmc/articles/PMC6466372/" TargetMode="External"/><Relationship Id="rId4" Type="http://schemas.openxmlformats.org/officeDocument/2006/relationships/hyperlink" Target="https://www.aacap.org/AACAP/Families_and_Youth/Facts_for_Families/FFF-Guide/Obesity-In-Children-And-Teens-079.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9580FC-554B-4E9E-B598-D6A4C0959BF7}"/>
              </a:ext>
            </a:extLst>
          </p:cNvPr>
          <p:cNvSpPr>
            <a:spLocks noGrp="1"/>
          </p:cNvSpPr>
          <p:nvPr>
            <p:ph type="ctrTitle"/>
          </p:nvPr>
        </p:nvSpPr>
        <p:spPr>
          <a:xfrm>
            <a:off x="4038600" y="1939159"/>
            <a:ext cx="7644627" cy="2751086"/>
          </a:xfrm>
        </p:spPr>
        <p:txBody>
          <a:bodyPr>
            <a:normAutofit/>
          </a:bodyPr>
          <a:lstStyle/>
          <a:p>
            <a:pPr algn="r"/>
            <a:r>
              <a:rPr lang="en-US" b="1" dirty="0">
                <a:latin typeface="Comic Sans MS" panose="030F0702030302020204" pitchFamily="66" charset="0"/>
              </a:rPr>
              <a:t>Childhood Obesity</a:t>
            </a:r>
          </a:p>
        </p:txBody>
      </p:sp>
      <p:sp>
        <p:nvSpPr>
          <p:cNvPr id="3" name="Subtitle 2">
            <a:extLst>
              <a:ext uri="{FF2B5EF4-FFF2-40B4-BE49-F238E27FC236}">
                <a16:creationId xmlns:a16="http://schemas.microsoft.com/office/drawing/2014/main" id="{07474285-6451-47D7-B0A7-920549D3BE6F}"/>
              </a:ext>
            </a:extLst>
          </p:cNvPr>
          <p:cNvSpPr>
            <a:spLocks noGrp="1"/>
          </p:cNvSpPr>
          <p:nvPr>
            <p:ph type="subTitle" idx="1"/>
          </p:nvPr>
        </p:nvSpPr>
        <p:spPr>
          <a:xfrm>
            <a:off x="4038600" y="4782320"/>
            <a:ext cx="7644627" cy="1329443"/>
          </a:xfrm>
        </p:spPr>
        <p:txBody>
          <a:bodyPr>
            <a:normAutofit/>
          </a:bodyPr>
          <a:lstStyle/>
          <a:p>
            <a:pPr algn="r"/>
            <a:r>
              <a:rPr lang="en-US" sz="2200"/>
              <a:t>Mr. Rappaport</a:t>
            </a:r>
          </a:p>
          <a:p>
            <a:pPr algn="r"/>
            <a:r>
              <a:rPr lang="en-US" sz="2200"/>
              <a:t>Living Environment</a:t>
            </a:r>
          </a:p>
          <a:p>
            <a:pPr algn="r"/>
            <a:r>
              <a:rPr lang="en-US" sz="2200"/>
              <a:t>Frederick Douglass Academy</a:t>
            </a:r>
          </a:p>
        </p:txBody>
      </p:sp>
    </p:spTree>
    <p:extLst>
      <p:ext uri="{BB962C8B-B14F-4D97-AF65-F5344CB8AC3E}">
        <p14:creationId xmlns:p14="http://schemas.microsoft.com/office/powerpoint/2010/main" val="301673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6402-DB94-45D5-B571-A9E165821E85}"/>
              </a:ext>
            </a:extLst>
          </p:cNvPr>
          <p:cNvSpPr>
            <a:spLocks noGrp="1"/>
          </p:cNvSpPr>
          <p:nvPr>
            <p:ph type="title"/>
          </p:nvPr>
        </p:nvSpPr>
        <p:spPr>
          <a:xfrm>
            <a:off x="0" y="0"/>
            <a:ext cx="12192000" cy="587829"/>
          </a:xfrm>
          <a:solidFill>
            <a:srgbClr val="FFFF00"/>
          </a:solidFill>
        </p:spPr>
        <p:txBody>
          <a:bodyPr>
            <a:normAutofit fontScale="90000"/>
          </a:bodyPr>
          <a:lstStyle/>
          <a:p>
            <a:r>
              <a:rPr lang="en-US" b="1" dirty="0">
                <a:latin typeface="Comic Sans MS" panose="030F0702030302020204" pitchFamily="66" charset="0"/>
              </a:rPr>
              <a:t>Step 6: Select the Best Policy Solution</a:t>
            </a:r>
          </a:p>
        </p:txBody>
      </p:sp>
      <p:graphicFrame>
        <p:nvGraphicFramePr>
          <p:cNvPr id="7" name="Table 6">
            <a:extLst>
              <a:ext uri="{FF2B5EF4-FFF2-40B4-BE49-F238E27FC236}">
                <a16:creationId xmlns:a16="http://schemas.microsoft.com/office/drawing/2014/main" id="{C8AC152E-4C86-4015-ADDE-E6A639EBD89A}"/>
              </a:ext>
            </a:extLst>
          </p:cNvPr>
          <p:cNvGraphicFramePr>
            <a:graphicFrameLocks noGrp="1"/>
          </p:cNvGraphicFramePr>
          <p:nvPr>
            <p:extLst>
              <p:ext uri="{D42A27DB-BD31-4B8C-83A1-F6EECF244321}">
                <p14:modId xmlns:p14="http://schemas.microsoft.com/office/powerpoint/2010/main" val="878669884"/>
              </p:ext>
            </p:extLst>
          </p:nvPr>
        </p:nvGraphicFramePr>
        <p:xfrm>
          <a:off x="2369975" y="2429291"/>
          <a:ext cx="9301915" cy="4208290"/>
        </p:xfrm>
        <a:graphic>
          <a:graphicData uri="http://schemas.openxmlformats.org/drawingml/2006/table">
            <a:tbl>
              <a:tblPr firstRow="1" firstCol="1" lastRow="1" lastCol="1" bandRow="1" bandCol="1"/>
              <a:tblGrid>
                <a:gridCol w="2333016">
                  <a:extLst>
                    <a:ext uri="{9D8B030D-6E8A-4147-A177-3AD203B41FA5}">
                      <a16:colId xmlns:a16="http://schemas.microsoft.com/office/drawing/2014/main" val="72904713"/>
                    </a:ext>
                  </a:extLst>
                </a:gridCol>
                <a:gridCol w="1791756">
                  <a:extLst>
                    <a:ext uri="{9D8B030D-6E8A-4147-A177-3AD203B41FA5}">
                      <a16:colId xmlns:a16="http://schemas.microsoft.com/office/drawing/2014/main" val="4180015035"/>
                    </a:ext>
                  </a:extLst>
                </a:gridCol>
                <a:gridCol w="1664391">
                  <a:extLst>
                    <a:ext uri="{9D8B030D-6E8A-4147-A177-3AD203B41FA5}">
                      <a16:colId xmlns:a16="http://schemas.microsoft.com/office/drawing/2014/main" val="3394658450"/>
                    </a:ext>
                  </a:extLst>
                </a:gridCol>
                <a:gridCol w="1804940">
                  <a:extLst>
                    <a:ext uri="{9D8B030D-6E8A-4147-A177-3AD203B41FA5}">
                      <a16:colId xmlns:a16="http://schemas.microsoft.com/office/drawing/2014/main" val="2739375238"/>
                    </a:ext>
                  </a:extLst>
                </a:gridCol>
                <a:gridCol w="1707812">
                  <a:extLst>
                    <a:ext uri="{9D8B030D-6E8A-4147-A177-3AD203B41FA5}">
                      <a16:colId xmlns:a16="http://schemas.microsoft.com/office/drawing/2014/main" val="1587996277"/>
                    </a:ext>
                  </a:extLst>
                </a:gridCol>
              </a:tblGrid>
              <a:tr h="841658">
                <a:tc rowSpan="5">
                  <a:txBody>
                    <a:bodyPr/>
                    <a:lstStyle/>
                    <a:p>
                      <a:pPr marL="0" marR="0"/>
                      <a:r>
                        <a:rPr lang="en-US" sz="1800" b="1"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EFFECTIVENESS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00"/>
                    </a:solidFill>
                  </a:tcPr>
                </a:tc>
                <a:tc gridSpan="4">
                  <a:txBody>
                    <a:bodyPr/>
                    <a:lstStyle/>
                    <a:p>
                      <a:pPr marL="0" marR="0" algn="ctr"/>
                      <a:r>
                        <a:rPr lang="en-US" sz="2000" b="1" dirty="0">
                          <a:effectLst/>
                          <a:latin typeface="Times New Roman" panose="02020603050405020304" pitchFamily="18" charset="0"/>
                          <a:ea typeface="Times New Roman" panose="02020603050405020304" pitchFamily="18" charset="0"/>
                        </a:rPr>
                        <a:t>FEASIBILITY</a:t>
                      </a: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3912207"/>
                  </a:ext>
                </a:extLst>
              </a:tr>
              <a:tr h="841658">
                <a:tc vMerge="1">
                  <a:txBody>
                    <a:bodyPr/>
                    <a:lstStyle/>
                    <a:p>
                      <a:endParaRPr lang="en-US"/>
                    </a:p>
                  </a:txBody>
                  <a:tcPr/>
                </a:tc>
                <a:tc>
                  <a:txBody>
                    <a:bodyPr/>
                    <a:lstStyle/>
                    <a:p>
                      <a:pPr marL="0" marR="0" algn="ctr"/>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r>
                        <a:rPr lang="en-US" sz="1000" dirty="0">
                          <a:effectLst/>
                          <a:latin typeface="Times New Roman" panose="02020603050405020304" pitchFamily="18" charset="0"/>
                          <a:ea typeface="Times New Roman" panose="02020603050405020304" pitchFamily="18" charset="0"/>
                        </a:rPr>
                        <a:t> </a:t>
                      </a:r>
                    </a:p>
                    <a:p>
                      <a:pPr marL="0" marR="0" algn="ctr"/>
                      <a:r>
                        <a:rPr lang="en-US" sz="1800" dirty="0">
                          <a:effectLst/>
                          <a:latin typeface="Times New Roman" panose="02020603050405020304" pitchFamily="18" charset="0"/>
                          <a:ea typeface="Times New Roman" panose="02020603050405020304" pitchFamily="18" charset="0"/>
                        </a:rPr>
                        <a:t>HIGH</a:t>
                      </a:r>
                    </a:p>
                    <a:p>
                      <a:pPr marL="0" marR="0" algn="ctr"/>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r>
                        <a:rPr lang="en-US" sz="1800" dirty="0">
                          <a:effectLst/>
                          <a:latin typeface="Times New Roman" panose="02020603050405020304" pitchFamily="18" charset="0"/>
                          <a:ea typeface="Times New Roman" panose="02020603050405020304" pitchFamily="18" charset="0"/>
                        </a:rPr>
                        <a:t>MEDIUM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r>
                        <a:rPr lang="en-US" sz="1800" dirty="0">
                          <a:effectLst/>
                          <a:latin typeface="Times New Roman" panose="02020603050405020304" pitchFamily="18" charset="0"/>
                          <a:ea typeface="Times New Roman" panose="02020603050405020304" pitchFamily="18" charset="0"/>
                        </a:rPr>
                        <a:t>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959423"/>
                  </a:ext>
                </a:extLst>
              </a:tr>
              <a:tr h="841658">
                <a:tc vMerge="1">
                  <a:txBody>
                    <a:bodyPr/>
                    <a:lstStyle/>
                    <a:p>
                      <a:endParaRPr lang="en-US"/>
                    </a:p>
                  </a:txBody>
                  <a:tcPr/>
                </a:tc>
                <a:tc>
                  <a:txBody>
                    <a:bodyPr/>
                    <a:lstStyle/>
                    <a:p>
                      <a:pPr marL="0" marR="0" algn="ctr"/>
                      <a:r>
                        <a:rPr lang="en-US" sz="1000" dirty="0">
                          <a:effectLst/>
                          <a:latin typeface="Times New Roman" panose="02020603050405020304" pitchFamily="18" charset="0"/>
                          <a:ea typeface="Times New Roman" panose="02020603050405020304" pitchFamily="18" charset="0"/>
                        </a:rPr>
                        <a:t> </a:t>
                      </a:r>
                    </a:p>
                    <a:p>
                      <a:pPr marL="0" marR="0" algn="ctr"/>
                      <a:r>
                        <a:rPr lang="en-US" sz="1800" dirty="0">
                          <a:effectLst/>
                          <a:latin typeface="Times New Roman" panose="02020603050405020304" pitchFamily="18" charset="0"/>
                          <a:ea typeface="Times New Roman" panose="02020603050405020304" pitchFamily="18" charset="0"/>
                        </a:rPr>
                        <a:t>HIGH</a:t>
                      </a:r>
                      <a:endParaRPr lang="en-US" sz="1000" dirty="0">
                        <a:effectLst/>
                        <a:latin typeface="Times New Roman" panose="02020603050405020304" pitchFamily="18" charset="0"/>
                        <a:ea typeface="Times New Roman" panose="02020603050405020304" pitchFamily="18" charset="0"/>
                      </a:endParaRPr>
                    </a:p>
                    <a:p>
                      <a:pPr marL="0" marR="0"/>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r>
                        <a:rPr lang="en-US" sz="1000" dirty="0">
                          <a:effectLst/>
                          <a:latin typeface="Times New Roman" panose="02020603050405020304" pitchFamily="18" charset="0"/>
                          <a:ea typeface="Times New Roman" panose="02020603050405020304" pitchFamily="18" charset="0"/>
                        </a:rPr>
                        <a:t> </a:t>
                      </a:r>
                    </a:p>
                    <a:p>
                      <a:pPr marL="0" marR="0"/>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r>
                        <a:rPr lang="en-US" sz="10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000" i="1" dirty="0">
                          <a:effectLst/>
                          <a:latin typeface="Courier New" panose="02070309020205020404" pitchFamily="49"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255571"/>
                  </a:ext>
                </a:extLst>
              </a:tr>
              <a:tr h="841658">
                <a:tc vMerge="1">
                  <a:txBody>
                    <a:bodyPr/>
                    <a:lstStyle/>
                    <a:p>
                      <a:endParaRPr lang="en-US"/>
                    </a:p>
                  </a:txBody>
                  <a:tcPr/>
                </a:tc>
                <a:tc>
                  <a:txBody>
                    <a:bodyPr/>
                    <a:lstStyle/>
                    <a:p>
                      <a:pPr marL="0" marR="0" algn="ctr"/>
                      <a:r>
                        <a:rPr lang="en-US" sz="1800" dirty="0">
                          <a:effectLst/>
                          <a:latin typeface="Times New Roman" panose="02020603050405020304" pitchFamily="18" charset="0"/>
                          <a:ea typeface="Times New Roman" panose="02020603050405020304" pitchFamily="18" charset="0"/>
                        </a:rPr>
                        <a:t>MEDIUM</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r>
                        <a:rPr lang="en-US" sz="1000" i="1">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a:p>
                      <a:pPr marL="0" marR="0" algn="ctr"/>
                      <a:r>
                        <a:rPr lang="en-US" sz="1000">
                          <a:effectLst/>
                          <a:latin typeface="Courier New" panose="02070309020205020404" pitchFamily="49"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a:p>
                      <a:pPr marL="0" marR="0"/>
                      <a:r>
                        <a:rPr lang="en-US" sz="1000" i="1">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000" dirty="0">
                          <a:effectLst/>
                          <a:latin typeface="Courier New" panose="02070309020205020404" pitchFamily="49"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282800"/>
                  </a:ext>
                </a:extLst>
              </a:tr>
              <a:tr h="841658">
                <a:tc vMerge="1">
                  <a:txBody>
                    <a:bodyPr/>
                    <a:lstStyle/>
                    <a:p>
                      <a:endParaRPr lang="en-US"/>
                    </a:p>
                  </a:txBody>
                  <a:tcPr/>
                </a:tc>
                <a:tc>
                  <a:txBody>
                    <a:bodyPr/>
                    <a:lstStyle/>
                    <a:p>
                      <a:pPr marL="0" marR="0" algn="ctr"/>
                      <a:r>
                        <a:rPr lang="en-US" sz="1000" dirty="0">
                          <a:effectLst/>
                          <a:latin typeface="Times New Roman" panose="02020603050405020304" pitchFamily="18" charset="0"/>
                          <a:ea typeface="Times New Roman" panose="02020603050405020304" pitchFamily="18" charset="0"/>
                        </a:rPr>
                        <a:t> </a:t>
                      </a:r>
                    </a:p>
                    <a:p>
                      <a:pPr marL="0" marR="0" algn="ctr"/>
                      <a:r>
                        <a:rPr lang="en-US" sz="1800" dirty="0">
                          <a:effectLst/>
                          <a:latin typeface="Times New Roman" panose="02020603050405020304" pitchFamily="18" charset="0"/>
                          <a:ea typeface="Times New Roman" panose="02020603050405020304" pitchFamily="18" charset="0"/>
                        </a:rPr>
                        <a:t>LOW</a:t>
                      </a:r>
                    </a:p>
                    <a:p>
                      <a:pPr marL="0" marR="0" algn="ctr"/>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r>
                        <a:rPr lang="en-US" sz="1000">
                          <a:effectLst/>
                          <a:latin typeface="Times New Roman" panose="02020603050405020304" pitchFamily="18" charset="0"/>
                          <a:ea typeface="Times New Roman" panose="02020603050405020304" pitchFamily="18" charset="0"/>
                        </a:rPr>
                        <a:t> </a:t>
                      </a:r>
                    </a:p>
                    <a:p>
                      <a:pPr marL="0" marR="0"/>
                      <a:r>
                        <a:rPr lang="en-US" sz="10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r>
                        <a:rPr lang="en-US" sz="10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r>
                        <a:rPr lang="en-US" sz="10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522057"/>
                  </a:ext>
                </a:extLst>
              </a:tr>
            </a:tbl>
          </a:graphicData>
        </a:graphic>
      </p:graphicFrame>
      <p:sp>
        <p:nvSpPr>
          <p:cNvPr id="8" name="TextBox 7">
            <a:extLst>
              <a:ext uri="{FF2B5EF4-FFF2-40B4-BE49-F238E27FC236}">
                <a16:creationId xmlns:a16="http://schemas.microsoft.com/office/drawing/2014/main" id="{A486F144-88D5-4938-BB57-5FBFF6185B06}"/>
              </a:ext>
            </a:extLst>
          </p:cNvPr>
          <p:cNvSpPr txBox="1"/>
          <p:nvPr/>
        </p:nvSpPr>
        <p:spPr>
          <a:xfrm>
            <a:off x="118893" y="1466170"/>
            <a:ext cx="5570756" cy="523220"/>
          </a:xfrm>
          <a:prstGeom prst="rect">
            <a:avLst/>
          </a:prstGeom>
          <a:noFill/>
        </p:spPr>
        <p:txBody>
          <a:bodyPr wrap="none" rtlCol="0">
            <a:spAutoFit/>
          </a:bodyPr>
          <a:lstStyle/>
          <a:p>
            <a:r>
              <a:rPr lang="en-US" sz="2800" dirty="0">
                <a:latin typeface="Comic Sans MS" panose="030F0702030302020204" pitchFamily="66" charset="0"/>
              </a:rPr>
              <a:t>What does effectiveness mean?</a:t>
            </a:r>
          </a:p>
        </p:txBody>
      </p:sp>
      <p:sp>
        <p:nvSpPr>
          <p:cNvPr id="9" name="Rectangle 8">
            <a:extLst>
              <a:ext uri="{FF2B5EF4-FFF2-40B4-BE49-F238E27FC236}">
                <a16:creationId xmlns:a16="http://schemas.microsoft.com/office/drawing/2014/main" id="{596CAED3-89F2-45D3-8BC0-B8244E0C844D}"/>
              </a:ext>
            </a:extLst>
          </p:cNvPr>
          <p:cNvSpPr/>
          <p:nvPr/>
        </p:nvSpPr>
        <p:spPr>
          <a:xfrm>
            <a:off x="118893" y="865613"/>
            <a:ext cx="4960012" cy="523220"/>
          </a:xfrm>
          <a:prstGeom prst="rect">
            <a:avLst/>
          </a:prstGeom>
        </p:spPr>
        <p:txBody>
          <a:bodyPr wrap="none">
            <a:spAutoFit/>
          </a:bodyPr>
          <a:lstStyle/>
          <a:p>
            <a:r>
              <a:rPr lang="en-US" sz="2800" dirty="0">
                <a:latin typeface="Comic Sans MS" panose="030F0702030302020204" pitchFamily="66" charset="0"/>
              </a:rPr>
              <a:t>What does feasibility mean?</a:t>
            </a:r>
          </a:p>
        </p:txBody>
      </p:sp>
      <p:sp>
        <p:nvSpPr>
          <p:cNvPr id="10" name="TextBox 9">
            <a:extLst>
              <a:ext uri="{FF2B5EF4-FFF2-40B4-BE49-F238E27FC236}">
                <a16:creationId xmlns:a16="http://schemas.microsoft.com/office/drawing/2014/main" id="{7EC0391D-5803-4599-9977-8E60A1E7CEF6}"/>
              </a:ext>
            </a:extLst>
          </p:cNvPr>
          <p:cNvSpPr txBox="1"/>
          <p:nvPr/>
        </p:nvSpPr>
        <p:spPr>
          <a:xfrm>
            <a:off x="7109927" y="5131836"/>
            <a:ext cx="1315616" cy="707886"/>
          </a:xfrm>
          <a:prstGeom prst="rect">
            <a:avLst/>
          </a:prstGeom>
          <a:noFill/>
        </p:spPr>
        <p:txBody>
          <a:bodyPr wrap="square" rtlCol="0">
            <a:spAutoFit/>
          </a:bodyPr>
          <a:lstStyle/>
          <a:p>
            <a:pPr algn="ctr"/>
            <a:r>
              <a:rPr lang="en-US" sz="2000" b="1" dirty="0"/>
              <a:t>Breakfast club</a:t>
            </a:r>
          </a:p>
        </p:txBody>
      </p:sp>
      <p:sp>
        <p:nvSpPr>
          <p:cNvPr id="11" name="TextBox 10">
            <a:extLst>
              <a:ext uri="{FF2B5EF4-FFF2-40B4-BE49-F238E27FC236}">
                <a16:creationId xmlns:a16="http://schemas.microsoft.com/office/drawing/2014/main" id="{E096B7C5-0DB5-4292-9119-5EE3EA8E1C72}"/>
              </a:ext>
            </a:extLst>
          </p:cNvPr>
          <p:cNvSpPr txBox="1"/>
          <p:nvPr/>
        </p:nvSpPr>
        <p:spPr>
          <a:xfrm>
            <a:off x="8562391" y="5111206"/>
            <a:ext cx="1716833" cy="707886"/>
          </a:xfrm>
          <a:prstGeom prst="rect">
            <a:avLst/>
          </a:prstGeom>
          <a:noFill/>
        </p:spPr>
        <p:txBody>
          <a:bodyPr wrap="square" rtlCol="0">
            <a:spAutoFit/>
          </a:bodyPr>
          <a:lstStyle/>
          <a:p>
            <a:pPr algn="ctr"/>
            <a:r>
              <a:rPr lang="en-US" sz="2000" b="1" dirty="0"/>
              <a:t>Eating Healthy for Success</a:t>
            </a:r>
          </a:p>
        </p:txBody>
      </p:sp>
      <p:sp>
        <p:nvSpPr>
          <p:cNvPr id="12" name="Rectangle 11">
            <a:extLst>
              <a:ext uri="{FF2B5EF4-FFF2-40B4-BE49-F238E27FC236}">
                <a16:creationId xmlns:a16="http://schemas.microsoft.com/office/drawing/2014/main" id="{C938B253-D51C-4F93-98C4-6ACD40D8304B}"/>
              </a:ext>
            </a:extLst>
          </p:cNvPr>
          <p:cNvSpPr/>
          <p:nvPr/>
        </p:nvSpPr>
        <p:spPr>
          <a:xfrm>
            <a:off x="8425543" y="5929695"/>
            <a:ext cx="2064470" cy="707886"/>
          </a:xfrm>
          <a:prstGeom prst="rect">
            <a:avLst/>
          </a:prstGeom>
        </p:spPr>
        <p:txBody>
          <a:bodyPr wrap="square">
            <a:spAutoFit/>
          </a:bodyPr>
          <a:lstStyle/>
          <a:p>
            <a:pPr algn="ctr"/>
            <a:r>
              <a:rPr lang="en-US" sz="2000" b="1" dirty="0">
                <a:solidFill>
                  <a:srgbClr val="000000"/>
                </a:solidFill>
              </a:rPr>
              <a:t>Healthy And Equitable School</a:t>
            </a:r>
            <a:endParaRPr lang="en-US" sz="2000" dirty="0"/>
          </a:p>
        </p:txBody>
      </p:sp>
    </p:spTree>
    <p:extLst>
      <p:ext uri="{BB962C8B-B14F-4D97-AF65-F5344CB8AC3E}">
        <p14:creationId xmlns:p14="http://schemas.microsoft.com/office/powerpoint/2010/main" val="385535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8697-FC2A-4840-A39A-9780F87931A8}"/>
              </a:ext>
            </a:extLst>
          </p:cNvPr>
          <p:cNvSpPr>
            <a:spLocks noGrp="1"/>
          </p:cNvSpPr>
          <p:nvPr>
            <p:ph type="title"/>
          </p:nvPr>
        </p:nvSpPr>
        <p:spPr>
          <a:xfrm>
            <a:off x="351906" y="1194802"/>
            <a:ext cx="11488188" cy="660432"/>
          </a:xfrm>
        </p:spPr>
        <p:txBody>
          <a:bodyPr>
            <a:normAutofit fontScale="90000"/>
          </a:bodyPr>
          <a:lstStyle/>
          <a:p>
            <a:pPr algn="ctr"/>
            <a:r>
              <a:rPr lang="en-US" b="1" dirty="0">
                <a:solidFill>
                  <a:schemeClr val="accent1">
                    <a:lumMod val="75000"/>
                  </a:schemeClr>
                </a:solidFill>
                <a:latin typeface="Franklin Gothic Book" panose="020B0503020102020204"/>
              </a:rPr>
              <a:t>The Six Steps of the Public Policy Analyst (PPA) </a:t>
            </a:r>
            <a:endParaRPr lang="en-US" sz="3200" b="1" dirty="0">
              <a:solidFill>
                <a:schemeClr val="accent1">
                  <a:lumMod val="75000"/>
                </a:schemeClr>
              </a:solidFill>
            </a:endParaRPr>
          </a:p>
        </p:txBody>
      </p:sp>
      <p:sp>
        <p:nvSpPr>
          <p:cNvPr id="4" name="Title 1">
            <a:extLst>
              <a:ext uri="{FF2B5EF4-FFF2-40B4-BE49-F238E27FC236}">
                <a16:creationId xmlns:a16="http://schemas.microsoft.com/office/drawing/2014/main" id="{15AD52DE-F36A-44B9-9731-ED786A20D4B6}"/>
              </a:ext>
            </a:extLst>
          </p:cNvPr>
          <p:cNvSpPr txBox="1">
            <a:spLocks/>
          </p:cNvSpPr>
          <p:nvPr/>
        </p:nvSpPr>
        <p:spPr>
          <a:xfrm>
            <a:off x="0" y="1"/>
            <a:ext cx="12192000" cy="690815"/>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How Do We Analyze this Social Problem?</a:t>
            </a:r>
            <a:endParaRPr lang="en-US" sz="2800" b="1" dirty="0">
              <a:latin typeface="Comic Sans MS" panose="030F0702030302020204" pitchFamily="66" charset="0"/>
            </a:endParaRPr>
          </a:p>
        </p:txBody>
      </p:sp>
      <p:sp>
        <p:nvSpPr>
          <p:cNvPr id="18" name="Oval 17">
            <a:hlinkClick r:id="rId2" action="ppaction://hlinksldjump"/>
            <a:extLst>
              <a:ext uri="{FF2B5EF4-FFF2-40B4-BE49-F238E27FC236}">
                <a16:creationId xmlns:a16="http://schemas.microsoft.com/office/drawing/2014/main" id="{3917B006-A93C-4F6A-AB4E-613CA6AF2E47}"/>
              </a:ext>
            </a:extLst>
          </p:cNvPr>
          <p:cNvSpPr/>
          <p:nvPr/>
        </p:nvSpPr>
        <p:spPr>
          <a:xfrm>
            <a:off x="2514288" y="2359220"/>
            <a:ext cx="915207" cy="915207"/>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9" name="Rectangle 18" descr="Questions">
            <a:hlinkClick r:id="rId2" action="ppaction://hlinksldjump"/>
            <a:extLst>
              <a:ext uri="{FF2B5EF4-FFF2-40B4-BE49-F238E27FC236}">
                <a16:creationId xmlns:a16="http://schemas.microsoft.com/office/drawing/2014/main" id="{0F67558A-CDEF-406D-9B22-804A4F86D3C3}"/>
              </a:ext>
            </a:extLst>
          </p:cNvPr>
          <p:cNvSpPr/>
          <p:nvPr/>
        </p:nvSpPr>
        <p:spPr>
          <a:xfrm>
            <a:off x="2706481" y="2551414"/>
            <a:ext cx="530820" cy="5308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Rectangle 20">
            <a:extLst>
              <a:ext uri="{FF2B5EF4-FFF2-40B4-BE49-F238E27FC236}">
                <a16:creationId xmlns:a16="http://schemas.microsoft.com/office/drawing/2014/main" id="{3E4B907B-F362-43BE-9E8A-DEA94CE04350}"/>
              </a:ext>
            </a:extLst>
          </p:cNvPr>
          <p:cNvSpPr/>
          <p:nvPr/>
        </p:nvSpPr>
        <p:spPr>
          <a:xfrm>
            <a:off x="3625611" y="2359220"/>
            <a:ext cx="2157274" cy="9152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hlinkClick r:id="rId2" action="ppaction://hlinksldjump"/>
            <a:extLst>
              <a:ext uri="{FF2B5EF4-FFF2-40B4-BE49-F238E27FC236}">
                <a16:creationId xmlns:a16="http://schemas.microsoft.com/office/drawing/2014/main" id="{C22BFE3C-8DFD-46E5-B4A8-BB4D94B96EF0}"/>
              </a:ext>
            </a:extLst>
          </p:cNvPr>
          <p:cNvSpPr txBox="1"/>
          <p:nvPr/>
        </p:nvSpPr>
        <p:spPr>
          <a:xfrm>
            <a:off x="3625611" y="2359220"/>
            <a:ext cx="2157274" cy="9152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r:id="rId2" action="ppaction://hlinksldjump"/>
              </a:rPr>
              <a:t>Define the Problem</a:t>
            </a:r>
            <a:endParaRPr lang="en-US" sz="2400" kern="1200" dirty="0"/>
          </a:p>
        </p:txBody>
      </p:sp>
      <p:sp>
        <p:nvSpPr>
          <p:cNvPr id="49" name="TextBox 48">
            <a:hlinkClick r:id="rId2" action="ppaction://hlinksldjump"/>
            <a:extLst>
              <a:ext uri="{FF2B5EF4-FFF2-40B4-BE49-F238E27FC236}">
                <a16:creationId xmlns:a16="http://schemas.microsoft.com/office/drawing/2014/main" id="{A2445727-9FB4-4A39-8B84-72AFEF5EF1CE}"/>
              </a:ext>
            </a:extLst>
          </p:cNvPr>
          <p:cNvSpPr txBox="1"/>
          <p:nvPr/>
        </p:nvSpPr>
        <p:spPr>
          <a:xfrm>
            <a:off x="1089037" y="2588679"/>
            <a:ext cx="1115883" cy="461665"/>
          </a:xfrm>
          <a:prstGeom prst="rect">
            <a:avLst/>
          </a:prstGeom>
          <a:noFill/>
        </p:spPr>
        <p:txBody>
          <a:bodyPr wrap="none" rtlCol="0">
            <a:spAutoFit/>
          </a:bodyPr>
          <a:lstStyle/>
          <a:p>
            <a:r>
              <a:rPr lang="en-US" sz="2400" dirty="0"/>
              <a:t>Step 1: </a:t>
            </a:r>
          </a:p>
        </p:txBody>
      </p:sp>
      <p:grpSp>
        <p:nvGrpSpPr>
          <p:cNvPr id="66" name="Group 65">
            <a:extLst>
              <a:ext uri="{FF2B5EF4-FFF2-40B4-BE49-F238E27FC236}">
                <a16:creationId xmlns:a16="http://schemas.microsoft.com/office/drawing/2014/main" id="{BFF7B7E1-DED0-41A5-8BB0-2E4280E61418}"/>
              </a:ext>
            </a:extLst>
          </p:cNvPr>
          <p:cNvGrpSpPr/>
          <p:nvPr/>
        </p:nvGrpSpPr>
        <p:grpSpPr>
          <a:xfrm>
            <a:off x="1089037" y="3884721"/>
            <a:ext cx="4693849" cy="915207"/>
            <a:chOff x="167950" y="3634838"/>
            <a:chExt cx="4693849" cy="915207"/>
          </a:xfrm>
        </p:grpSpPr>
        <p:grpSp>
          <p:nvGrpSpPr>
            <p:cNvPr id="17" name="Group 16">
              <a:extLst>
                <a:ext uri="{FF2B5EF4-FFF2-40B4-BE49-F238E27FC236}">
                  <a16:creationId xmlns:a16="http://schemas.microsoft.com/office/drawing/2014/main" id="{BFA8519B-DCC7-4277-84AA-8A78F33D2A4A}"/>
                </a:ext>
              </a:extLst>
            </p:cNvPr>
            <p:cNvGrpSpPr/>
            <p:nvPr/>
          </p:nvGrpSpPr>
          <p:grpSpPr>
            <a:xfrm>
              <a:off x="1593202" y="3634838"/>
              <a:ext cx="3268597" cy="915207"/>
              <a:chOff x="4461701" y="2971396"/>
              <a:chExt cx="3268597" cy="915207"/>
            </a:xfrm>
          </p:grpSpPr>
          <p:sp>
            <p:nvSpPr>
              <p:cNvPr id="12" name="Oval 11">
                <a:hlinkClick r:id="rId5" action="ppaction://hlinksldjump"/>
                <a:extLst>
                  <a:ext uri="{FF2B5EF4-FFF2-40B4-BE49-F238E27FC236}">
                    <a16:creationId xmlns:a16="http://schemas.microsoft.com/office/drawing/2014/main" id="{6ED985F8-ED31-435F-8586-54B1F4C80B6D}"/>
                  </a:ext>
                </a:extLst>
              </p:cNvPr>
              <p:cNvSpPr/>
              <p:nvPr/>
            </p:nvSpPr>
            <p:spPr>
              <a:xfrm>
                <a:off x="4461701" y="2971396"/>
                <a:ext cx="915207" cy="915207"/>
              </a:xfrm>
              <a:prstGeom prst="ellipse">
                <a:avLst/>
              </a:prstGeom>
              <a:solidFill>
                <a:schemeClr val="bg2">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3" name="Rectangle 12" descr="Magnifying glass">
                <a:hlinkClick r:id="rId5" action="ppaction://hlinksldjump"/>
                <a:extLst>
                  <a:ext uri="{FF2B5EF4-FFF2-40B4-BE49-F238E27FC236}">
                    <a16:creationId xmlns:a16="http://schemas.microsoft.com/office/drawing/2014/main" id="{58F4B2EF-C8C8-4F8D-8F4B-9F5256AAAF28}"/>
                  </a:ext>
                </a:extLst>
              </p:cNvPr>
              <p:cNvSpPr/>
              <p:nvPr/>
            </p:nvSpPr>
            <p:spPr>
              <a:xfrm>
                <a:off x="4653894" y="3163590"/>
                <a:ext cx="530820" cy="5308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DE26EB01-B12B-44CF-9A36-7DE0D157B37F}"/>
                  </a:ext>
                </a:extLst>
              </p:cNvPr>
              <p:cNvGrpSpPr/>
              <p:nvPr/>
            </p:nvGrpSpPr>
            <p:grpSpPr>
              <a:xfrm>
                <a:off x="5573024" y="2971396"/>
                <a:ext cx="2157274" cy="915207"/>
                <a:chOff x="4991416" y="506930"/>
                <a:chExt cx="2157274" cy="915207"/>
              </a:xfrm>
            </p:grpSpPr>
            <p:sp>
              <p:nvSpPr>
                <p:cNvPr id="15" name="Rectangle 14">
                  <a:extLst>
                    <a:ext uri="{FF2B5EF4-FFF2-40B4-BE49-F238E27FC236}">
                      <a16:creationId xmlns:a16="http://schemas.microsoft.com/office/drawing/2014/main" id="{7D34A08F-DDEB-491C-8842-8F22FF5DE040}"/>
                    </a:ext>
                  </a:extLst>
                </p:cNvPr>
                <p:cNvSpPr/>
                <p:nvPr/>
              </p:nvSpPr>
              <p:spPr>
                <a:xfrm>
                  <a:off x="4991416" y="506930"/>
                  <a:ext cx="2157274" cy="9152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hlinkClick r:id="rId5" action="ppaction://hlinksldjump"/>
                  <a:extLst>
                    <a:ext uri="{FF2B5EF4-FFF2-40B4-BE49-F238E27FC236}">
                      <a16:creationId xmlns:a16="http://schemas.microsoft.com/office/drawing/2014/main" id="{28DB4844-FF34-4D0C-8AB5-FBB1ACDB73D1}"/>
                    </a:ext>
                  </a:extLst>
                </p:cNvPr>
                <p:cNvSpPr txBox="1"/>
                <p:nvPr/>
              </p:nvSpPr>
              <p:spPr>
                <a:xfrm>
                  <a:off x="4991416" y="506930"/>
                  <a:ext cx="2157274" cy="9152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r:id="rId5" action="ppaction://hlinksldjump"/>
                    </a:rPr>
                    <a:t>Gather the Evidence</a:t>
                  </a:r>
                  <a:endParaRPr lang="en-US" sz="2400" kern="1200" dirty="0"/>
                </a:p>
              </p:txBody>
            </p:sp>
          </p:grpSp>
        </p:grpSp>
        <p:sp>
          <p:nvSpPr>
            <p:cNvPr id="50" name="TextBox 49">
              <a:hlinkClick r:id="rId5" action="ppaction://hlinksldjump"/>
              <a:extLst>
                <a:ext uri="{FF2B5EF4-FFF2-40B4-BE49-F238E27FC236}">
                  <a16:creationId xmlns:a16="http://schemas.microsoft.com/office/drawing/2014/main" id="{79C041B2-E959-4B3F-9592-EC9CC427DEE9}"/>
                </a:ext>
              </a:extLst>
            </p:cNvPr>
            <p:cNvSpPr txBox="1"/>
            <p:nvPr/>
          </p:nvSpPr>
          <p:spPr>
            <a:xfrm>
              <a:off x="167950" y="3861610"/>
              <a:ext cx="1115883" cy="461665"/>
            </a:xfrm>
            <a:prstGeom prst="rect">
              <a:avLst/>
            </a:prstGeom>
            <a:noFill/>
          </p:spPr>
          <p:txBody>
            <a:bodyPr wrap="none" rtlCol="0">
              <a:spAutoFit/>
            </a:bodyPr>
            <a:lstStyle/>
            <a:p>
              <a:r>
                <a:rPr lang="en-US" sz="2400" dirty="0"/>
                <a:t>Step 2: </a:t>
              </a:r>
            </a:p>
          </p:txBody>
        </p:sp>
      </p:grpSp>
      <p:grpSp>
        <p:nvGrpSpPr>
          <p:cNvPr id="67" name="Group 66">
            <a:extLst>
              <a:ext uri="{FF2B5EF4-FFF2-40B4-BE49-F238E27FC236}">
                <a16:creationId xmlns:a16="http://schemas.microsoft.com/office/drawing/2014/main" id="{34050765-0328-4C8C-99E8-BE1B3201E739}"/>
              </a:ext>
            </a:extLst>
          </p:cNvPr>
          <p:cNvGrpSpPr/>
          <p:nvPr/>
        </p:nvGrpSpPr>
        <p:grpSpPr>
          <a:xfrm>
            <a:off x="1089037" y="5410222"/>
            <a:ext cx="4693851" cy="915207"/>
            <a:chOff x="167950" y="5160339"/>
            <a:chExt cx="4693851" cy="915207"/>
          </a:xfrm>
        </p:grpSpPr>
        <p:grpSp>
          <p:nvGrpSpPr>
            <p:cNvPr id="29" name="Group 28">
              <a:extLst>
                <a:ext uri="{FF2B5EF4-FFF2-40B4-BE49-F238E27FC236}">
                  <a16:creationId xmlns:a16="http://schemas.microsoft.com/office/drawing/2014/main" id="{4A5B2498-8E4D-4415-858C-939426114647}"/>
                </a:ext>
              </a:extLst>
            </p:cNvPr>
            <p:cNvGrpSpPr/>
            <p:nvPr/>
          </p:nvGrpSpPr>
          <p:grpSpPr>
            <a:xfrm>
              <a:off x="1593203" y="5160339"/>
              <a:ext cx="3268598" cy="915207"/>
              <a:chOff x="4461701" y="2971396"/>
              <a:chExt cx="3268598" cy="915207"/>
            </a:xfrm>
          </p:grpSpPr>
          <p:sp>
            <p:nvSpPr>
              <p:cNvPr id="24" name="Oval 23">
                <a:hlinkClick r:id="rId8" action="ppaction://hlinksldjump"/>
                <a:extLst>
                  <a:ext uri="{FF2B5EF4-FFF2-40B4-BE49-F238E27FC236}">
                    <a16:creationId xmlns:a16="http://schemas.microsoft.com/office/drawing/2014/main" id="{9D3209DA-4764-47B2-AA5D-A7DEE86AC344}"/>
                  </a:ext>
                </a:extLst>
              </p:cNvPr>
              <p:cNvSpPr/>
              <p:nvPr/>
            </p:nvSpPr>
            <p:spPr>
              <a:xfrm>
                <a:off x="4461701" y="2971396"/>
                <a:ext cx="915207" cy="915207"/>
              </a:xfrm>
              <a:prstGeom prst="ellipse">
                <a:avLst/>
              </a:prstGeom>
              <a:solidFill>
                <a:srgbClr val="FFC00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5" name="Rectangle 24" descr="Help">
                <a:hlinkClick r:id="rId8" action="ppaction://hlinksldjump"/>
                <a:extLst>
                  <a:ext uri="{FF2B5EF4-FFF2-40B4-BE49-F238E27FC236}">
                    <a16:creationId xmlns:a16="http://schemas.microsoft.com/office/drawing/2014/main" id="{F26F1B12-A254-4747-AE22-3CA7B988B003}"/>
                  </a:ext>
                </a:extLst>
              </p:cNvPr>
              <p:cNvSpPr/>
              <p:nvPr/>
            </p:nvSpPr>
            <p:spPr>
              <a:xfrm>
                <a:off x="4653895" y="3163590"/>
                <a:ext cx="530820" cy="53082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6" name="Group 25">
                <a:extLst>
                  <a:ext uri="{FF2B5EF4-FFF2-40B4-BE49-F238E27FC236}">
                    <a16:creationId xmlns:a16="http://schemas.microsoft.com/office/drawing/2014/main" id="{D2ADEE80-2D15-4782-83EF-7315302F6250}"/>
                  </a:ext>
                </a:extLst>
              </p:cNvPr>
              <p:cNvGrpSpPr/>
              <p:nvPr/>
            </p:nvGrpSpPr>
            <p:grpSpPr>
              <a:xfrm>
                <a:off x="5573025" y="2971396"/>
                <a:ext cx="2157274" cy="915207"/>
                <a:chOff x="8635903" y="506930"/>
                <a:chExt cx="2157274" cy="915207"/>
              </a:xfrm>
            </p:grpSpPr>
            <p:sp>
              <p:nvSpPr>
                <p:cNvPr id="27" name="Rectangle 26">
                  <a:extLst>
                    <a:ext uri="{FF2B5EF4-FFF2-40B4-BE49-F238E27FC236}">
                      <a16:creationId xmlns:a16="http://schemas.microsoft.com/office/drawing/2014/main" id="{A5C3E924-6257-45B9-8EAE-7A5FB0F4A7C0}"/>
                    </a:ext>
                  </a:extLst>
                </p:cNvPr>
                <p:cNvSpPr/>
                <p:nvPr/>
              </p:nvSpPr>
              <p:spPr>
                <a:xfrm>
                  <a:off x="8635903" y="506930"/>
                  <a:ext cx="2157274" cy="9152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hlinkClick r:id="rId8" action="ppaction://hlinksldjump"/>
                  <a:extLst>
                    <a:ext uri="{FF2B5EF4-FFF2-40B4-BE49-F238E27FC236}">
                      <a16:creationId xmlns:a16="http://schemas.microsoft.com/office/drawing/2014/main" id="{7AF3412A-6406-4031-87B0-D7D9303B7633}"/>
                    </a:ext>
                  </a:extLst>
                </p:cNvPr>
                <p:cNvSpPr txBox="1"/>
                <p:nvPr/>
              </p:nvSpPr>
              <p:spPr>
                <a:xfrm>
                  <a:off x="8635903" y="506930"/>
                  <a:ext cx="2157274" cy="9152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r:id="rId8" action="ppaction://hlinksldjump"/>
                    </a:rPr>
                    <a:t>Identify the Causes</a:t>
                  </a:r>
                  <a:endParaRPr lang="en-US" sz="2400" kern="1200" dirty="0"/>
                </a:p>
              </p:txBody>
            </p:sp>
          </p:grpSp>
        </p:grpSp>
        <p:sp>
          <p:nvSpPr>
            <p:cNvPr id="51" name="TextBox 50">
              <a:hlinkClick r:id="rId8" action="ppaction://hlinksldjump"/>
              <a:extLst>
                <a:ext uri="{FF2B5EF4-FFF2-40B4-BE49-F238E27FC236}">
                  <a16:creationId xmlns:a16="http://schemas.microsoft.com/office/drawing/2014/main" id="{A2FB90C8-71EE-417B-A64D-EE440B817576}"/>
                </a:ext>
              </a:extLst>
            </p:cNvPr>
            <p:cNvSpPr txBox="1"/>
            <p:nvPr/>
          </p:nvSpPr>
          <p:spPr>
            <a:xfrm>
              <a:off x="167950" y="5387111"/>
              <a:ext cx="1115883" cy="461665"/>
            </a:xfrm>
            <a:prstGeom prst="rect">
              <a:avLst/>
            </a:prstGeom>
            <a:noFill/>
          </p:spPr>
          <p:txBody>
            <a:bodyPr wrap="none" rtlCol="0">
              <a:spAutoFit/>
            </a:bodyPr>
            <a:lstStyle/>
            <a:p>
              <a:r>
                <a:rPr lang="en-US" sz="2400" dirty="0"/>
                <a:t>Step 3: </a:t>
              </a:r>
            </a:p>
          </p:txBody>
        </p:sp>
      </p:grpSp>
      <p:grpSp>
        <p:nvGrpSpPr>
          <p:cNvPr id="64" name="Group 63">
            <a:extLst>
              <a:ext uri="{FF2B5EF4-FFF2-40B4-BE49-F238E27FC236}">
                <a16:creationId xmlns:a16="http://schemas.microsoft.com/office/drawing/2014/main" id="{368CECB5-1B0F-4A1F-9EB2-52A0B9D22D4B}"/>
              </a:ext>
            </a:extLst>
          </p:cNvPr>
          <p:cNvGrpSpPr/>
          <p:nvPr/>
        </p:nvGrpSpPr>
        <p:grpSpPr>
          <a:xfrm>
            <a:off x="6486053" y="2359220"/>
            <a:ext cx="4616909" cy="915207"/>
            <a:chOff x="5564966" y="2109337"/>
            <a:chExt cx="4616909" cy="915207"/>
          </a:xfrm>
        </p:grpSpPr>
        <p:grpSp>
          <p:nvGrpSpPr>
            <p:cNvPr id="35" name="Group 34">
              <a:extLst>
                <a:ext uri="{FF2B5EF4-FFF2-40B4-BE49-F238E27FC236}">
                  <a16:creationId xmlns:a16="http://schemas.microsoft.com/office/drawing/2014/main" id="{0A5FB09B-681C-4791-BBB3-8380424841B9}"/>
                </a:ext>
              </a:extLst>
            </p:cNvPr>
            <p:cNvGrpSpPr/>
            <p:nvPr/>
          </p:nvGrpSpPr>
          <p:grpSpPr>
            <a:xfrm>
              <a:off x="6913278" y="2109337"/>
              <a:ext cx="3268597" cy="915207"/>
              <a:chOff x="4461701" y="2971396"/>
              <a:chExt cx="3268597" cy="915207"/>
            </a:xfrm>
          </p:grpSpPr>
          <p:sp>
            <p:nvSpPr>
              <p:cNvPr id="30" name="Oval 29">
                <a:hlinkClick r:id="rId11" action="ppaction://hlinksldjump"/>
                <a:extLst>
                  <a:ext uri="{FF2B5EF4-FFF2-40B4-BE49-F238E27FC236}">
                    <a16:creationId xmlns:a16="http://schemas.microsoft.com/office/drawing/2014/main" id="{98C244D7-2938-4BDF-B095-6F8AA6B03B2D}"/>
                  </a:ext>
                </a:extLst>
              </p:cNvPr>
              <p:cNvSpPr/>
              <p:nvPr/>
            </p:nvSpPr>
            <p:spPr>
              <a:xfrm>
                <a:off x="4461701" y="2971396"/>
                <a:ext cx="915207" cy="915207"/>
              </a:xfrm>
              <a:prstGeom prst="ellipse">
                <a:avLst/>
              </a:prstGeom>
              <a:solidFill>
                <a:srgbClr val="00B0F0"/>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31" name="Rectangle 30" descr="Venn Diagram">
                <a:hlinkClick r:id="rId11" action="ppaction://hlinksldjump"/>
                <a:extLst>
                  <a:ext uri="{FF2B5EF4-FFF2-40B4-BE49-F238E27FC236}">
                    <a16:creationId xmlns:a16="http://schemas.microsoft.com/office/drawing/2014/main" id="{AECADAF6-D9FE-4774-BFB0-41EF55323690}"/>
                  </a:ext>
                </a:extLst>
              </p:cNvPr>
              <p:cNvSpPr/>
              <p:nvPr/>
            </p:nvSpPr>
            <p:spPr>
              <a:xfrm>
                <a:off x="4653894" y="3163590"/>
                <a:ext cx="530820" cy="53082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32" name="Group 31">
                <a:extLst>
                  <a:ext uri="{FF2B5EF4-FFF2-40B4-BE49-F238E27FC236}">
                    <a16:creationId xmlns:a16="http://schemas.microsoft.com/office/drawing/2014/main" id="{EC047A88-253D-4D98-9917-F6129166FB5E}"/>
                  </a:ext>
                </a:extLst>
              </p:cNvPr>
              <p:cNvGrpSpPr/>
              <p:nvPr/>
            </p:nvGrpSpPr>
            <p:grpSpPr>
              <a:xfrm>
                <a:off x="5573024" y="2971396"/>
                <a:ext cx="2157274" cy="915207"/>
                <a:chOff x="1346929" y="2004700"/>
                <a:chExt cx="2157274" cy="915207"/>
              </a:xfrm>
            </p:grpSpPr>
            <p:sp>
              <p:nvSpPr>
                <p:cNvPr id="33" name="Rectangle 32">
                  <a:extLst>
                    <a:ext uri="{FF2B5EF4-FFF2-40B4-BE49-F238E27FC236}">
                      <a16:creationId xmlns:a16="http://schemas.microsoft.com/office/drawing/2014/main" id="{FE25FE97-7723-4D09-883B-BE5200D87EDC}"/>
                    </a:ext>
                  </a:extLst>
                </p:cNvPr>
                <p:cNvSpPr/>
                <p:nvPr/>
              </p:nvSpPr>
              <p:spPr>
                <a:xfrm>
                  <a:off x="1346929" y="2004700"/>
                  <a:ext cx="2157274" cy="9152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hlinkClick r:id="rId11" action="ppaction://hlinksldjump"/>
                  <a:extLst>
                    <a:ext uri="{FF2B5EF4-FFF2-40B4-BE49-F238E27FC236}">
                      <a16:creationId xmlns:a16="http://schemas.microsoft.com/office/drawing/2014/main" id="{25313D11-9308-45E9-8E8F-B6716DA36F6F}"/>
                    </a:ext>
                  </a:extLst>
                </p:cNvPr>
                <p:cNvSpPr txBox="1"/>
                <p:nvPr/>
              </p:nvSpPr>
              <p:spPr>
                <a:xfrm>
                  <a:off x="1346929" y="2004700"/>
                  <a:ext cx="2157274" cy="9152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r:id="rId11" action="ppaction://hlinksldjump"/>
                    </a:rPr>
                    <a:t>Examine an Existing Policy</a:t>
                  </a:r>
                  <a:endParaRPr lang="en-US" sz="2400" kern="1200" dirty="0"/>
                </a:p>
              </p:txBody>
            </p:sp>
          </p:grpSp>
        </p:grpSp>
        <p:sp>
          <p:nvSpPr>
            <p:cNvPr id="56" name="TextBox 55">
              <a:hlinkClick r:id="rId11" action="ppaction://hlinksldjump"/>
              <a:extLst>
                <a:ext uri="{FF2B5EF4-FFF2-40B4-BE49-F238E27FC236}">
                  <a16:creationId xmlns:a16="http://schemas.microsoft.com/office/drawing/2014/main" id="{36979D85-7F21-461A-AA05-2AF9867DB7CA}"/>
                </a:ext>
              </a:extLst>
            </p:cNvPr>
            <p:cNvSpPr txBox="1"/>
            <p:nvPr/>
          </p:nvSpPr>
          <p:spPr>
            <a:xfrm>
              <a:off x="5564966" y="2336109"/>
              <a:ext cx="1115883" cy="461665"/>
            </a:xfrm>
            <a:prstGeom prst="rect">
              <a:avLst/>
            </a:prstGeom>
            <a:noFill/>
          </p:spPr>
          <p:txBody>
            <a:bodyPr wrap="none" rtlCol="0">
              <a:spAutoFit/>
            </a:bodyPr>
            <a:lstStyle/>
            <a:p>
              <a:r>
                <a:rPr lang="en-US" sz="2400" dirty="0">
                  <a:hlinkClick r:id="rId11" action="ppaction://hlinksldjump"/>
                </a:rPr>
                <a:t>Step 4: </a:t>
              </a:r>
              <a:endParaRPr lang="en-US" sz="2400" dirty="0"/>
            </a:p>
          </p:txBody>
        </p:sp>
      </p:grpSp>
      <p:grpSp>
        <p:nvGrpSpPr>
          <p:cNvPr id="63" name="Group 62">
            <a:extLst>
              <a:ext uri="{FF2B5EF4-FFF2-40B4-BE49-F238E27FC236}">
                <a16:creationId xmlns:a16="http://schemas.microsoft.com/office/drawing/2014/main" id="{DC7A3042-4A40-4F8B-A470-94404C4E9B16}"/>
              </a:ext>
            </a:extLst>
          </p:cNvPr>
          <p:cNvGrpSpPr/>
          <p:nvPr/>
        </p:nvGrpSpPr>
        <p:grpSpPr>
          <a:xfrm>
            <a:off x="6486053" y="3884721"/>
            <a:ext cx="4616909" cy="915207"/>
            <a:chOff x="5564966" y="3634838"/>
            <a:chExt cx="4616909" cy="915207"/>
          </a:xfrm>
        </p:grpSpPr>
        <p:grpSp>
          <p:nvGrpSpPr>
            <p:cNvPr id="41" name="Group 40">
              <a:extLst>
                <a:ext uri="{FF2B5EF4-FFF2-40B4-BE49-F238E27FC236}">
                  <a16:creationId xmlns:a16="http://schemas.microsoft.com/office/drawing/2014/main" id="{2ACC6570-BAFC-4BE9-88D0-C4209E52D95A}"/>
                </a:ext>
              </a:extLst>
            </p:cNvPr>
            <p:cNvGrpSpPr/>
            <p:nvPr/>
          </p:nvGrpSpPr>
          <p:grpSpPr>
            <a:xfrm>
              <a:off x="6913278" y="3634838"/>
              <a:ext cx="3268597" cy="915207"/>
              <a:chOff x="4461701" y="2971396"/>
              <a:chExt cx="3268597" cy="915207"/>
            </a:xfrm>
          </p:grpSpPr>
          <p:sp>
            <p:nvSpPr>
              <p:cNvPr id="36" name="Oval 35">
                <a:hlinkClick r:id="rId14" action="ppaction://hlinksldjump"/>
                <a:extLst>
                  <a:ext uri="{FF2B5EF4-FFF2-40B4-BE49-F238E27FC236}">
                    <a16:creationId xmlns:a16="http://schemas.microsoft.com/office/drawing/2014/main" id="{4A060199-21DA-4266-BD26-96E026C6B801}"/>
                  </a:ext>
                </a:extLst>
              </p:cNvPr>
              <p:cNvSpPr/>
              <p:nvPr/>
            </p:nvSpPr>
            <p:spPr>
              <a:xfrm>
                <a:off x="4461701" y="2971396"/>
                <a:ext cx="915207" cy="915207"/>
              </a:xfrm>
              <a:prstGeom prst="ellipse">
                <a:avLst/>
              </a:prstGeom>
              <a:solidFill>
                <a:srgbClr val="92D050"/>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37" name="Rectangle 36" descr="Check List">
                <a:hlinkClick r:id="rId14" action="ppaction://hlinksldjump"/>
                <a:extLst>
                  <a:ext uri="{FF2B5EF4-FFF2-40B4-BE49-F238E27FC236}">
                    <a16:creationId xmlns:a16="http://schemas.microsoft.com/office/drawing/2014/main" id="{4301E154-7D2E-4AFC-A506-3324FB155C84}"/>
                  </a:ext>
                </a:extLst>
              </p:cNvPr>
              <p:cNvSpPr/>
              <p:nvPr/>
            </p:nvSpPr>
            <p:spPr>
              <a:xfrm>
                <a:off x="4653894" y="3163590"/>
                <a:ext cx="530820" cy="530820"/>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38" name="Group 37">
                <a:extLst>
                  <a:ext uri="{FF2B5EF4-FFF2-40B4-BE49-F238E27FC236}">
                    <a16:creationId xmlns:a16="http://schemas.microsoft.com/office/drawing/2014/main" id="{E768EC81-BBB4-4C5F-855B-38DDB4567561}"/>
                  </a:ext>
                </a:extLst>
              </p:cNvPr>
              <p:cNvGrpSpPr/>
              <p:nvPr/>
            </p:nvGrpSpPr>
            <p:grpSpPr>
              <a:xfrm>
                <a:off x="5573024" y="2971396"/>
                <a:ext cx="2157274" cy="915207"/>
                <a:chOff x="4991416" y="2004700"/>
                <a:chExt cx="2157274" cy="915207"/>
              </a:xfrm>
            </p:grpSpPr>
            <p:sp>
              <p:nvSpPr>
                <p:cNvPr id="39" name="Rectangle 38">
                  <a:extLst>
                    <a:ext uri="{FF2B5EF4-FFF2-40B4-BE49-F238E27FC236}">
                      <a16:creationId xmlns:a16="http://schemas.microsoft.com/office/drawing/2014/main" id="{6E923680-788C-477D-8E81-FA110349AB7F}"/>
                    </a:ext>
                  </a:extLst>
                </p:cNvPr>
                <p:cNvSpPr/>
                <p:nvPr/>
              </p:nvSpPr>
              <p:spPr>
                <a:xfrm>
                  <a:off x="4991416" y="2004700"/>
                  <a:ext cx="2157274" cy="9152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TextBox 39">
                  <a:hlinkClick r:id="rId14" action="ppaction://hlinksldjump"/>
                  <a:extLst>
                    <a:ext uri="{FF2B5EF4-FFF2-40B4-BE49-F238E27FC236}">
                      <a16:creationId xmlns:a16="http://schemas.microsoft.com/office/drawing/2014/main" id="{533FA7C7-CFEC-48C8-9FF3-A069720BD6AD}"/>
                    </a:ext>
                  </a:extLst>
                </p:cNvPr>
                <p:cNvSpPr txBox="1"/>
                <p:nvPr/>
              </p:nvSpPr>
              <p:spPr>
                <a:xfrm>
                  <a:off x="4991416" y="2004700"/>
                  <a:ext cx="2157274" cy="9152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r:id="rId14" action="ppaction://hlinksldjump"/>
                    </a:rPr>
                    <a:t>Develop New Policies</a:t>
                  </a:r>
                  <a:endParaRPr lang="en-US" sz="2400" kern="1200" dirty="0"/>
                </a:p>
              </p:txBody>
            </p:sp>
          </p:grpSp>
        </p:grpSp>
        <p:sp>
          <p:nvSpPr>
            <p:cNvPr id="58" name="TextBox 57">
              <a:hlinkClick r:id="rId14" action="ppaction://hlinksldjump"/>
              <a:extLst>
                <a:ext uri="{FF2B5EF4-FFF2-40B4-BE49-F238E27FC236}">
                  <a16:creationId xmlns:a16="http://schemas.microsoft.com/office/drawing/2014/main" id="{41CD89BE-372A-4D82-8076-346846BFF234}"/>
                </a:ext>
              </a:extLst>
            </p:cNvPr>
            <p:cNvSpPr txBox="1"/>
            <p:nvPr/>
          </p:nvSpPr>
          <p:spPr>
            <a:xfrm>
              <a:off x="5564966" y="3861610"/>
              <a:ext cx="1115883" cy="461665"/>
            </a:xfrm>
            <a:prstGeom prst="rect">
              <a:avLst/>
            </a:prstGeom>
            <a:noFill/>
          </p:spPr>
          <p:txBody>
            <a:bodyPr wrap="none" rtlCol="0">
              <a:spAutoFit/>
            </a:bodyPr>
            <a:lstStyle/>
            <a:p>
              <a:r>
                <a:rPr lang="en-US" sz="2400" dirty="0">
                  <a:hlinkClick r:id="rId14" action="ppaction://hlinksldjump"/>
                </a:rPr>
                <a:t>Step 5: </a:t>
              </a:r>
              <a:endParaRPr lang="en-US" sz="2400" dirty="0"/>
            </a:p>
          </p:txBody>
        </p:sp>
      </p:grpSp>
      <p:grpSp>
        <p:nvGrpSpPr>
          <p:cNvPr id="62" name="Group 61">
            <a:extLst>
              <a:ext uri="{FF2B5EF4-FFF2-40B4-BE49-F238E27FC236}">
                <a16:creationId xmlns:a16="http://schemas.microsoft.com/office/drawing/2014/main" id="{95CDEC36-DF53-47DF-916A-CCEBCD99E3BE}"/>
              </a:ext>
            </a:extLst>
          </p:cNvPr>
          <p:cNvGrpSpPr/>
          <p:nvPr/>
        </p:nvGrpSpPr>
        <p:grpSpPr>
          <a:xfrm>
            <a:off x="6486053" y="5410222"/>
            <a:ext cx="4616910" cy="915207"/>
            <a:chOff x="5564966" y="5160339"/>
            <a:chExt cx="4616910" cy="915207"/>
          </a:xfrm>
        </p:grpSpPr>
        <p:grpSp>
          <p:nvGrpSpPr>
            <p:cNvPr id="47" name="Group 46">
              <a:extLst>
                <a:ext uri="{FF2B5EF4-FFF2-40B4-BE49-F238E27FC236}">
                  <a16:creationId xmlns:a16="http://schemas.microsoft.com/office/drawing/2014/main" id="{38055C05-A4B3-425A-BB21-4360601647D9}"/>
                </a:ext>
              </a:extLst>
            </p:cNvPr>
            <p:cNvGrpSpPr/>
            <p:nvPr/>
          </p:nvGrpSpPr>
          <p:grpSpPr>
            <a:xfrm>
              <a:off x="6913278" y="5160339"/>
              <a:ext cx="3268598" cy="915207"/>
              <a:chOff x="4461701" y="2971396"/>
              <a:chExt cx="3268598" cy="915207"/>
            </a:xfrm>
          </p:grpSpPr>
          <p:sp>
            <p:nvSpPr>
              <p:cNvPr id="42" name="Oval 41">
                <a:hlinkClick r:id="rId17" action="ppaction://hlinksldjump"/>
                <a:extLst>
                  <a:ext uri="{FF2B5EF4-FFF2-40B4-BE49-F238E27FC236}">
                    <a16:creationId xmlns:a16="http://schemas.microsoft.com/office/drawing/2014/main" id="{07FC5661-AA9F-4B63-B5CB-B698B7C176AD}"/>
                  </a:ext>
                </a:extLst>
              </p:cNvPr>
              <p:cNvSpPr/>
              <p:nvPr/>
            </p:nvSpPr>
            <p:spPr>
              <a:xfrm>
                <a:off x="4461701" y="2971396"/>
                <a:ext cx="915207" cy="915207"/>
              </a:xfrm>
              <a:prstGeom prst="ellipse">
                <a:avLst/>
              </a:prstGeom>
              <a:solidFill>
                <a:srgbClr val="FFFF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3" name="Rectangle 42" descr="Checkmark">
                <a:hlinkClick r:id="rId17" action="ppaction://hlinksldjump"/>
                <a:extLst>
                  <a:ext uri="{FF2B5EF4-FFF2-40B4-BE49-F238E27FC236}">
                    <a16:creationId xmlns:a16="http://schemas.microsoft.com/office/drawing/2014/main" id="{BD888416-A71A-498D-A1A8-154F2CF520A5}"/>
                  </a:ext>
                </a:extLst>
              </p:cNvPr>
              <p:cNvSpPr/>
              <p:nvPr/>
            </p:nvSpPr>
            <p:spPr>
              <a:xfrm>
                <a:off x="4653895" y="3163590"/>
                <a:ext cx="530820" cy="530820"/>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44" name="Group 43">
                <a:extLst>
                  <a:ext uri="{FF2B5EF4-FFF2-40B4-BE49-F238E27FC236}">
                    <a16:creationId xmlns:a16="http://schemas.microsoft.com/office/drawing/2014/main" id="{E4A79123-CFC9-467E-A64A-4148195E3286}"/>
                  </a:ext>
                </a:extLst>
              </p:cNvPr>
              <p:cNvGrpSpPr/>
              <p:nvPr/>
            </p:nvGrpSpPr>
            <p:grpSpPr>
              <a:xfrm>
                <a:off x="5573025" y="2971396"/>
                <a:ext cx="2157274" cy="915207"/>
                <a:chOff x="8635903" y="2004700"/>
                <a:chExt cx="2157274" cy="915207"/>
              </a:xfrm>
            </p:grpSpPr>
            <p:sp>
              <p:nvSpPr>
                <p:cNvPr id="45" name="Rectangle 44">
                  <a:extLst>
                    <a:ext uri="{FF2B5EF4-FFF2-40B4-BE49-F238E27FC236}">
                      <a16:creationId xmlns:a16="http://schemas.microsoft.com/office/drawing/2014/main" id="{8C57A6ED-F8AC-4765-AC58-4F7AC414046E}"/>
                    </a:ext>
                  </a:extLst>
                </p:cNvPr>
                <p:cNvSpPr/>
                <p:nvPr/>
              </p:nvSpPr>
              <p:spPr>
                <a:xfrm>
                  <a:off x="8635903" y="2004700"/>
                  <a:ext cx="2157274" cy="9152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TextBox 45">
                  <a:hlinkClick r:id="rId17" action="ppaction://hlinksldjump"/>
                  <a:extLst>
                    <a:ext uri="{FF2B5EF4-FFF2-40B4-BE49-F238E27FC236}">
                      <a16:creationId xmlns:a16="http://schemas.microsoft.com/office/drawing/2014/main" id="{DC91C11A-C54A-40FB-A409-9A8E709492E7}"/>
                    </a:ext>
                  </a:extLst>
                </p:cNvPr>
                <p:cNvSpPr txBox="1"/>
                <p:nvPr/>
              </p:nvSpPr>
              <p:spPr>
                <a:xfrm>
                  <a:off x="8635903" y="2004700"/>
                  <a:ext cx="2157274" cy="9152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r:id="rId17" action="ppaction://hlinksldjump"/>
                    </a:rPr>
                    <a:t>Select the Best Policy Solution</a:t>
                  </a:r>
                  <a:endParaRPr lang="en-US" sz="2400" kern="1200" dirty="0"/>
                </a:p>
              </p:txBody>
            </p:sp>
          </p:grpSp>
        </p:grpSp>
        <p:sp>
          <p:nvSpPr>
            <p:cNvPr id="60" name="TextBox 59">
              <a:hlinkClick r:id="rId17" action="ppaction://hlinksldjump"/>
              <a:extLst>
                <a:ext uri="{FF2B5EF4-FFF2-40B4-BE49-F238E27FC236}">
                  <a16:creationId xmlns:a16="http://schemas.microsoft.com/office/drawing/2014/main" id="{09B7714A-FD49-4157-B9E4-0599533725F5}"/>
                </a:ext>
              </a:extLst>
            </p:cNvPr>
            <p:cNvSpPr txBox="1"/>
            <p:nvPr/>
          </p:nvSpPr>
          <p:spPr>
            <a:xfrm>
              <a:off x="5564966" y="5387111"/>
              <a:ext cx="1115883" cy="461665"/>
            </a:xfrm>
            <a:prstGeom prst="rect">
              <a:avLst/>
            </a:prstGeom>
            <a:noFill/>
          </p:spPr>
          <p:txBody>
            <a:bodyPr wrap="none" rtlCol="0">
              <a:spAutoFit/>
            </a:bodyPr>
            <a:lstStyle/>
            <a:p>
              <a:r>
                <a:rPr lang="en-US" sz="2400" dirty="0">
                  <a:hlinkClick r:id="rId17" action="ppaction://hlinksldjump"/>
                </a:rPr>
                <a:t>Step 6: </a:t>
              </a:r>
              <a:endParaRPr lang="en-US" sz="2400" dirty="0"/>
            </a:p>
          </p:txBody>
        </p:sp>
      </p:grpSp>
    </p:spTree>
    <p:extLst>
      <p:ext uri="{BB962C8B-B14F-4D97-AF65-F5344CB8AC3E}">
        <p14:creationId xmlns:p14="http://schemas.microsoft.com/office/powerpoint/2010/main" val="40801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B890-B5B5-4567-9314-D975E54A20E0}"/>
              </a:ext>
            </a:extLst>
          </p:cNvPr>
          <p:cNvSpPr>
            <a:spLocks noGrp="1"/>
          </p:cNvSpPr>
          <p:nvPr>
            <p:ph type="title"/>
          </p:nvPr>
        </p:nvSpPr>
        <p:spPr>
          <a:xfrm>
            <a:off x="0" y="0"/>
            <a:ext cx="12192000" cy="681037"/>
          </a:xfrm>
          <a:solidFill>
            <a:schemeClr val="accent2"/>
          </a:solidFill>
        </p:spPr>
        <p:txBody>
          <a:bodyPr>
            <a:normAutofit/>
          </a:bodyPr>
          <a:lstStyle/>
          <a:p>
            <a:r>
              <a:rPr lang="en-US" sz="4000" b="1" dirty="0">
                <a:latin typeface="Comic Sans MS" panose="030F0702030302020204" pitchFamily="66" charset="0"/>
              </a:rPr>
              <a:t>Step 1: Define the Problem</a:t>
            </a:r>
          </a:p>
        </p:txBody>
      </p:sp>
      <p:sp>
        <p:nvSpPr>
          <p:cNvPr id="10" name="Rectangle 9">
            <a:extLst>
              <a:ext uri="{FF2B5EF4-FFF2-40B4-BE49-F238E27FC236}">
                <a16:creationId xmlns:a16="http://schemas.microsoft.com/office/drawing/2014/main" id="{EF332002-864C-41C8-9A79-81AAECC5B1EE}"/>
              </a:ext>
            </a:extLst>
          </p:cNvPr>
          <p:cNvSpPr/>
          <p:nvPr/>
        </p:nvSpPr>
        <p:spPr>
          <a:xfrm>
            <a:off x="6096000" y="1066824"/>
            <a:ext cx="5751871" cy="5093702"/>
          </a:xfrm>
          <a:prstGeom prst="rect">
            <a:avLst/>
          </a:prstGeom>
        </p:spPr>
        <p:txBody>
          <a:bodyPr wrap="square">
            <a:spAutoFit/>
          </a:bodyPr>
          <a:lstStyle/>
          <a:p>
            <a:pPr marL="457200" indent="-457200">
              <a:buFont typeface="Wingdings" panose="05000000000000000000" pitchFamily="2" charset="2"/>
              <a:buChar char="v"/>
            </a:pPr>
            <a:r>
              <a:rPr lang="en-US" sz="2800" dirty="0">
                <a:solidFill>
                  <a:prstClr val="black"/>
                </a:solidFill>
              </a:rPr>
              <a:t>Nearly 40% of NYC school children are overweight or obese.</a:t>
            </a:r>
          </a:p>
          <a:p>
            <a:pPr marL="457200" indent="-457200">
              <a:buFont typeface="Wingdings" panose="05000000000000000000" pitchFamily="2" charset="2"/>
              <a:buChar char="v"/>
            </a:pPr>
            <a:endParaRPr lang="en-US" sz="900" dirty="0">
              <a:solidFill>
                <a:prstClr val="black"/>
              </a:solidFill>
            </a:endParaRPr>
          </a:p>
          <a:p>
            <a:pPr marL="457200" indent="-457200">
              <a:buFont typeface="Wingdings" panose="05000000000000000000" pitchFamily="2" charset="2"/>
              <a:buChar char="v"/>
            </a:pPr>
            <a:r>
              <a:rPr lang="en-US" sz="2800" dirty="0">
                <a:solidFill>
                  <a:prstClr val="black"/>
                </a:solidFill>
              </a:rPr>
              <a:t>Childhood Obesity is when a teen has too much body fat. </a:t>
            </a:r>
          </a:p>
          <a:p>
            <a:pPr marL="457200" indent="-457200">
              <a:buFont typeface="Wingdings" panose="05000000000000000000" pitchFamily="2" charset="2"/>
              <a:buChar char="v"/>
            </a:pPr>
            <a:endParaRPr lang="en-US" sz="900" dirty="0">
              <a:solidFill>
                <a:prstClr val="black"/>
              </a:solidFill>
            </a:endParaRPr>
          </a:p>
          <a:p>
            <a:pPr marL="457200" indent="-457200">
              <a:buFont typeface="Wingdings" panose="05000000000000000000" pitchFamily="2" charset="2"/>
              <a:buChar char="v"/>
            </a:pPr>
            <a:r>
              <a:rPr lang="en-US" sz="2800" dirty="0">
                <a:solidFill>
                  <a:prstClr val="black"/>
                </a:solidFill>
              </a:rPr>
              <a:t>A body mass index (BMI) </a:t>
            </a:r>
            <a:r>
              <a:rPr lang="en-US" sz="2800" dirty="0"/>
              <a:t>at or above the 95th percentile of the CDC sex-specific </a:t>
            </a:r>
            <a:r>
              <a:rPr lang="en-US" sz="2800" dirty="0">
                <a:hlinkClick r:id="rId2"/>
              </a:rPr>
              <a:t>BMI-for-age growth charts</a:t>
            </a:r>
            <a:r>
              <a:rPr lang="en-US" sz="2800" dirty="0"/>
              <a:t> </a:t>
            </a:r>
            <a:r>
              <a:rPr lang="en-US" dirty="0"/>
              <a:t>(for simplicity we’ll use a BMI of </a:t>
            </a:r>
            <a:r>
              <a:rPr lang="en-US" dirty="0">
                <a:solidFill>
                  <a:prstClr val="black"/>
                </a:solidFill>
              </a:rPr>
              <a:t>30 or greater). </a:t>
            </a:r>
            <a:endParaRPr lang="en-US" dirty="0"/>
          </a:p>
          <a:p>
            <a:endParaRPr lang="en-US" sz="900" dirty="0">
              <a:solidFill>
                <a:prstClr val="black"/>
              </a:solidFill>
            </a:endParaRPr>
          </a:p>
          <a:p>
            <a:pPr marL="457200" indent="-457200">
              <a:buFont typeface="Wingdings" panose="05000000000000000000" pitchFamily="2" charset="2"/>
              <a:buChar char="v"/>
            </a:pPr>
            <a:r>
              <a:rPr lang="en-US" sz="2800" dirty="0">
                <a:solidFill>
                  <a:prstClr val="black"/>
                </a:solidFill>
              </a:rPr>
              <a:t>Obesity is a serious, long-term disease.</a:t>
            </a:r>
          </a:p>
        </p:txBody>
      </p:sp>
      <p:pic>
        <p:nvPicPr>
          <p:cNvPr id="11" name="Picture 10">
            <a:extLst>
              <a:ext uri="{FF2B5EF4-FFF2-40B4-BE49-F238E27FC236}">
                <a16:creationId xmlns:a16="http://schemas.microsoft.com/office/drawing/2014/main" id="{2DFD8A67-15A9-4FCB-8E88-D0FA832AA57F}"/>
              </a:ext>
            </a:extLst>
          </p:cNvPr>
          <p:cNvPicPr>
            <a:picLocks noChangeAspect="1"/>
          </p:cNvPicPr>
          <p:nvPr/>
        </p:nvPicPr>
        <p:blipFill>
          <a:blip r:embed="rId3"/>
          <a:stretch>
            <a:fillRect/>
          </a:stretch>
        </p:blipFill>
        <p:spPr>
          <a:xfrm>
            <a:off x="182597" y="1160681"/>
            <a:ext cx="5630241" cy="4679681"/>
          </a:xfrm>
          <a:prstGeom prst="rect">
            <a:avLst/>
          </a:prstGeom>
          <a:effectLst>
            <a:softEdge rad="152400"/>
          </a:effectLst>
        </p:spPr>
      </p:pic>
    </p:spTree>
    <p:extLst>
      <p:ext uri="{BB962C8B-B14F-4D97-AF65-F5344CB8AC3E}">
        <p14:creationId xmlns:p14="http://schemas.microsoft.com/office/powerpoint/2010/main" val="16561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FAF4D29-505A-4231-9E42-401FB5E71EB3}"/>
              </a:ext>
            </a:extLst>
          </p:cNvPr>
          <p:cNvPicPr>
            <a:picLocks noChangeAspect="1"/>
          </p:cNvPicPr>
          <p:nvPr/>
        </p:nvPicPr>
        <p:blipFill>
          <a:blip r:embed="rId2"/>
          <a:stretch>
            <a:fillRect/>
          </a:stretch>
        </p:blipFill>
        <p:spPr>
          <a:xfrm>
            <a:off x="4569235" y="4555325"/>
            <a:ext cx="2047875" cy="2238375"/>
          </a:xfrm>
          <a:prstGeom prst="rect">
            <a:avLst/>
          </a:prstGeom>
        </p:spPr>
      </p:pic>
      <p:sp>
        <p:nvSpPr>
          <p:cNvPr id="2" name="Title 1">
            <a:extLst>
              <a:ext uri="{FF2B5EF4-FFF2-40B4-BE49-F238E27FC236}">
                <a16:creationId xmlns:a16="http://schemas.microsoft.com/office/drawing/2014/main" id="{E645AC92-399F-4AC3-B207-DECD54EF7841}"/>
              </a:ext>
            </a:extLst>
          </p:cNvPr>
          <p:cNvSpPr>
            <a:spLocks noGrp="1"/>
          </p:cNvSpPr>
          <p:nvPr>
            <p:ph type="title"/>
          </p:nvPr>
        </p:nvSpPr>
        <p:spPr>
          <a:xfrm>
            <a:off x="0" y="0"/>
            <a:ext cx="12192000" cy="664871"/>
          </a:xfrm>
          <a:solidFill>
            <a:schemeClr val="bg2">
              <a:lumMod val="75000"/>
            </a:schemeClr>
          </a:solidFill>
        </p:spPr>
        <p:txBody>
          <a:bodyPr>
            <a:normAutofit/>
          </a:bodyPr>
          <a:lstStyle/>
          <a:p>
            <a:r>
              <a:rPr lang="en-US" sz="4000" b="1" dirty="0">
                <a:latin typeface="Comic Sans MS" panose="030F0702030302020204" pitchFamily="66" charset="0"/>
              </a:rPr>
              <a:t>Step 2: Gather Evidence</a:t>
            </a:r>
          </a:p>
        </p:txBody>
      </p:sp>
      <p:sp>
        <p:nvSpPr>
          <p:cNvPr id="4" name="Rectangle 3">
            <a:extLst>
              <a:ext uri="{FF2B5EF4-FFF2-40B4-BE49-F238E27FC236}">
                <a16:creationId xmlns:a16="http://schemas.microsoft.com/office/drawing/2014/main" id="{108BFF25-4F6C-47CB-B02B-69CE4EA9FC72}"/>
              </a:ext>
            </a:extLst>
          </p:cNvPr>
          <p:cNvSpPr/>
          <p:nvPr/>
        </p:nvSpPr>
        <p:spPr>
          <a:xfrm>
            <a:off x="304800" y="1175766"/>
            <a:ext cx="6312310" cy="5427127"/>
          </a:xfrm>
          <a:prstGeom prst="rect">
            <a:avLst/>
          </a:prstGeom>
        </p:spPr>
        <p:txBody>
          <a:bodyPr wrap="square">
            <a:spAutoFit/>
          </a:bodyPr>
          <a:lstStyle/>
          <a:p>
            <a:pPr lvl="0">
              <a:defRPr sz="1800"/>
            </a:pPr>
            <a:r>
              <a:rPr lang="en-US" sz="3200" dirty="0"/>
              <a:t>In Step 2, we conduct </a:t>
            </a:r>
            <a:r>
              <a:rPr lang="en-US" sz="3200" b="1" dirty="0"/>
              <a:t>research</a:t>
            </a:r>
            <a:r>
              <a:rPr lang="en-US" sz="3200" dirty="0"/>
              <a:t> to find </a:t>
            </a:r>
            <a:r>
              <a:rPr lang="en-US" sz="3200" b="1" dirty="0"/>
              <a:t>evidence</a:t>
            </a:r>
            <a:r>
              <a:rPr lang="en-US" sz="3200" dirty="0"/>
              <a:t> that shows that this problem </a:t>
            </a:r>
            <a:r>
              <a:rPr lang="en-US" sz="3200" b="1" dirty="0"/>
              <a:t>exists</a:t>
            </a:r>
            <a:r>
              <a:rPr lang="en-US" sz="3200" dirty="0"/>
              <a:t>. </a:t>
            </a:r>
          </a:p>
          <a:p>
            <a:pPr lvl="0">
              <a:spcBef>
                <a:spcPts val="1600"/>
              </a:spcBef>
              <a:defRPr sz="1800"/>
            </a:pPr>
            <a:r>
              <a:rPr lang="en-US" sz="3200" dirty="0"/>
              <a:t>We use three types of evidence we to support that there is  a problem that we can study.  The three types are:</a:t>
            </a:r>
          </a:p>
          <a:p>
            <a:pPr lvl="0" indent="-317500">
              <a:spcBef>
                <a:spcPts val="1600"/>
              </a:spcBef>
              <a:buChar char="-"/>
              <a:defRPr sz="1800"/>
            </a:pPr>
            <a:r>
              <a:rPr lang="en-US" sz="3200" dirty="0"/>
              <a:t>Statistics</a:t>
            </a:r>
          </a:p>
          <a:p>
            <a:pPr lvl="0" indent="-317500">
              <a:buChar char="-"/>
              <a:defRPr sz="1800"/>
            </a:pPr>
            <a:r>
              <a:rPr lang="en-US" sz="3200" dirty="0"/>
              <a:t>Case Studies</a:t>
            </a:r>
          </a:p>
          <a:p>
            <a:pPr lvl="0" indent="-317500">
              <a:buChar char="-"/>
              <a:defRPr sz="1800"/>
            </a:pPr>
            <a:r>
              <a:rPr lang="en-US" sz="3200" dirty="0"/>
              <a:t>Articles by Experts</a:t>
            </a:r>
          </a:p>
        </p:txBody>
      </p:sp>
      <p:grpSp>
        <p:nvGrpSpPr>
          <p:cNvPr id="10" name="Group 9">
            <a:extLst>
              <a:ext uri="{FF2B5EF4-FFF2-40B4-BE49-F238E27FC236}">
                <a16:creationId xmlns:a16="http://schemas.microsoft.com/office/drawing/2014/main" id="{410F618B-1798-4B82-BCEE-DD79894BDDD6}"/>
              </a:ext>
            </a:extLst>
          </p:cNvPr>
          <p:cNvGrpSpPr/>
          <p:nvPr/>
        </p:nvGrpSpPr>
        <p:grpSpPr>
          <a:xfrm>
            <a:off x="7011153" y="1041263"/>
            <a:ext cx="4964085" cy="2650325"/>
            <a:chOff x="6096000" y="2735340"/>
            <a:chExt cx="6910872" cy="3867553"/>
          </a:xfrm>
        </p:grpSpPr>
        <p:pic>
          <p:nvPicPr>
            <p:cNvPr id="8" name="Picture 7" descr="A picture containing drawing&#10;&#10;Description automatically generated">
              <a:extLst>
                <a:ext uri="{FF2B5EF4-FFF2-40B4-BE49-F238E27FC236}">
                  <a16:creationId xmlns:a16="http://schemas.microsoft.com/office/drawing/2014/main" id="{214AFDF4-7E0F-4976-B608-A794562A7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35340"/>
              <a:ext cx="6910872" cy="3867553"/>
            </a:xfrm>
            <a:prstGeom prst="rect">
              <a:avLst/>
            </a:prstGeom>
          </p:spPr>
        </p:pic>
        <p:sp>
          <p:nvSpPr>
            <p:cNvPr id="9" name="Rectangle 8">
              <a:extLst>
                <a:ext uri="{FF2B5EF4-FFF2-40B4-BE49-F238E27FC236}">
                  <a16:creationId xmlns:a16="http://schemas.microsoft.com/office/drawing/2014/main" id="{FE022F2D-1B46-4646-9BD8-C17226F09B26}"/>
                </a:ext>
              </a:extLst>
            </p:cNvPr>
            <p:cNvSpPr/>
            <p:nvPr/>
          </p:nvSpPr>
          <p:spPr>
            <a:xfrm>
              <a:off x="6191794" y="6087291"/>
              <a:ext cx="1828800" cy="51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picture containing game&#10;&#10;Description automatically generated">
            <a:extLst>
              <a:ext uri="{FF2B5EF4-FFF2-40B4-BE49-F238E27FC236}">
                <a16:creationId xmlns:a16="http://schemas.microsoft.com/office/drawing/2014/main" id="{44208238-A886-4B53-8C21-FF464CA7D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887" y="3315197"/>
            <a:ext cx="3316562" cy="3202199"/>
          </a:xfrm>
          <a:prstGeom prst="rect">
            <a:avLst/>
          </a:prstGeom>
        </p:spPr>
      </p:pic>
      <p:pic>
        <p:nvPicPr>
          <p:cNvPr id="13" name="Picture 12">
            <a:extLst>
              <a:ext uri="{FF2B5EF4-FFF2-40B4-BE49-F238E27FC236}">
                <a16:creationId xmlns:a16="http://schemas.microsoft.com/office/drawing/2014/main" id="{EE0556DF-4DB3-4D7C-A447-A2B3046B6B56}"/>
              </a:ext>
            </a:extLst>
          </p:cNvPr>
          <p:cNvPicPr>
            <a:picLocks noChangeAspect="1"/>
          </p:cNvPicPr>
          <p:nvPr/>
        </p:nvPicPr>
        <p:blipFill>
          <a:blip r:embed="rId5"/>
          <a:stretch>
            <a:fillRect/>
          </a:stretch>
        </p:blipFill>
        <p:spPr>
          <a:xfrm>
            <a:off x="9232337" y="4067980"/>
            <a:ext cx="2654863" cy="2690579"/>
          </a:xfrm>
          <a:prstGeom prst="rect">
            <a:avLst/>
          </a:prstGeom>
        </p:spPr>
      </p:pic>
    </p:spTree>
    <p:extLst>
      <p:ext uri="{BB962C8B-B14F-4D97-AF65-F5344CB8AC3E}">
        <p14:creationId xmlns:p14="http://schemas.microsoft.com/office/powerpoint/2010/main" val="18061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AC92-399F-4AC3-B207-DECD54EF7841}"/>
              </a:ext>
            </a:extLst>
          </p:cNvPr>
          <p:cNvSpPr>
            <a:spLocks noGrp="1"/>
          </p:cNvSpPr>
          <p:nvPr>
            <p:ph type="title"/>
          </p:nvPr>
        </p:nvSpPr>
        <p:spPr>
          <a:xfrm>
            <a:off x="0" y="0"/>
            <a:ext cx="12192000" cy="681423"/>
          </a:xfrm>
          <a:solidFill>
            <a:schemeClr val="bg2">
              <a:lumMod val="75000"/>
            </a:schemeClr>
          </a:solidFill>
        </p:spPr>
        <p:txBody>
          <a:bodyPr>
            <a:noAutofit/>
          </a:bodyPr>
          <a:lstStyle/>
          <a:p>
            <a:r>
              <a:rPr lang="en-US" sz="3200" b="1" dirty="0">
                <a:latin typeface="Comic Sans MS" panose="030F0702030302020204" pitchFamily="66" charset="0"/>
              </a:rPr>
              <a:t>Step 2: Gather Evidence - Evidence of Teenage Obesity</a:t>
            </a:r>
          </a:p>
        </p:txBody>
      </p:sp>
      <p:pic>
        <p:nvPicPr>
          <p:cNvPr id="6" name="Picture 5" descr="A close up of a map&#10;&#10;Description automatically generated">
            <a:extLst>
              <a:ext uri="{FF2B5EF4-FFF2-40B4-BE49-F238E27FC236}">
                <a16:creationId xmlns:a16="http://schemas.microsoft.com/office/drawing/2014/main" id="{846A0461-77E8-43FF-A6F6-55586AC7A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306" y="1113886"/>
            <a:ext cx="7230777" cy="5376732"/>
          </a:xfrm>
          <a:prstGeom prst="rect">
            <a:avLst/>
          </a:prstGeom>
        </p:spPr>
      </p:pic>
      <p:sp>
        <p:nvSpPr>
          <p:cNvPr id="7" name="Rectangle 6">
            <a:extLst>
              <a:ext uri="{FF2B5EF4-FFF2-40B4-BE49-F238E27FC236}">
                <a16:creationId xmlns:a16="http://schemas.microsoft.com/office/drawing/2014/main" id="{82101F14-7A80-4370-9DDD-55F0CF34A8A7}"/>
              </a:ext>
            </a:extLst>
          </p:cNvPr>
          <p:cNvSpPr/>
          <p:nvPr/>
        </p:nvSpPr>
        <p:spPr>
          <a:xfrm>
            <a:off x="5232694" y="6490618"/>
            <a:ext cx="6096000" cy="261610"/>
          </a:xfrm>
          <a:prstGeom prst="rect">
            <a:avLst/>
          </a:prstGeom>
        </p:spPr>
        <p:txBody>
          <a:bodyPr>
            <a:spAutoFit/>
          </a:bodyPr>
          <a:lstStyle/>
          <a:p>
            <a:r>
              <a:rPr lang="en-US" sz="1100" dirty="0">
                <a:hlinkClick r:id="rId3"/>
              </a:rPr>
              <a:t>https://www.nycfoodpolicy.org/combatting-childhood-obesity-by-reducing-sugar-in-school-beverages/</a:t>
            </a:r>
            <a:r>
              <a:rPr lang="en-US" sz="1100" dirty="0"/>
              <a:t> </a:t>
            </a:r>
          </a:p>
        </p:txBody>
      </p:sp>
      <p:sp>
        <p:nvSpPr>
          <p:cNvPr id="11" name="Rectangle 10">
            <a:extLst>
              <a:ext uri="{FF2B5EF4-FFF2-40B4-BE49-F238E27FC236}">
                <a16:creationId xmlns:a16="http://schemas.microsoft.com/office/drawing/2014/main" id="{9EB6669E-E78C-490C-9A3A-33F2D949CED7}"/>
              </a:ext>
            </a:extLst>
          </p:cNvPr>
          <p:cNvSpPr/>
          <p:nvPr/>
        </p:nvSpPr>
        <p:spPr>
          <a:xfrm>
            <a:off x="340744" y="2653854"/>
            <a:ext cx="3519946" cy="1261884"/>
          </a:xfrm>
          <a:prstGeom prst="rect">
            <a:avLst/>
          </a:prstGeom>
        </p:spPr>
        <p:txBody>
          <a:bodyPr wrap="square">
            <a:spAutoFit/>
          </a:bodyPr>
          <a:lstStyle/>
          <a:p>
            <a:r>
              <a:rPr lang="en-US" sz="2800" b="1" u="sng" dirty="0"/>
              <a:t>ARTICLE</a:t>
            </a:r>
            <a:r>
              <a:rPr lang="en-US" sz="2800" dirty="0"/>
              <a:t>: </a:t>
            </a:r>
          </a:p>
          <a:p>
            <a:r>
              <a:rPr lang="en-US" sz="2400" dirty="0">
                <a:hlinkClick r:id="rId4"/>
              </a:rPr>
              <a:t>Obesity In Children And Teens</a:t>
            </a:r>
            <a:endParaRPr lang="en-US" sz="2400" dirty="0"/>
          </a:p>
        </p:txBody>
      </p:sp>
      <p:sp>
        <p:nvSpPr>
          <p:cNvPr id="14" name="TextBox 13">
            <a:extLst>
              <a:ext uri="{FF2B5EF4-FFF2-40B4-BE49-F238E27FC236}">
                <a16:creationId xmlns:a16="http://schemas.microsoft.com/office/drawing/2014/main" id="{477A7D59-79C8-47C6-AF23-F0E3B7B5A76D}"/>
              </a:ext>
            </a:extLst>
          </p:cNvPr>
          <p:cNvSpPr txBox="1"/>
          <p:nvPr/>
        </p:nvSpPr>
        <p:spPr>
          <a:xfrm>
            <a:off x="340744" y="1698171"/>
            <a:ext cx="1865382" cy="523220"/>
          </a:xfrm>
          <a:prstGeom prst="rect">
            <a:avLst/>
          </a:prstGeom>
          <a:noFill/>
        </p:spPr>
        <p:txBody>
          <a:bodyPr wrap="none" rtlCol="0">
            <a:spAutoFit/>
          </a:bodyPr>
          <a:lstStyle/>
          <a:p>
            <a:r>
              <a:rPr lang="en-US" sz="2800" b="1" dirty="0">
                <a:solidFill>
                  <a:schemeClr val="tx1">
                    <a:lumMod val="85000"/>
                    <a:lumOff val="15000"/>
                  </a:schemeClr>
                </a:solidFill>
              </a:rPr>
              <a:t>STATISTICS:</a:t>
            </a:r>
          </a:p>
        </p:txBody>
      </p:sp>
      <p:sp>
        <p:nvSpPr>
          <p:cNvPr id="16" name="Arrow: Right 15">
            <a:extLst>
              <a:ext uri="{FF2B5EF4-FFF2-40B4-BE49-F238E27FC236}">
                <a16:creationId xmlns:a16="http://schemas.microsoft.com/office/drawing/2014/main" id="{2C9CD84C-B1B7-4EAE-8CE1-E85AD8A7266F}"/>
              </a:ext>
            </a:extLst>
          </p:cNvPr>
          <p:cNvSpPr/>
          <p:nvPr/>
        </p:nvSpPr>
        <p:spPr>
          <a:xfrm>
            <a:off x="2689087" y="1773168"/>
            <a:ext cx="1493257" cy="373225"/>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77DB268-2FE7-4DD5-A64F-00CF160BAB5C}"/>
              </a:ext>
            </a:extLst>
          </p:cNvPr>
          <p:cNvSpPr/>
          <p:nvPr/>
        </p:nvSpPr>
        <p:spPr>
          <a:xfrm>
            <a:off x="340744" y="4471312"/>
            <a:ext cx="3811377" cy="1631216"/>
          </a:xfrm>
          <a:prstGeom prst="rect">
            <a:avLst/>
          </a:prstGeom>
        </p:spPr>
        <p:txBody>
          <a:bodyPr wrap="square">
            <a:spAutoFit/>
          </a:bodyPr>
          <a:lstStyle/>
          <a:p>
            <a:r>
              <a:rPr lang="en-US" sz="2800" b="1" dirty="0"/>
              <a:t>CASE STUDY</a:t>
            </a:r>
            <a:r>
              <a:rPr lang="en-US" dirty="0"/>
              <a:t>: </a:t>
            </a:r>
          </a:p>
          <a:p>
            <a:r>
              <a:rPr lang="en-US" sz="2400" dirty="0">
                <a:hlinkClick r:id="rId5"/>
              </a:rPr>
              <a:t>Case Reports: Multifaceted Experiences Treating Youth with Severe Obesity</a:t>
            </a:r>
            <a:endParaRPr lang="en-US" sz="2400" dirty="0"/>
          </a:p>
        </p:txBody>
      </p:sp>
    </p:spTree>
    <p:extLst>
      <p:ext uri="{BB962C8B-B14F-4D97-AF65-F5344CB8AC3E}">
        <p14:creationId xmlns:p14="http://schemas.microsoft.com/office/powerpoint/2010/main" val="175918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91AED0-C043-4F8D-BF07-6BFEA1125694}"/>
              </a:ext>
            </a:extLst>
          </p:cNvPr>
          <p:cNvPicPr>
            <a:picLocks noChangeAspect="1"/>
          </p:cNvPicPr>
          <p:nvPr/>
        </p:nvPicPr>
        <p:blipFill rotWithShape="1">
          <a:blip r:embed="rId2">
            <a:alphaModFix amt="35000"/>
          </a:blip>
          <a:srcRect t="11821" b="6682"/>
          <a:stretch/>
        </p:blipFill>
        <p:spPr>
          <a:xfrm>
            <a:off x="-4" y="-6"/>
            <a:ext cx="12192000" cy="6855958"/>
          </a:xfrm>
          <a:prstGeom prst="rect">
            <a:avLst/>
          </a:prstGeom>
        </p:spPr>
      </p:pic>
      <p:sp>
        <p:nvSpPr>
          <p:cNvPr id="4" name="TextBox 3">
            <a:extLst>
              <a:ext uri="{FF2B5EF4-FFF2-40B4-BE49-F238E27FC236}">
                <a16:creationId xmlns:a16="http://schemas.microsoft.com/office/drawing/2014/main" id="{D50434A7-349A-4EE5-AEA5-1CF09D4FE4FB}"/>
              </a:ext>
            </a:extLst>
          </p:cNvPr>
          <p:cNvSpPr txBox="1"/>
          <p:nvPr/>
        </p:nvSpPr>
        <p:spPr>
          <a:xfrm>
            <a:off x="0" y="1052312"/>
            <a:ext cx="5758293" cy="5803640"/>
          </a:xfrm>
          <a:prstGeom prst="rect">
            <a:avLst/>
          </a:prstGeom>
        </p:spPr>
        <p:txBody>
          <a:bodyPr vert="horz" lIns="91440" tIns="45720" rIns="91440" bIns="45720" rtlCol="0" anchor="t">
            <a:normAutofit/>
          </a:bodyPr>
          <a:lstStyle/>
          <a:p>
            <a:pPr marL="571500" indent="-342900" defTabSz="914400">
              <a:lnSpc>
                <a:spcPct val="90000"/>
              </a:lnSpc>
              <a:spcAft>
                <a:spcPts val="600"/>
              </a:spcAft>
              <a:buFont typeface="Wingdings" panose="05000000000000000000" pitchFamily="2" charset="2"/>
              <a:buChar char="v"/>
            </a:pPr>
            <a:r>
              <a:rPr lang="en-US" sz="2400" dirty="0"/>
              <a:t>While in the process of doing the research to find evidence of our problem in the previous step, we probably uncovered some of the reasons why many teenagers have become obese.</a:t>
            </a:r>
          </a:p>
          <a:p>
            <a:pPr marL="571500" indent="-342900" defTabSz="914400">
              <a:lnSpc>
                <a:spcPct val="90000"/>
              </a:lnSpc>
              <a:spcAft>
                <a:spcPts val="600"/>
              </a:spcAft>
              <a:buFont typeface="Wingdings" panose="05000000000000000000" pitchFamily="2" charset="2"/>
              <a:buChar char="v"/>
            </a:pPr>
            <a:endParaRPr lang="en-US" sz="1100" dirty="0"/>
          </a:p>
          <a:p>
            <a:pPr marL="571500" indent="-342900" defTabSz="914400">
              <a:lnSpc>
                <a:spcPct val="90000"/>
              </a:lnSpc>
              <a:spcAft>
                <a:spcPts val="600"/>
              </a:spcAft>
              <a:buFont typeface="Wingdings" panose="05000000000000000000" pitchFamily="2" charset="2"/>
              <a:buChar char="v"/>
            </a:pPr>
            <a:r>
              <a:rPr lang="en-US" sz="2400" dirty="0"/>
              <a:t>What do you think some of the causes of teenage obesity are?</a:t>
            </a:r>
          </a:p>
          <a:p>
            <a:pPr marL="571500" indent="-342900" defTabSz="914400">
              <a:lnSpc>
                <a:spcPct val="90000"/>
              </a:lnSpc>
              <a:spcAft>
                <a:spcPts val="600"/>
              </a:spcAft>
              <a:buFont typeface="Wingdings" panose="05000000000000000000" pitchFamily="2" charset="2"/>
              <a:buChar char="v"/>
            </a:pPr>
            <a:endParaRPr lang="en-US" sz="1100" dirty="0"/>
          </a:p>
          <a:p>
            <a:pPr marL="571500" indent="-342900" defTabSz="914400">
              <a:lnSpc>
                <a:spcPct val="90000"/>
              </a:lnSpc>
              <a:spcAft>
                <a:spcPts val="600"/>
              </a:spcAft>
              <a:buFont typeface="Wingdings" panose="05000000000000000000" pitchFamily="2" charset="2"/>
              <a:buChar char="v"/>
            </a:pPr>
            <a:r>
              <a:rPr lang="en-US" sz="2400" dirty="0"/>
              <a:t>Turn and talk with your elbow partner </a:t>
            </a:r>
          </a:p>
          <a:p>
            <a:pPr marL="1028700" lvl="1" indent="-342900" defTabSz="914400">
              <a:lnSpc>
                <a:spcPct val="90000"/>
              </a:lnSpc>
              <a:spcAft>
                <a:spcPts val="600"/>
              </a:spcAft>
              <a:buFont typeface="Wingdings" panose="05000000000000000000" pitchFamily="2" charset="2"/>
              <a:buChar char="v"/>
            </a:pPr>
            <a:endParaRPr lang="en-US" sz="1100" dirty="0"/>
          </a:p>
          <a:p>
            <a:pPr marL="1028700" lvl="1" indent="-342900" defTabSz="914400">
              <a:lnSpc>
                <a:spcPct val="90000"/>
              </a:lnSpc>
              <a:spcAft>
                <a:spcPts val="600"/>
              </a:spcAft>
              <a:buFont typeface="Wingdings" panose="05000000000000000000" pitchFamily="2" charset="2"/>
              <a:buChar char="v"/>
            </a:pPr>
            <a:r>
              <a:rPr lang="en-US" sz="2400" dirty="0"/>
              <a:t>Come up with what you believe are the possible causes of teenage obesity.  </a:t>
            </a:r>
          </a:p>
          <a:p>
            <a:pPr marL="1028700" lvl="1" indent="-342900" defTabSz="914400">
              <a:lnSpc>
                <a:spcPct val="90000"/>
              </a:lnSpc>
              <a:spcAft>
                <a:spcPts val="600"/>
              </a:spcAft>
              <a:buFont typeface="Wingdings" panose="05000000000000000000" pitchFamily="2" charset="2"/>
              <a:buChar char="v"/>
            </a:pPr>
            <a:r>
              <a:rPr lang="en-US" sz="2400" dirty="0"/>
              <a:t>Make a list of at least three causes.</a:t>
            </a:r>
          </a:p>
        </p:txBody>
      </p:sp>
      <p:sp>
        <p:nvSpPr>
          <p:cNvPr id="14" name="Oval 13">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5">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CD6C78-99C3-40CA-95B7-87F3F4F580DE}"/>
              </a:ext>
            </a:extLst>
          </p:cNvPr>
          <p:cNvPicPr>
            <a:picLocks noChangeAspect="1"/>
          </p:cNvPicPr>
          <p:nvPr/>
        </p:nvPicPr>
        <p:blipFill rotWithShape="1">
          <a:blip r:embed="rId3"/>
          <a:srcRect/>
          <a:stretch/>
        </p:blipFill>
        <p:spPr>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6">
            <a:extLst>
              <a:ext uri="{FF2B5EF4-FFF2-40B4-BE49-F238E27FC236}">
                <a16:creationId xmlns:a16="http://schemas.microsoft.com/office/drawing/2014/main" id="{C9E770AF-E9FA-4152-9CD9-FD0DB44F327F}"/>
              </a:ext>
            </a:extLst>
          </p:cNvPr>
          <p:cNvPicPr>
            <a:picLocks noChangeAspect="1"/>
          </p:cNvPicPr>
          <p:nvPr/>
        </p:nvPicPr>
        <p:blipFill rotWithShape="1">
          <a:blip r:embed="rId4"/>
          <a:srcRect l="14603" r="8447"/>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9" name="Freeform: Shape 17">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B5412F3-3654-425C-9BD6-B53DE6226A35}"/>
              </a:ext>
            </a:extLst>
          </p:cNvPr>
          <p:cNvPicPr>
            <a:picLocks noChangeAspect="1"/>
          </p:cNvPicPr>
          <p:nvPr/>
        </p:nvPicPr>
        <p:blipFill rotWithShape="1">
          <a:blip r:embed="rId5"/>
          <a:srcRect l="17988" r="-1" b="-1"/>
          <a:stretch/>
        </p:blipFill>
        <p:spPr>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7" name="Title 1">
            <a:extLst>
              <a:ext uri="{FF2B5EF4-FFF2-40B4-BE49-F238E27FC236}">
                <a16:creationId xmlns:a16="http://schemas.microsoft.com/office/drawing/2014/main" id="{312FF011-0912-48AD-8AC5-BC6E20FA2493}"/>
              </a:ext>
            </a:extLst>
          </p:cNvPr>
          <p:cNvSpPr>
            <a:spLocks noGrp="1"/>
          </p:cNvSpPr>
          <p:nvPr>
            <p:ph type="title"/>
          </p:nvPr>
        </p:nvSpPr>
        <p:spPr>
          <a:xfrm>
            <a:off x="0" y="0"/>
            <a:ext cx="7996859" cy="681037"/>
          </a:xfrm>
          <a:solidFill>
            <a:srgbClr val="FFC000"/>
          </a:solidFill>
        </p:spPr>
        <p:txBody>
          <a:bodyPr>
            <a:normAutofit fontScale="90000"/>
          </a:bodyPr>
          <a:lstStyle/>
          <a:p>
            <a:r>
              <a:rPr lang="en-US" b="1">
                <a:solidFill>
                  <a:schemeClr val="bg1"/>
                </a:solidFill>
                <a:latin typeface="Comic Sans MS" panose="030F0702030302020204" pitchFamily="66" charset="0"/>
              </a:rPr>
              <a:t>Step 3: Identifying the Causes</a:t>
            </a:r>
            <a:endParaRPr lang="en-US"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784885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F934-F834-40A1-A88D-EE4663E7063E}"/>
              </a:ext>
            </a:extLst>
          </p:cNvPr>
          <p:cNvSpPr>
            <a:spLocks noGrp="1"/>
          </p:cNvSpPr>
          <p:nvPr>
            <p:ph type="title"/>
          </p:nvPr>
        </p:nvSpPr>
        <p:spPr>
          <a:xfrm>
            <a:off x="0" y="0"/>
            <a:ext cx="12192000" cy="681037"/>
          </a:xfrm>
          <a:solidFill>
            <a:srgbClr val="FFC000"/>
          </a:solidFill>
        </p:spPr>
        <p:txBody>
          <a:bodyPr>
            <a:normAutofit fontScale="90000"/>
          </a:bodyPr>
          <a:lstStyle/>
          <a:p>
            <a:r>
              <a:rPr lang="en-US" b="1">
                <a:latin typeface="Comic Sans MS" panose="030F0702030302020204" pitchFamily="66" charset="0"/>
              </a:rPr>
              <a:t>Step 3: Identifying the Causes</a:t>
            </a:r>
            <a:endParaRPr lang="en-US" b="1" dirty="0">
              <a:latin typeface="Comic Sans MS" panose="030F0702030302020204" pitchFamily="66" charset="0"/>
            </a:endParaRPr>
          </a:p>
        </p:txBody>
      </p:sp>
      <p:sp>
        <p:nvSpPr>
          <p:cNvPr id="4" name="TextBox 3">
            <a:extLst>
              <a:ext uri="{FF2B5EF4-FFF2-40B4-BE49-F238E27FC236}">
                <a16:creationId xmlns:a16="http://schemas.microsoft.com/office/drawing/2014/main" id="{D50434A7-349A-4EE5-AEA5-1CF09D4FE4FB}"/>
              </a:ext>
            </a:extLst>
          </p:cNvPr>
          <p:cNvSpPr txBox="1"/>
          <p:nvPr/>
        </p:nvSpPr>
        <p:spPr>
          <a:xfrm>
            <a:off x="238835" y="2644054"/>
            <a:ext cx="6103496" cy="4124206"/>
          </a:xfrm>
          <a:prstGeom prst="rect">
            <a:avLst/>
          </a:prstGeom>
          <a:noFill/>
        </p:spPr>
        <p:txBody>
          <a:bodyPr wrap="square" rtlCol="0">
            <a:spAutoFit/>
          </a:bodyPr>
          <a:lstStyle/>
          <a:p>
            <a:endParaRPr lang="en-US" sz="1000" dirty="0"/>
          </a:p>
          <a:p>
            <a:pPr marL="457200" indent="-457200">
              <a:buFont typeface="Wingdings" panose="05000000000000000000" pitchFamily="2" charset="2"/>
              <a:buChar char="v"/>
            </a:pPr>
            <a:r>
              <a:rPr lang="en-US" sz="2800" dirty="0"/>
              <a:t>A lack of affordable and healthy food options.</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Limited opportunities for safe physical activity outdoors.</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Advertisements for junk foods and sugary drinks targeted at children.</a:t>
            </a:r>
          </a:p>
          <a:p>
            <a:pPr marL="457200" indent="-457200">
              <a:buFont typeface="Wingdings" panose="05000000000000000000" pitchFamily="2" charset="2"/>
              <a:buChar char="v"/>
            </a:pPr>
            <a:endParaRPr lang="en-US" sz="2800" dirty="0"/>
          </a:p>
        </p:txBody>
      </p:sp>
      <p:pic>
        <p:nvPicPr>
          <p:cNvPr id="6" name="Picture 5">
            <a:extLst>
              <a:ext uri="{FF2B5EF4-FFF2-40B4-BE49-F238E27FC236}">
                <a16:creationId xmlns:a16="http://schemas.microsoft.com/office/drawing/2014/main" id="{3A91AED0-C043-4F8D-BF07-6BFEA1125694}"/>
              </a:ext>
            </a:extLst>
          </p:cNvPr>
          <p:cNvPicPr>
            <a:picLocks noChangeAspect="1"/>
          </p:cNvPicPr>
          <p:nvPr/>
        </p:nvPicPr>
        <p:blipFill>
          <a:blip r:embed="rId2"/>
          <a:stretch>
            <a:fillRect/>
          </a:stretch>
        </p:blipFill>
        <p:spPr>
          <a:xfrm>
            <a:off x="8064220" y="2986614"/>
            <a:ext cx="3419628" cy="2360411"/>
          </a:xfrm>
          <a:prstGeom prst="rect">
            <a:avLst/>
          </a:prstGeom>
        </p:spPr>
      </p:pic>
      <p:pic>
        <p:nvPicPr>
          <p:cNvPr id="5" name="Picture 4">
            <a:extLst>
              <a:ext uri="{FF2B5EF4-FFF2-40B4-BE49-F238E27FC236}">
                <a16:creationId xmlns:a16="http://schemas.microsoft.com/office/drawing/2014/main" id="{39CD6C78-99C3-40CA-95B7-87F3F4F580DE}"/>
              </a:ext>
            </a:extLst>
          </p:cNvPr>
          <p:cNvPicPr>
            <a:picLocks noChangeAspect="1"/>
          </p:cNvPicPr>
          <p:nvPr/>
        </p:nvPicPr>
        <p:blipFill>
          <a:blip r:embed="rId3"/>
          <a:stretch>
            <a:fillRect/>
          </a:stretch>
        </p:blipFill>
        <p:spPr>
          <a:xfrm>
            <a:off x="10048875" y="1631712"/>
            <a:ext cx="2143125" cy="2143125"/>
          </a:xfrm>
          <a:prstGeom prst="rect">
            <a:avLst/>
          </a:prstGeom>
        </p:spPr>
      </p:pic>
      <p:pic>
        <p:nvPicPr>
          <p:cNvPr id="7" name="Picture 6">
            <a:extLst>
              <a:ext uri="{FF2B5EF4-FFF2-40B4-BE49-F238E27FC236}">
                <a16:creationId xmlns:a16="http://schemas.microsoft.com/office/drawing/2014/main" id="{C9E770AF-E9FA-4152-9CD9-FD0DB44F327F}"/>
              </a:ext>
            </a:extLst>
          </p:cNvPr>
          <p:cNvPicPr>
            <a:picLocks noChangeAspect="1"/>
          </p:cNvPicPr>
          <p:nvPr/>
        </p:nvPicPr>
        <p:blipFill>
          <a:blip r:embed="rId4"/>
          <a:stretch>
            <a:fillRect/>
          </a:stretch>
        </p:blipFill>
        <p:spPr>
          <a:xfrm>
            <a:off x="8064220" y="760175"/>
            <a:ext cx="2619375" cy="1743075"/>
          </a:xfrm>
          <a:prstGeom prst="rect">
            <a:avLst/>
          </a:prstGeom>
        </p:spPr>
      </p:pic>
      <p:pic>
        <p:nvPicPr>
          <p:cNvPr id="9" name="Picture 8">
            <a:extLst>
              <a:ext uri="{FF2B5EF4-FFF2-40B4-BE49-F238E27FC236}">
                <a16:creationId xmlns:a16="http://schemas.microsoft.com/office/drawing/2014/main" id="{8B5412F3-3654-425C-9BD6-B53DE6226A35}"/>
              </a:ext>
            </a:extLst>
          </p:cNvPr>
          <p:cNvPicPr>
            <a:picLocks noChangeAspect="1"/>
          </p:cNvPicPr>
          <p:nvPr/>
        </p:nvPicPr>
        <p:blipFill>
          <a:blip r:embed="rId5"/>
          <a:stretch>
            <a:fillRect/>
          </a:stretch>
        </p:blipFill>
        <p:spPr>
          <a:xfrm>
            <a:off x="8834516" y="4395161"/>
            <a:ext cx="3333750" cy="2371725"/>
          </a:xfrm>
          <a:prstGeom prst="rect">
            <a:avLst/>
          </a:prstGeom>
        </p:spPr>
      </p:pic>
      <p:pic>
        <p:nvPicPr>
          <p:cNvPr id="3" name="Picture 2">
            <a:extLst>
              <a:ext uri="{FF2B5EF4-FFF2-40B4-BE49-F238E27FC236}">
                <a16:creationId xmlns:a16="http://schemas.microsoft.com/office/drawing/2014/main" id="{D3777EC6-6689-472E-AABA-0955C0A30E07}"/>
              </a:ext>
            </a:extLst>
          </p:cNvPr>
          <p:cNvPicPr>
            <a:picLocks noChangeAspect="1"/>
          </p:cNvPicPr>
          <p:nvPr/>
        </p:nvPicPr>
        <p:blipFill>
          <a:blip r:embed="rId6"/>
          <a:stretch>
            <a:fillRect/>
          </a:stretch>
        </p:blipFill>
        <p:spPr>
          <a:xfrm>
            <a:off x="6218137" y="1817130"/>
            <a:ext cx="2545019" cy="1957707"/>
          </a:xfrm>
          <a:prstGeom prst="rect">
            <a:avLst/>
          </a:prstGeom>
        </p:spPr>
      </p:pic>
      <p:sp>
        <p:nvSpPr>
          <p:cNvPr id="8" name="TextBox 7">
            <a:extLst>
              <a:ext uri="{FF2B5EF4-FFF2-40B4-BE49-F238E27FC236}">
                <a16:creationId xmlns:a16="http://schemas.microsoft.com/office/drawing/2014/main" id="{C26A2DC5-9059-4698-95EC-39EB435F3234}"/>
              </a:ext>
            </a:extLst>
          </p:cNvPr>
          <p:cNvSpPr txBox="1"/>
          <p:nvPr/>
        </p:nvSpPr>
        <p:spPr>
          <a:xfrm>
            <a:off x="162587" y="1293910"/>
            <a:ext cx="5489003" cy="523220"/>
          </a:xfrm>
          <a:prstGeom prst="rect">
            <a:avLst/>
          </a:prstGeom>
          <a:noFill/>
        </p:spPr>
        <p:txBody>
          <a:bodyPr wrap="none" rtlCol="0">
            <a:spAutoFit/>
          </a:bodyPr>
          <a:lstStyle/>
          <a:p>
            <a:r>
              <a:rPr lang="en-US" sz="2800" b="1" dirty="0">
                <a:solidFill>
                  <a:srgbClr val="0070C0"/>
                </a:solidFill>
                <a:latin typeface="Comic Sans MS" panose="030F0702030302020204" pitchFamily="66" charset="0"/>
              </a:rPr>
              <a:t>What Did You Come Up With?</a:t>
            </a:r>
          </a:p>
        </p:txBody>
      </p:sp>
      <p:sp>
        <p:nvSpPr>
          <p:cNvPr id="10" name="Rectangle 9">
            <a:extLst>
              <a:ext uri="{FF2B5EF4-FFF2-40B4-BE49-F238E27FC236}">
                <a16:creationId xmlns:a16="http://schemas.microsoft.com/office/drawing/2014/main" id="{E9DB36D9-D651-484B-B1EE-DDC7D7D99287}"/>
              </a:ext>
            </a:extLst>
          </p:cNvPr>
          <p:cNvSpPr/>
          <p:nvPr/>
        </p:nvSpPr>
        <p:spPr>
          <a:xfrm>
            <a:off x="238835" y="2177234"/>
            <a:ext cx="5158785" cy="646331"/>
          </a:xfrm>
          <a:prstGeom prst="rect">
            <a:avLst/>
          </a:prstGeom>
        </p:spPr>
        <p:txBody>
          <a:bodyPr wrap="none">
            <a:spAutoFit/>
          </a:bodyPr>
          <a:lstStyle/>
          <a:p>
            <a:pPr lvl="0"/>
            <a:r>
              <a:rPr lang="en-US" sz="3600" dirty="0">
                <a:solidFill>
                  <a:prstClr val="black"/>
                </a:solidFill>
              </a:rPr>
              <a:t>Causes of Teenage Obesity</a:t>
            </a:r>
          </a:p>
        </p:txBody>
      </p:sp>
    </p:spTree>
    <p:extLst>
      <p:ext uri="{BB962C8B-B14F-4D97-AF65-F5344CB8AC3E}">
        <p14:creationId xmlns:p14="http://schemas.microsoft.com/office/powerpoint/2010/main" val="20724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3774-9F6E-4445-997E-11BA81F4BBAE}"/>
              </a:ext>
            </a:extLst>
          </p:cNvPr>
          <p:cNvSpPr>
            <a:spLocks noGrp="1"/>
          </p:cNvSpPr>
          <p:nvPr>
            <p:ph type="title"/>
          </p:nvPr>
        </p:nvSpPr>
        <p:spPr>
          <a:xfrm>
            <a:off x="0" y="0"/>
            <a:ext cx="12191999" cy="774441"/>
          </a:xfrm>
          <a:solidFill>
            <a:srgbClr val="00B0F0"/>
          </a:solidFill>
        </p:spPr>
        <p:txBody>
          <a:bodyPr>
            <a:normAutofit/>
          </a:bodyPr>
          <a:lstStyle/>
          <a:p>
            <a:r>
              <a:rPr lang="en-US" sz="4000" b="1" dirty="0">
                <a:latin typeface="Comic Sans MS" panose="030F0702030302020204" pitchFamily="66" charset="0"/>
              </a:rPr>
              <a:t>Step 4: Evaluating Existing Policies</a:t>
            </a:r>
          </a:p>
        </p:txBody>
      </p:sp>
      <p:sp>
        <p:nvSpPr>
          <p:cNvPr id="4" name="TextBox 3">
            <a:extLst>
              <a:ext uri="{FF2B5EF4-FFF2-40B4-BE49-F238E27FC236}">
                <a16:creationId xmlns:a16="http://schemas.microsoft.com/office/drawing/2014/main" id="{0FEC1450-445E-4EB6-8294-7F00B05FC287}"/>
              </a:ext>
            </a:extLst>
          </p:cNvPr>
          <p:cNvSpPr txBox="1"/>
          <p:nvPr/>
        </p:nvSpPr>
        <p:spPr>
          <a:xfrm>
            <a:off x="535148" y="1349829"/>
            <a:ext cx="11353801" cy="5539978"/>
          </a:xfrm>
          <a:prstGeom prst="rect">
            <a:avLst/>
          </a:prstGeom>
          <a:noFill/>
        </p:spPr>
        <p:txBody>
          <a:bodyPr wrap="square" rtlCol="0">
            <a:spAutoFit/>
          </a:bodyPr>
          <a:lstStyle/>
          <a:p>
            <a:r>
              <a:rPr lang="en-US" sz="3600" dirty="0">
                <a:latin typeface="Comic Sans MS" panose="030F0702030302020204" pitchFamily="66" charset="0"/>
              </a:rPr>
              <a:t>Let’s examine an existing policy in New York City:</a:t>
            </a:r>
          </a:p>
          <a:p>
            <a:endParaRPr lang="en-US" sz="2800" dirty="0">
              <a:latin typeface="Comic Sans MS" panose="030F0702030302020204" pitchFamily="66" charset="0"/>
            </a:endParaRPr>
          </a:p>
          <a:p>
            <a:r>
              <a:rPr lang="en-US" sz="2800" b="1" dirty="0">
                <a:latin typeface="Comic Sans MS" panose="030F0702030302020204" pitchFamily="66" charset="0"/>
              </a:rPr>
              <a:t>Obesity Outreach Campaign</a:t>
            </a:r>
          </a:p>
          <a:p>
            <a:endParaRPr lang="en-US" sz="1000" b="1" dirty="0">
              <a:latin typeface="Comic Sans MS" panose="030F0702030302020204" pitchFamily="66" charset="0"/>
            </a:endParaRPr>
          </a:p>
          <a:p>
            <a:pPr marL="342900" indent="-342900">
              <a:buFont typeface="+mj-lt"/>
              <a:buAutoNum type="arabicPeriod"/>
            </a:pPr>
            <a:r>
              <a:rPr lang="en-US" sz="2800" dirty="0">
                <a:latin typeface="Comic Sans MS" panose="030F0702030302020204" pitchFamily="66" charset="0"/>
              </a:rPr>
              <a:t>New York City created a program to target pediatricians and family practitioners.</a:t>
            </a:r>
          </a:p>
          <a:p>
            <a:pPr marL="342900" indent="-342900">
              <a:buFont typeface="+mj-lt"/>
              <a:buAutoNum type="arabicPeriod"/>
            </a:pPr>
            <a:endParaRPr lang="en-US" sz="2800" dirty="0">
              <a:latin typeface="Comic Sans MS" panose="030F0702030302020204" pitchFamily="66" charset="0"/>
            </a:endParaRPr>
          </a:p>
          <a:p>
            <a:pPr marL="342900" indent="-342900">
              <a:buFont typeface="+mj-lt"/>
              <a:buAutoNum type="arabicPeriod"/>
            </a:pPr>
            <a:r>
              <a:rPr lang="en-US" sz="2800" dirty="0">
                <a:latin typeface="Comic Sans MS" panose="030F0702030302020204" pitchFamily="66" charset="0"/>
              </a:rPr>
              <a:t>These providers help educate parents about childhood obesity.</a:t>
            </a:r>
          </a:p>
          <a:p>
            <a:pPr marL="342900" indent="-342900">
              <a:buFont typeface="+mj-lt"/>
              <a:buAutoNum type="arabicPeriod"/>
            </a:pPr>
            <a:endParaRPr lang="en-US" sz="2800" dirty="0">
              <a:latin typeface="Comic Sans MS" panose="030F0702030302020204" pitchFamily="66" charset="0"/>
            </a:endParaRPr>
          </a:p>
          <a:p>
            <a:pPr marL="342900" indent="-342900">
              <a:buFont typeface="+mj-lt"/>
              <a:buAutoNum type="arabicPeriod"/>
            </a:pPr>
            <a:r>
              <a:rPr lang="en-US" sz="2800" dirty="0">
                <a:latin typeface="Comic Sans MS" panose="030F0702030302020204" pitchFamily="66" charset="0"/>
              </a:rPr>
              <a:t>Pediatric Obesity Action Kit provides resources about obesity and how to help children with obesity.</a:t>
            </a:r>
          </a:p>
          <a:p>
            <a:pPr marL="342900" indent="-342900">
              <a:buFont typeface="+mj-lt"/>
              <a:buAutoNum type="arabicPeriod"/>
            </a:pPr>
            <a:endParaRPr lang="en-US" sz="2800" dirty="0">
              <a:latin typeface="Comic Sans MS" panose="030F0702030302020204" pitchFamily="66" charset="0"/>
            </a:endParaRPr>
          </a:p>
          <a:p>
            <a:endParaRPr lang="en-US" sz="2800" dirty="0">
              <a:latin typeface="Comic Sans MS" panose="030F0702030302020204" pitchFamily="66" charset="0"/>
            </a:endParaRPr>
          </a:p>
        </p:txBody>
      </p:sp>
    </p:spTree>
    <p:extLst>
      <p:ext uri="{BB962C8B-B14F-4D97-AF65-F5344CB8AC3E}">
        <p14:creationId xmlns:p14="http://schemas.microsoft.com/office/powerpoint/2010/main" val="35072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1000"/>
                                        <p:tgtEl>
                                          <p:spTgt spid="4">
                                            <p:txEl>
                                              <p:pRg st="8" end="8"/>
                                            </p:txEl>
                                          </p:spTgt>
                                        </p:tgtEl>
                                      </p:cBhvr>
                                    </p:animEffect>
                                    <p:anim calcmode="lin" valueType="num">
                                      <p:cBhvr>
                                        <p:cTn id="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Oval 15">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7CECCCA2-203D-49B7-A560-55E8D51AE745}"/>
              </a:ext>
            </a:extLst>
          </p:cNvPr>
          <p:cNvPicPr>
            <a:picLocks noChangeAspect="1"/>
          </p:cNvPicPr>
          <p:nvPr/>
        </p:nvPicPr>
        <p:blipFill>
          <a:blip r:embed="rId3"/>
          <a:stretch>
            <a:fillRect/>
          </a:stretch>
        </p:blipFill>
        <p:spPr>
          <a:xfrm>
            <a:off x="6427695" y="3396612"/>
            <a:ext cx="1959859" cy="1827570"/>
          </a:xfrm>
          <a:prstGeom prst="rect">
            <a:avLst/>
          </a:prstGeom>
        </p:spPr>
      </p:pic>
      <p:sp>
        <p:nvSpPr>
          <p:cNvPr id="20"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DE83A3B8-3C3C-4A90-AE8E-45BCCCC38276}"/>
              </a:ext>
            </a:extLst>
          </p:cNvPr>
          <p:cNvPicPr>
            <a:picLocks noChangeAspect="1"/>
          </p:cNvPicPr>
          <p:nvPr/>
        </p:nvPicPr>
        <p:blipFill>
          <a:blip r:embed="rId4"/>
          <a:stretch>
            <a:fillRect/>
          </a:stretch>
        </p:blipFill>
        <p:spPr>
          <a:xfrm>
            <a:off x="9352430" y="4991110"/>
            <a:ext cx="2696135" cy="1792930"/>
          </a:xfrm>
          <a:prstGeom prst="rect">
            <a:avLst/>
          </a:prstGeom>
        </p:spPr>
      </p:pic>
      <p:sp>
        <p:nvSpPr>
          <p:cNvPr id="13" name="Title 1">
            <a:extLst>
              <a:ext uri="{FF2B5EF4-FFF2-40B4-BE49-F238E27FC236}">
                <a16:creationId xmlns:a16="http://schemas.microsoft.com/office/drawing/2014/main" id="{71F79EA5-C57C-4777-80FE-F08325454692}"/>
              </a:ext>
            </a:extLst>
          </p:cNvPr>
          <p:cNvSpPr txBox="1">
            <a:spLocks/>
          </p:cNvSpPr>
          <p:nvPr/>
        </p:nvSpPr>
        <p:spPr>
          <a:xfrm>
            <a:off x="0" y="0"/>
            <a:ext cx="7962900" cy="681037"/>
          </a:xfrm>
          <a:prstGeom prst="rect">
            <a:avLst/>
          </a:prstGeom>
          <a:solidFill>
            <a:srgbClr val="92D050"/>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Comic Sans MS" panose="030F0702030302020204" pitchFamily="66" charset="0"/>
              </a:rPr>
              <a:t>Step 5: Developing Solutions</a:t>
            </a:r>
            <a:endParaRPr lang="en-US" b="1" dirty="0">
              <a:latin typeface="Comic Sans MS" panose="030F0702030302020204" pitchFamily="66" charset="0"/>
            </a:endParaRPr>
          </a:p>
        </p:txBody>
      </p:sp>
      <p:pic>
        <p:nvPicPr>
          <p:cNvPr id="10" name="Picture 9" descr="A picture containing table, sitting, food, game&#10;&#10;Description automatically generated">
            <a:extLst>
              <a:ext uri="{FF2B5EF4-FFF2-40B4-BE49-F238E27FC236}">
                <a16:creationId xmlns:a16="http://schemas.microsoft.com/office/drawing/2014/main" id="{B73B390B-8AE4-4F32-80EA-DD7CB1A53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790" y="23532"/>
            <a:ext cx="2920111" cy="2766731"/>
          </a:xfrm>
          <a:prstGeom prst="rect">
            <a:avLst/>
          </a:prstGeom>
        </p:spPr>
      </p:pic>
      <p:sp>
        <p:nvSpPr>
          <p:cNvPr id="11" name="Rectangle 10">
            <a:extLst>
              <a:ext uri="{FF2B5EF4-FFF2-40B4-BE49-F238E27FC236}">
                <a16:creationId xmlns:a16="http://schemas.microsoft.com/office/drawing/2014/main" id="{0C93CE3D-5E8F-48A4-A4E8-3D0141432699}"/>
              </a:ext>
            </a:extLst>
          </p:cNvPr>
          <p:cNvSpPr/>
          <p:nvPr/>
        </p:nvSpPr>
        <p:spPr>
          <a:xfrm>
            <a:off x="206849" y="2059506"/>
            <a:ext cx="5453804" cy="4398127"/>
          </a:xfrm>
          <a:prstGeom prst="rect">
            <a:avLst/>
          </a:prstGeom>
        </p:spPr>
        <p:txBody>
          <a:bodyPr wrap="square">
            <a:spAutoFit/>
          </a:bodyPr>
          <a:lstStyle/>
          <a:p>
            <a:pPr marL="628650" lvl="0" indent="-342900" defTabSz="914400" fontAlgn="t">
              <a:lnSpc>
                <a:spcPct val="90000"/>
              </a:lnSpc>
              <a:spcAft>
                <a:spcPts val="600"/>
              </a:spcAft>
              <a:buFont typeface="Wingdings" panose="05000000000000000000" pitchFamily="2" charset="2"/>
              <a:buChar char="v"/>
            </a:pPr>
            <a:r>
              <a:rPr lang="en-US" sz="2400" b="1" dirty="0">
                <a:solidFill>
                  <a:srgbClr val="000000"/>
                </a:solidFill>
              </a:rPr>
              <a:t>Parent workshops on healthy eating habits/choices (The Breakfast Club Curriculum - DOH)</a:t>
            </a:r>
          </a:p>
          <a:p>
            <a:pPr marL="628650" lvl="0" indent="-342900" defTabSz="914400" fontAlgn="t">
              <a:lnSpc>
                <a:spcPct val="90000"/>
              </a:lnSpc>
              <a:spcAft>
                <a:spcPts val="600"/>
              </a:spcAft>
              <a:buFont typeface="Wingdings" panose="05000000000000000000" pitchFamily="2" charset="2"/>
              <a:buChar char="v"/>
            </a:pPr>
            <a:endParaRPr lang="en-US" sz="2400" b="1" dirty="0">
              <a:solidFill>
                <a:srgbClr val="000000"/>
              </a:solidFill>
            </a:endParaRPr>
          </a:p>
          <a:p>
            <a:pPr marL="628650" lvl="0" indent="-342900" defTabSz="914400" fontAlgn="t">
              <a:lnSpc>
                <a:spcPct val="90000"/>
              </a:lnSpc>
              <a:spcAft>
                <a:spcPts val="600"/>
              </a:spcAft>
              <a:buFont typeface="Wingdings" panose="05000000000000000000" pitchFamily="2" charset="2"/>
              <a:buChar char="v"/>
            </a:pPr>
            <a:r>
              <a:rPr lang="en-US" sz="2400" b="1" dirty="0">
                <a:solidFill>
                  <a:srgbClr val="000000"/>
                </a:solidFill>
              </a:rPr>
              <a:t>Implement curriculum for healthy eating (Eating Healthy for Success curriculum - DOH)</a:t>
            </a:r>
          </a:p>
          <a:p>
            <a:pPr marL="628650" lvl="0" indent="-342900" defTabSz="914400" fontAlgn="t">
              <a:lnSpc>
                <a:spcPct val="90000"/>
              </a:lnSpc>
              <a:spcAft>
                <a:spcPts val="600"/>
              </a:spcAft>
              <a:buFont typeface="Wingdings" panose="05000000000000000000" pitchFamily="2" charset="2"/>
              <a:buChar char="v"/>
            </a:pPr>
            <a:endParaRPr lang="en-US" sz="2400" b="1" dirty="0">
              <a:solidFill>
                <a:srgbClr val="000000"/>
              </a:solidFill>
            </a:endParaRPr>
          </a:p>
          <a:p>
            <a:pPr marL="628650" lvl="0" indent="-342900" defTabSz="914400" fontAlgn="t">
              <a:lnSpc>
                <a:spcPct val="90000"/>
              </a:lnSpc>
              <a:spcAft>
                <a:spcPts val="600"/>
              </a:spcAft>
              <a:buFont typeface="Wingdings" panose="05000000000000000000" pitchFamily="2" charset="2"/>
              <a:buChar char="v"/>
            </a:pPr>
            <a:r>
              <a:rPr lang="en-US" sz="2400" b="1" dirty="0">
                <a:solidFill>
                  <a:srgbClr val="000000"/>
                </a:solidFill>
              </a:rPr>
              <a:t>The New York City Healthy Schools Initiative (DOH program that promotes healthy and equitable school environments).    </a:t>
            </a:r>
          </a:p>
        </p:txBody>
      </p:sp>
      <p:sp>
        <p:nvSpPr>
          <p:cNvPr id="17" name="TextBox 16">
            <a:extLst>
              <a:ext uri="{FF2B5EF4-FFF2-40B4-BE49-F238E27FC236}">
                <a16:creationId xmlns:a16="http://schemas.microsoft.com/office/drawing/2014/main" id="{EE8F9D86-CC4A-43BD-A5FD-87BDF0C03E09}"/>
              </a:ext>
            </a:extLst>
          </p:cNvPr>
          <p:cNvSpPr txBox="1"/>
          <p:nvPr/>
        </p:nvSpPr>
        <p:spPr>
          <a:xfrm>
            <a:off x="206849" y="1110598"/>
            <a:ext cx="7436651" cy="523220"/>
          </a:xfrm>
          <a:prstGeom prst="rect">
            <a:avLst/>
          </a:prstGeom>
          <a:noFill/>
        </p:spPr>
        <p:txBody>
          <a:bodyPr wrap="none" rtlCol="0">
            <a:spAutoFit/>
          </a:bodyPr>
          <a:lstStyle/>
          <a:p>
            <a:r>
              <a:rPr lang="en-US" sz="2800" b="1" dirty="0">
                <a:solidFill>
                  <a:srgbClr val="0070C0"/>
                </a:solidFill>
                <a:latin typeface="Comic Sans MS" panose="030F0702030302020204" pitchFamily="66" charset="0"/>
              </a:rPr>
              <a:t>What are some solutions to the problem?</a:t>
            </a:r>
          </a:p>
        </p:txBody>
      </p:sp>
    </p:spTree>
    <p:extLst>
      <p:ext uri="{BB962C8B-B14F-4D97-AF65-F5344CB8AC3E}">
        <p14:creationId xmlns:p14="http://schemas.microsoft.com/office/powerpoint/2010/main" val="18115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534</Words>
  <Application>Microsoft Office PowerPoint</Application>
  <PresentationFormat>Widescreen</PresentationFormat>
  <Paragraphs>108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Comic Sans MS</vt:lpstr>
      <vt:lpstr>Courier New</vt:lpstr>
      <vt:lpstr>Franklin Gothic Book</vt:lpstr>
      <vt:lpstr>Times New Roman</vt:lpstr>
      <vt:lpstr>Wingdings</vt:lpstr>
      <vt:lpstr>Office Theme</vt:lpstr>
      <vt:lpstr>Childhood Obesity</vt:lpstr>
      <vt:lpstr>The Six Steps of the Public Policy Analyst (PPA) </vt:lpstr>
      <vt:lpstr>Step 1: Define the Problem</vt:lpstr>
      <vt:lpstr>Step 2: Gather Evidence</vt:lpstr>
      <vt:lpstr>Step 2: Gather Evidence - Evidence of Teenage Obesity</vt:lpstr>
      <vt:lpstr>Step 3: Identifying the Causes</vt:lpstr>
      <vt:lpstr>Step 3: Identifying the Causes</vt:lpstr>
      <vt:lpstr>Step 4: Evaluating Existing Policies</vt:lpstr>
      <vt:lpstr>PowerPoint Presentation</vt:lpstr>
      <vt:lpstr>Step 6: Select the Best Policy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Obesity</dc:title>
  <dc:creator>Gregg Rappaport</dc:creator>
  <cp:lastModifiedBy>Gregg Rappaport</cp:lastModifiedBy>
  <cp:revision>9</cp:revision>
  <dcterms:created xsi:type="dcterms:W3CDTF">2020-08-28T19:05:19Z</dcterms:created>
  <dcterms:modified xsi:type="dcterms:W3CDTF">2020-08-28T19:54:58Z</dcterms:modified>
</cp:coreProperties>
</file>