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norman harr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A3950E-00E0-404B-881A-3F5BAB97115D}">
  <a:tblStyle styleId="{A1A3950E-00E0-404B-881A-3F5BAB9711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14T21:23:03.833">
    <p:pos x="6000" y="0"/>
    <p:text>Hi Nisha
Excellent Presentation.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9-14T21:31:06.634">
    <p:pos x="6000" y="0"/>
    <p:text>Provide hyperlink for each step/worksheet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d63df329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d63df329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d63df329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d63df329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d63df329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d63df329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d63df329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d63df329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d63df329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d63df329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bdb4d566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bdb4d566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d63df329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d63df329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bdb4d566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bdb4d566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bdb4d566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bdb4d566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d63df329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d63df329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d63df329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d63df329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d63df329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d63df329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d63df329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d63df329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d63df329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d63df329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d63df329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ed63df329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d63df329c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d63df329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bdb4d56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bdb4d56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d63df329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ed63df329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d63df329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d63df329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bdb4d566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bdb4d566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d63df329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d63df329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d63df329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d63df329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d63df329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d63df329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d63df329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d63df329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d63df329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d63df329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flippedtips.com/plegal/ppa/usppari1.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forbes.com/sites/dimawilliams/2020/06/03/in-light-of-george-floyd-protests-a-look-at-housing-inequality/?sh=7357fa4d39ef" TargetMode="External"/><Relationship Id="rId4" Type="http://schemas.openxmlformats.org/officeDocument/2006/relationships/hyperlink" Target="https://www.npr.org/2017/05/17/528822128/the-color-of-law-details-how-u-s-housing-policies-created-segreg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flippedtips.com/plegal/ppa/usppadc1.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flippedtips.com/plegal/ppa/usppaep1.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www.youtube.com/watch?v=ETR9qrVS17g" TargetMode="External"/><Relationship Id="rId4" Type="http://schemas.openxmlformats.org/officeDocument/2006/relationships/image" Target="../media/image16.jpg"/><Relationship Id="rId5" Type="http://schemas.openxmlformats.org/officeDocument/2006/relationships/hyperlink" Target="https://flippedtips.com/plegal/ppa/worksheet4u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forbes.com/sites/dimawilliams/2020/06/03/in-light-of-george-floyd-protests-a-look-at-housing-inequality/?sh=7357fa4d39ef" TargetMode="External"/><Relationship Id="rId4" Type="http://schemas.openxmlformats.org/officeDocument/2006/relationships/hyperlink" Target="http://www.youtube.com/watch?v=is6Zev_9YCE" TargetMode="External"/><Relationship Id="rId5"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flippedtips.com/plegal/ppa/usppacomp1.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flippedtips.com/plegal/ppa/worksheet7us.html" TargetMode="External"/><Relationship Id="rId4" Type="http://schemas.openxmlformats.org/officeDocument/2006/relationships/hyperlink" Target="http://www.youtube.com/watch?v=O5FBJyqfoLM" TargetMode="External"/><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flippedtips.com/plegal/ppa/usppaip1.html"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hyperlink" Target="https://flippedtips.com/plegal/ahppae/ppae1.html" TargetMode="External"/><Relationship Id="rId9" Type="http://schemas.openxmlformats.org/officeDocument/2006/relationships/hyperlink" Target="https://flippedtips.com/plegal/ppa/usppacomp1.html" TargetMode="External"/><Relationship Id="rId5" Type="http://schemas.openxmlformats.org/officeDocument/2006/relationships/hyperlink" Target="https://flippedtips.com/plegal/ppa/usppaip1.html" TargetMode="External"/><Relationship Id="rId6" Type="http://schemas.openxmlformats.org/officeDocument/2006/relationships/hyperlink" Target="https://flippedtips.com/plegal/ppa/usppari1.html" TargetMode="External"/><Relationship Id="rId7" Type="http://schemas.openxmlformats.org/officeDocument/2006/relationships/hyperlink" Target="https://flippedtips.com/plegal/ppa/usppadc1.html" TargetMode="External"/><Relationship Id="rId8" Type="http://schemas.openxmlformats.org/officeDocument/2006/relationships/hyperlink" Target="https://flippedtips.com/plegal/ppa/usppaep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RxisckYx3W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youtube.com/watch?v=ETR9qrVS17g"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01125" y="470650"/>
            <a:ext cx="8385300" cy="2823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 sz="3533">
                <a:solidFill>
                  <a:srgbClr val="FF00FF"/>
                </a:solidFill>
                <a:highlight>
                  <a:schemeClr val="lt1"/>
                </a:highlight>
                <a:latin typeface="Georgia"/>
                <a:ea typeface="Georgia"/>
                <a:cs typeface="Georgia"/>
                <a:sym typeface="Georgia"/>
              </a:rPr>
              <a:t>Housing Discrimination in 1950s Chicago</a:t>
            </a:r>
            <a:endParaRPr b="1" sz="2866">
              <a:solidFill>
                <a:srgbClr val="FF00FF"/>
              </a:solidFill>
              <a:highlight>
                <a:schemeClr val="lt1"/>
              </a:highlight>
              <a:latin typeface="Georgia"/>
              <a:ea typeface="Georgia"/>
              <a:cs typeface="Georgia"/>
              <a:sym typeface="Georgia"/>
            </a:endParaRPr>
          </a:p>
          <a:p>
            <a:pPr indent="0" lvl="0" marL="0" rtl="0" algn="ctr">
              <a:spcBef>
                <a:spcPts val="0"/>
              </a:spcBef>
              <a:spcAft>
                <a:spcPts val="0"/>
              </a:spcAft>
              <a:buNone/>
            </a:pPr>
            <a:r>
              <a:t/>
            </a:r>
            <a:endParaRPr b="1" sz="3533">
              <a:solidFill>
                <a:srgbClr val="FF00FF"/>
              </a:solidFill>
              <a:highlight>
                <a:schemeClr val="lt1"/>
              </a:highlight>
              <a:latin typeface="Georgia"/>
              <a:ea typeface="Georgia"/>
              <a:cs typeface="Georgia"/>
              <a:sym typeface="Georgia"/>
            </a:endParaRPr>
          </a:p>
          <a:p>
            <a:pPr indent="0" lvl="0" marL="0" rtl="0" algn="ctr">
              <a:spcBef>
                <a:spcPts val="0"/>
              </a:spcBef>
              <a:spcAft>
                <a:spcPts val="0"/>
              </a:spcAft>
              <a:buNone/>
            </a:pPr>
            <a:r>
              <a:rPr b="1" lang="en" sz="3533">
                <a:solidFill>
                  <a:srgbClr val="FF00FF"/>
                </a:solidFill>
                <a:highlight>
                  <a:schemeClr val="lt1"/>
                </a:highlight>
                <a:latin typeface="Georgia"/>
                <a:ea typeface="Georgia"/>
                <a:cs typeface="Georgia"/>
                <a:sym typeface="Georgia"/>
              </a:rPr>
              <a:t>Text: </a:t>
            </a:r>
            <a:r>
              <a:rPr b="1" i="1" lang="en" sz="3533">
                <a:solidFill>
                  <a:srgbClr val="FF00FF"/>
                </a:solidFill>
                <a:highlight>
                  <a:schemeClr val="lt1"/>
                </a:highlight>
                <a:latin typeface="Georgia"/>
                <a:ea typeface="Georgia"/>
                <a:cs typeface="Georgia"/>
                <a:sym typeface="Georgia"/>
              </a:rPr>
              <a:t>A Raisin in the Sun </a:t>
            </a:r>
            <a:r>
              <a:rPr b="1" lang="en" sz="3533">
                <a:solidFill>
                  <a:srgbClr val="FF00FF"/>
                </a:solidFill>
                <a:highlight>
                  <a:schemeClr val="lt1"/>
                </a:highlight>
                <a:latin typeface="Georgia"/>
                <a:ea typeface="Georgia"/>
                <a:cs typeface="Georgia"/>
                <a:sym typeface="Georgia"/>
              </a:rPr>
              <a:t>by Lorraine Hansberry</a:t>
            </a:r>
            <a:endParaRPr b="1" sz="3533">
              <a:solidFill>
                <a:srgbClr val="FF00FF"/>
              </a:solidFill>
              <a:highlight>
                <a:schemeClr val="lt1"/>
              </a:highlight>
              <a:latin typeface="Georgia"/>
              <a:ea typeface="Georgia"/>
              <a:cs typeface="Georgia"/>
              <a:sym typeface="Georgia"/>
            </a:endParaRPr>
          </a:p>
        </p:txBody>
      </p:sp>
      <p:sp>
        <p:nvSpPr>
          <p:cNvPr id="55" name="Google Shape;55;p13"/>
          <p:cNvSpPr txBox="1"/>
          <p:nvPr>
            <p:ph idx="1" type="subTitle"/>
          </p:nvPr>
        </p:nvSpPr>
        <p:spPr>
          <a:xfrm>
            <a:off x="311700" y="3652150"/>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440"/>
              <a:buNone/>
            </a:pPr>
            <a:r>
              <a:rPr b="1" lang="en" sz="2020">
                <a:solidFill>
                  <a:schemeClr val="dk1"/>
                </a:solidFill>
                <a:highlight>
                  <a:schemeClr val="lt1"/>
                </a:highlight>
                <a:latin typeface="Georgia"/>
                <a:ea typeface="Georgia"/>
                <a:cs typeface="Georgia"/>
                <a:sym typeface="Georgia"/>
              </a:rPr>
              <a:t>Nisha Ramirez</a:t>
            </a:r>
            <a:endParaRPr b="1" sz="2020">
              <a:solidFill>
                <a:schemeClr val="dk1"/>
              </a:solidFill>
              <a:highlight>
                <a:schemeClr val="lt1"/>
              </a:highlight>
              <a:latin typeface="Georgia"/>
              <a:ea typeface="Georgia"/>
              <a:cs typeface="Georgia"/>
              <a:sym typeface="Georgia"/>
            </a:endParaRPr>
          </a:p>
          <a:p>
            <a:pPr indent="0" lvl="0" marL="0" rtl="0" algn="ctr">
              <a:lnSpc>
                <a:spcPct val="80000"/>
              </a:lnSpc>
              <a:spcBef>
                <a:spcPts val="0"/>
              </a:spcBef>
              <a:spcAft>
                <a:spcPts val="0"/>
              </a:spcAft>
              <a:buSzPts val="440"/>
              <a:buNone/>
            </a:pPr>
            <a:r>
              <a:rPr b="1" lang="en" sz="2020">
                <a:solidFill>
                  <a:schemeClr val="dk1"/>
                </a:solidFill>
                <a:highlight>
                  <a:schemeClr val="lt1"/>
                </a:highlight>
                <a:latin typeface="Georgia"/>
                <a:ea typeface="Georgia"/>
                <a:cs typeface="Georgia"/>
                <a:sym typeface="Georgia"/>
              </a:rPr>
              <a:t>Frederick Douglass Academy</a:t>
            </a:r>
            <a:endParaRPr b="1" sz="2020">
              <a:solidFill>
                <a:schemeClr val="dk1"/>
              </a:solidFill>
              <a:highlight>
                <a:schemeClr val="lt1"/>
              </a:highlight>
              <a:latin typeface="Georgia"/>
              <a:ea typeface="Georgia"/>
              <a:cs typeface="Georgia"/>
              <a:sym typeface="Georgia"/>
            </a:endParaRPr>
          </a:p>
          <a:p>
            <a:pPr indent="0" lvl="0" marL="0" rtl="0" algn="ctr">
              <a:lnSpc>
                <a:spcPct val="80000"/>
              </a:lnSpc>
              <a:spcBef>
                <a:spcPts val="0"/>
              </a:spcBef>
              <a:spcAft>
                <a:spcPts val="0"/>
              </a:spcAft>
              <a:buSzPts val="440"/>
              <a:buNone/>
            </a:pPr>
            <a:r>
              <a:rPr b="1" lang="en" sz="2020">
                <a:solidFill>
                  <a:schemeClr val="dk1"/>
                </a:solidFill>
                <a:highlight>
                  <a:schemeClr val="lt1"/>
                </a:highlight>
                <a:latin typeface="Georgia"/>
                <a:ea typeface="Georgia"/>
                <a:cs typeface="Georgia"/>
                <a:sym typeface="Georgia"/>
              </a:rPr>
              <a:t>AHPPA</a:t>
            </a:r>
            <a:endParaRPr b="1" sz="2020">
              <a:solidFill>
                <a:schemeClr val="dk1"/>
              </a:solidFill>
              <a:highlight>
                <a:schemeClr val="lt1"/>
              </a:highlight>
              <a:latin typeface="Georgia"/>
              <a:ea typeface="Georgia"/>
              <a:cs typeface="Georgia"/>
              <a:sym typeface="Georgia"/>
            </a:endParaRPr>
          </a:p>
          <a:p>
            <a:pPr indent="0" lvl="0" marL="0" rtl="0" algn="ctr">
              <a:lnSpc>
                <a:spcPct val="80000"/>
              </a:lnSpc>
              <a:spcBef>
                <a:spcPts val="0"/>
              </a:spcBef>
              <a:spcAft>
                <a:spcPts val="0"/>
              </a:spcAft>
              <a:buSzPts val="440"/>
              <a:buNone/>
            </a:pPr>
            <a:r>
              <a:rPr b="1" lang="en" sz="2020">
                <a:solidFill>
                  <a:schemeClr val="dk1"/>
                </a:solidFill>
                <a:highlight>
                  <a:schemeClr val="lt1"/>
                </a:highlight>
                <a:latin typeface="Georgia"/>
                <a:ea typeface="Georgia"/>
                <a:cs typeface="Georgia"/>
                <a:sym typeface="Georgia"/>
              </a:rPr>
              <a:t>Project Critical</a:t>
            </a:r>
            <a:endParaRPr b="1" sz="2020">
              <a:solidFill>
                <a:schemeClr val="dk1"/>
              </a:solidFill>
              <a:highlight>
                <a:schemeClr val="lt1"/>
              </a:highlight>
              <a:latin typeface="Georgia"/>
              <a:ea typeface="Georgia"/>
              <a:cs typeface="Georgia"/>
              <a:sym typeface="Georgia"/>
            </a:endParaRPr>
          </a:p>
        </p:txBody>
      </p:sp>
      <p:pic>
        <p:nvPicPr>
          <p:cNvPr id="56" name="Google Shape;56;p13"/>
          <p:cNvPicPr preferRelativeResize="0"/>
          <p:nvPr/>
        </p:nvPicPr>
        <p:blipFill>
          <a:blip r:embed="rId4">
            <a:alphaModFix/>
          </a:blip>
          <a:stretch>
            <a:fillRect/>
          </a:stretch>
        </p:blipFill>
        <p:spPr>
          <a:xfrm>
            <a:off x="251275" y="2794575"/>
            <a:ext cx="1518650" cy="210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highlight>
                <a:schemeClr val="lt1"/>
              </a:highlight>
            </a:endParaRPr>
          </a:p>
          <a:p>
            <a:pPr indent="0" lvl="0" marL="0" rtl="0" algn="ctr">
              <a:spcBef>
                <a:spcPts val="0"/>
              </a:spcBef>
              <a:spcAft>
                <a:spcPts val="0"/>
              </a:spcAft>
              <a:buNone/>
            </a:pPr>
            <a:r>
              <a:rPr b="1" lang="en" sz="2911">
                <a:highlight>
                  <a:schemeClr val="lt1"/>
                </a:highlight>
                <a:latin typeface="Georgia"/>
                <a:ea typeface="Georgia"/>
                <a:cs typeface="Georgia"/>
                <a:sym typeface="Georgia"/>
              </a:rPr>
              <a:t>What is intergenerational wealth?</a:t>
            </a:r>
            <a:endParaRPr b="1" sz="2911">
              <a:highlight>
                <a:schemeClr val="lt1"/>
              </a:highlight>
              <a:latin typeface="Georgia"/>
              <a:ea typeface="Georgia"/>
              <a:cs typeface="Georgia"/>
              <a:sym typeface="Georgia"/>
            </a:endParaRPr>
          </a:p>
        </p:txBody>
      </p:sp>
      <p:sp>
        <p:nvSpPr>
          <p:cNvPr id="118" name="Google Shape;118;p22"/>
          <p:cNvSpPr txBox="1"/>
          <p:nvPr>
            <p:ph idx="1" type="body"/>
          </p:nvPr>
        </p:nvSpPr>
        <p:spPr>
          <a:xfrm>
            <a:off x="1451125" y="1763025"/>
            <a:ext cx="85206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Clr>
                <a:schemeClr val="dk1"/>
              </a:buClr>
              <a:buSzPts val="2600"/>
              <a:buFont typeface="Georgia"/>
              <a:buAutoNum type="alphaUcParenR"/>
            </a:pPr>
            <a:r>
              <a:rPr lang="en" sz="2600">
                <a:solidFill>
                  <a:schemeClr val="dk1"/>
                </a:solidFill>
                <a:highlight>
                  <a:schemeClr val="lt1"/>
                </a:highlight>
                <a:latin typeface="Georgia"/>
                <a:ea typeface="Georgia"/>
                <a:cs typeface="Georgia"/>
                <a:sym typeface="Georgia"/>
              </a:rPr>
              <a:t>Money found on the street.</a:t>
            </a:r>
            <a:endParaRPr sz="2600">
              <a:solidFill>
                <a:schemeClr val="dk1"/>
              </a:solidFill>
              <a:highlight>
                <a:schemeClr val="lt1"/>
              </a:highlight>
              <a:latin typeface="Georgia"/>
              <a:ea typeface="Georgia"/>
              <a:cs typeface="Georgia"/>
              <a:sym typeface="Georgia"/>
            </a:endParaRPr>
          </a:p>
          <a:p>
            <a:pPr indent="-393700" lvl="0" marL="457200" rtl="0" algn="l">
              <a:spcBef>
                <a:spcPts val="0"/>
              </a:spcBef>
              <a:spcAft>
                <a:spcPts val="0"/>
              </a:spcAft>
              <a:buClr>
                <a:schemeClr val="dk1"/>
              </a:buClr>
              <a:buSzPts val="2600"/>
              <a:buFont typeface="Georgia"/>
              <a:buAutoNum type="alphaUcParenR"/>
            </a:pPr>
            <a:r>
              <a:rPr lang="en" sz="2600">
                <a:solidFill>
                  <a:schemeClr val="dk1"/>
                </a:solidFill>
                <a:highlight>
                  <a:schemeClr val="lt1"/>
                </a:highlight>
                <a:latin typeface="Georgia"/>
                <a:ea typeface="Georgia"/>
                <a:cs typeface="Georgia"/>
                <a:sym typeface="Georgia"/>
              </a:rPr>
              <a:t>Wealth passed down from parent to child.</a:t>
            </a:r>
            <a:endParaRPr sz="2600">
              <a:solidFill>
                <a:schemeClr val="dk1"/>
              </a:solidFill>
              <a:highlight>
                <a:schemeClr val="lt1"/>
              </a:highlight>
              <a:latin typeface="Georgia"/>
              <a:ea typeface="Georgia"/>
              <a:cs typeface="Georgia"/>
              <a:sym typeface="Georgia"/>
            </a:endParaRPr>
          </a:p>
          <a:p>
            <a:pPr indent="-393700" lvl="0" marL="457200" rtl="0" algn="l">
              <a:spcBef>
                <a:spcPts val="0"/>
              </a:spcBef>
              <a:spcAft>
                <a:spcPts val="0"/>
              </a:spcAft>
              <a:buClr>
                <a:schemeClr val="dk1"/>
              </a:buClr>
              <a:buSzPts val="2600"/>
              <a:buFont typeface="Georgia"/>
              <a:buAutoNum type="alphaUcParenR"/>
            </a:pPr>
            <a:r>
              <a:rPr lang="en" sz="2600">
                <a:solidFill>
                  <a:schemeClr val="dk1"/>
                </a:solidFill>
                <a:highlight>
                  <a:schemeClr val="lt1"/>
                </a:highlight>
                <a:latin typeface="Georgia"/>
                <a:ea typeface="Georgia"/>
                <a:cs typeface="Georgia"/>
                <a:sym typeface="Georgia"/>
              </a:rPr>
              <a:t>Winning the lottery.</a:t>
            </a:r>
            <a:endParaRPr sz="2600">
              <a:solidFill>
                <a:schemeClr val="dk1"/>
              </a:solidFill>
              <a:highlight>
                <a:schemeClr val="lt1"/>
              </a:highlight>
              <a:latin typeface="Georgia"/>
              <a:ea typeface="Georgia"/>
              <a:cs typeface="Georgia"/>
              <a:sym typeface="Georgia"/>
            </a:endParaRPr>
          </a:p>
        </p:txBody>
      </p:sp>
      <p:pic>
        <p:nvPicPr>
          <p:cNvPr id="119" name="Google Shape;119;p22"/>
          <p:cNvPicPr preferRelativeResize="0"/>
          <p:nvPr/>
        </p:nvPicPr>
        <p:blipFill>
          <a:blip r:embed="rId3">
            <a:alphaModFix/>
          </a:blip>
          <a:stretch>
            <a:fillRect/>
          </a:stretch>
        </p:blipFill>
        <p:spPr>
          <a:xfrm>
            <a:off x="311700" y="3485674"/>
            <a:ext cx="1546675" cy="1546675"/>
          </a:xfrm>
          <a:prstGeom prst="rect">
            <a:avLst/>
          </a:prstGeom>
          <a:noFill/>
          <a:ln>
            <a:noFill/>
          </a:ln>
        </p:spPr>
      </p:pic>
      <p:pic>
        <p:nvPicPr>
          <p:cNvPr id="120" name="Google Shape;120;p22"/>
          <p:cNvPicPr preferRelativeResize="0"/>
          <p:nvPr/>
        </p:nvPicPr>
        <p:blipFill>
          <a:blip r:embed="rId4">
            <a:alphaModFix/>
          </a:blip>
          <a:stretch>
            <a:fillRect/>
          </a:stretch>
        </p:blipFill>
        <p:spPr>
          <a:xfrm>
            <a:off x="7260575" y="3313625"/>
            <a:ext cx="1546675" cy="1546675"/>
          </a:xfrm>
          <a:prstGeom prst="rect">
            <a:avLst/>
          </a:prstGeom>
          <a:noFill/>
          <a:ln>
            <a:noFill/>
          </a:ln>
        </p:spPr>
      </p:pic>
      <p:pic>
        <p:nvPicPr>
          <p:cNvPr id="121" name="Google Shape;121;p22"/>
          <p:cNvPicPr preferRelativeResize="0"/>
          <p:nvPr/>
        </p:nvPicPr>
        <p:blipFill>
          <a:blip r:embed="rId5">
            <a:alphaModFix/>
          </a:blip>
          <a:stretch>
            <a:fillRect/>
          </a:stretch>
        </p:blipFill>
        <p:spPr>
          <a:xfrm>
            <a:off x="7586675" y="175550"/>
            <a:ext cx="1355625" cy="1355625"/>
          </a:xfrm>
          <a:prstGeom prst="rect">
            <a:avLst/>
          </a:prstGeom>
          <a:noFill/>
          <a:ln>
            <a:noFill/>
          </a:ln>
        </p:spPr>
      </p:pic>
      <p:pic>
        <p:nvPicPr>
          <p:cNvPr id="122" name="Google Shape;122;p22"/>
          <p:cNvPicPr preferRelativeResize="0"/>
          <p:nvPr/>
        </p:nvPicPr>
        <p:blipFill>
          <a:blip r:embed="rId6">
            <a:alphaModFix/>
          </a:blip>
          <a:stretch>
            <a:fillRect/>
          </a:stretch>
        </p:blipFill>
        <p:spPr>
          <a:xfrm>
            <a:off x="65150" y="175550"/>
            <a:ext cx="1385975" cy="138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28" name="Google Shape;128;p23"/>
          <p:cNvSpPr txBox="1"/>
          <p:nvPr>
            <p:ph idx="1" type="body"/>
          </p:nvPr>
        </p:nvSpPr>
        <p:spPr>
          <a:xfrm>
            <a:off x="311700" y="18472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highlight>
                <a:schemeClr val="lt1"/>
              </a:highlight>
            </a:endParaRPr>
          </a:p>
          <a:p>
            <a:pPr indent="0" lvl="0" marL="0" rtl="0" algn="l">
              <a:spcBef>
                <a:spcPts val="1200"/>
              </a:spcBef>
              <a:spcAft>
                <a:spcPts val="0"/>
              </a:spcAft>
              <a:buClr>
                <a:schemeClr val="dk1"/>
              </a:buClr>
              <a:buSzPts val="1100"/>
              <a:buFont typeface="Arial"/>
              <a:buNone/>
            </a:pPr>
            <a:r>
              <a:rPr lang="en" sz="2400">
                <a:solidFill>
                  <a:schemeClr val="dk1"/>
                </a:solidFill>
                <a:highlight>
                  <a:schemeClr val="lt1"/>
                </a:highlight>
              </a:rPr>
              <a:t>Thinking about intergenerational wealth, why does Mama want to buy a house for the family? What is the long term benefit? Does redlining allow her to achieve </a:t>
            </a:r>
            <a:r>
              <a:rPr lang="en" sz="2400">
                <a:solidFill>
                  <a:schemeClr val="dk1"/>
                </a:solidFill>
                <a:highlight>
                  <a:schemeClr val="lt1"/>
                </a:highlight>
              </a:rPr>
              <a:t>this American dream?</a:t>
            </a:r>
            <a:endParaRPr sz="2400">
              <a:solidFill>
                <a:schemeClr val="dk1"/>
              </a:solidFill>
              <a:highlight>
                <a:schemeClr val="lt1"/>
              </a:highlight>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29" name="Google Shape;129;p23"/>
          <p:cNvPicPr preferRelativeResize="0"/>
          <p:nvPr/>
        </p:nvPicPr>
        <p:blipFill>
          <a:blip r:embed="rId3">
            <a:alphaModFix/>
          </a:blip>
          <a:stretch>
            <a:fillRect/>
          </a:stretch>
        </p:blipFill>
        <p:spPr>
          <a:xfrm>
            <a:off x="3397625" y="245550"/>
            <a:ext cx="2463050" cy="189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ctrTitle"/>
          </p:nvPr>
        </p:nvSpPr>
        <p:spPr>
          <a:xfrm>
            <a:off x="311708" y="1282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4400">
                <a:solidFill>
                  <a:srgbClr val="FF00FF"/>
                </a:solidFill>
                <a:highlight>
                  <a:schemeClr val="lt1"/>
                </a:highlight>
                <a:latin typeface="Georgia"/>
                <a:ea typeface="Georgia"/>
                <a:cs typeface="Georgia"/>
                <a:sym typeface="Georgia"/>
              </a:rPr>
              <a:t>2.</a:t>
            </a:r>
            <a:r>
              <a:rPr b="1" lang="en" sz="2500">
                <a:solidFill>
                  <a:srgbClr val="FF00FF"/>
                </a:solidFill>
                <a:highlight>
                  <a:schemeClr val="lt1"/>
                </a:highlight>
                <a:latin typeface="Georgia"/>
                <a:ea typeface="Georgia"/>
                <a:cs typeface="Georgia"/>
                <a:sym typeface="Georgia"/>
              </a:rPr>
              <a:t>     </a:t>
            </a:r>
            <a:r>
              <a:rPr b="1" lang="en" sz="4400" u="sng">
                <a:solidFill>
                  <a:srgbClr val="FF00FF"/>
                </a:solidFill>
                <a:highlight>
                  <a:schemeClr val="lt1"/>
                </a:highlight>
                <a:latin typeface="Georgia"/>
                <a:ea typeface="Georgia"/>
                <a:cs typeface="Georgia"/>
                <a:sym typeface="Georgia"/>
                <a:hlinkClick r:id="rId3">
                  <a:extLst>
                    <a:ext uri="{A12FA001-AC4F-418D-AE19-62706E023703}">
                      <ahyp:hlinkClr val="tx"/>
                    </a:ext>
                  </a:extLst>
                </a:hlinkClick>
              </a:rPr>
              <a:t>Gather the Evidence</a:t>
            </a:r>
            <a:endParaRPr b="1" sz="7000">
              <a:solidFill>
                <a:srgbClr val="FF00FF"/>
              </a:solidFill>
              <a:highlight>
                <a:schemeClr val="lt1"/>
              </a:highlight>
              <a:latin typeface="Georgia"/>
              <a:ea typeface="Georgia"/>
              <a:cs typeface="Georgia"/>
              <a:sym typeface="Georgia"/>
            </a:endParaRPr>
          </a:p>
        </p:txBody>
      </p:sp>
      <p:sp>
        <p:nvSpPr>
          <p:cNvPr id="135" name="Google Shape;135;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5"/>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lnSpc>
                <a:spcPct val="115000"/>
              </a:lnSpc>
              <a:spcBef>
                <a:spcPts val="1400"/>
              </a:spcBef>
              <a:spcAft>
                <a:spcPts val="0"/>
              </a:spcAft>
              <a:buClr>
                <a:schemeClr val="dk1"/>
              </a:buClr>
              <a:buSzPct val="35168"/>
              <a:buFont typeface="Arial"/>
              <a:buNone/>
            </a:pPr>
            <a:r>
              <a:t/>
            </a:r>
            <a:endParaRPr b="1" sz="3127" u="sng">
              <a:highlight>
                <a:schemeClr val="lt1"/>
              </a:highlight>
              <a:latin typeface="Georgia"/>
              <a:ea typeface="Georgia"/>
              <a:cs typeface="Georgia"/>
              <a:sym typeface="Georgia"/>
            </a:endParaRPr>
          </a:p>
          <a:p>
            <a:pPr indent="0" lvl="0" marL="0" rtl="0" algn="ctr">
              <a:spcBef>
                <a:spcPts val="1400"/>
              </a:spcBef>
              <a:spcAft>
                <a:spcPts val="0"/>
              </a:spcAft>
              <a:buNone/>
            </a:pPr>
            <a:r>
              <a:t/>
            </a:r>
            <a:endParaRPr>
              <a:highlight>
                <a:schemeClr val="lt1"/>
              </a:highlight>
            </a:endParaRPr>
          </a:p>
        </p:txBody>
      </p:sp>
      <p:sp>
        <p:nvSpPr>
          <p:cNvPr id="141" name="Google Shape;141;p2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42" name="Google Shape;142;p25"/>
          <p:cNvSpPr txBox="1"/>
          <p:nvPr>
            <p:ph idx="1" type="subTitle"/>
          </p:nvPr>
        </p:nvSpPr>
        <p:spPr>
          <a:xfrm>
            <a:off x="125400" y="85325"/>
            <a:ext cx="4325400" cy="4665900"/>
          </a:xfrm>
          <a:prstGeom prst="rect">
            <a:avLst/>
          </a:prstGeom>
        </p:spPr>
        <p:txBody>
          <a:bodyPr anchorCtr="0" anchor="t" bIns="91425" lIns="91425" spcFirstLastPara="1" rIns="91425" wrap="square" tIns="91425">
            <a:normAutofit fontScale="25000" lnSpcReduction="20000"/>
          </a:bodyPr>
          <a:lstStyle/>
          <a:p>
            <a:pPr indent="0" lvl="0" marL="0" rtl="0" algn="ctr">
              <a:lnSpc>
                <a:spcPct val="115000"/>
              </a:lnSpc>
              <a:spcBef>
                <a:spcPts val="0"/>
              </a:spcBef>
              <a:spcAft>
                <a:spcPts val="0"/>
              </a:spcAft>
              <a:buClr>
                <a:schemeClr val="dk1"/>
              </a:buClr>
              <a:buSzPts val="275"/>
              <a:buFont typeface="Arial"/>
              <a:buNone/>
            </a:pPr>
            <a:r>
              <a:rPr b="1" lang="en" sz="11727" u="sng">
                <a:solidFill>
                  <a:schemeClr val="dk1"/>
                </a:solidFill>
                <a:highlight>
                  <a:schemeClr val="lt1"/>
                </a:highlight>
                <a:latin typeface="Georgia"/>
                <a:ea typeface="Georgia"/>
                <a:cs typeface="Georgia"/>
                <a:sym typeface="Georgia"/>
              </a:rPr>
              <a:t>The 1930s</a:t>
            </a:r>
            <a:endParaRPr b="1" sz="11727" u="sng">
              <a:solidFill>
                <a:schemeClr val="dk1"/>
              </a:solidFill>
              <a:highlight>
                <a:schemeClr val="lt1"/>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ts val="275"/>
              <a:buFont typeface="Arial"/>
              <a:buNone/>
            </a:pPr>
            <a:r>
              <a:rPr lang="en" sz="5623">
                <a:solidFill>
                  <a:schemeClr val="dk1"/>
                </a:solidFill>
                <a:highlight>
                  <a:schemeClr val="lt1"/>
                </a:highlight>
                <a:latin typeface="Georgia"/>
                <a:ea typeface="Georgia"/>
                <a:cs typeface="Georgia"/>
                <a:sym typeface="Georgia"/>
              </a:rPr>
              <a:t>“The Great Depression, which led to the establishment of the Home Owners’ Loan Corporation and the still operational Federal Housing Administration (FHA), prompted a “two-tier approach” to housing.”</a:t>
            </a:r>
            <a:endParaRPr sz="5623">
              <a:solidFill>
                <a:schemeClr val="dk1"/>
              </a:solidFill>
              <a:highlight>
                <a:schemeClr val="lt1"/>
              </a:highlight>
              <a:latin typeface="Georgia"/>
              <a:ea typeface="Georgia"/>
              <a:cs typeface="Georgia"/>
              <a:sym typeface="Georgia"/>
            </a:endParaRPr>
          </a:p>
          <a:p>
            <a:pPr indent="0" lvl="0" marL="0" rtl="0" algn="l">
              <a:lnSpc>
                <a:spcPct val="115000"/>
              </a:lnSpc>
              <a:spcBef>
                <a:spcPts val="1400"/>
              </a:spcBef>
              <a:spcAft>
                <a:spcPts val="0"/>
              </a:spcAft>
              <a:buNone/>
            </a:pPr>
            <a:r>
              <a:rPr lang="en" sz="5623">
                <a:solidFill>
                  <a:schemeClr val="dk1"/>
                </a:solidFill>
                <a:highlight>
                  <a:schemeClr val="lt1"/>
                </a:highlight>
                <a:latin typeface="Georgia"/>
                <a:ea typeface="Georgia"/>
                <a:cs typeface="Georgia"/>
                <a:sym typeface="Georgia"/>
              </a:rPr>
              <a:t>“After the passage of the Housing Act of 1937, low-income public housing projects mushroomed in inner cities, replacing slums and consolidating “minority neighborhoods.” Major road construction and suburbanization further segregated American cities.”</a:t>
            </a:r>
            <a:endParaRPr sz="5623">
              <a:solidFill>
                <a:schemeClr val="dk1"/>
              </a:solidFill>
              <a:highlight>
                <a:schemeClr val="lt1"/>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ts val="275"/>
              <a:buFont typeface="Arial"/>
              <a:buNone/>
            </a:pPr>
            <a:r>
              <a:rPr lang="en" sz="5600">
                <a:solidFill>
                  <a:srgbClr val="333333"/>
                </a:solidFill>
                <a:highlight>
                  <a:srgbClr val="FCFCFC"/>
                </a:highlight>
                <a:latin typeface="Georgia"/>
                <a:ea typeface="Georgia"/>
                <a:cs typeface="Georgia"/>
                <a:sym typeface="Georgia"/>
              </a:rPr>
              <a:t>“At the same time, black Americans as well as other citizens of color found it extremely hard to qualify for home loans, as the FHA and the Veterans Administration’s mortgage programs largely served only white applicants. Those discriminatory practices prevented people of color from accumulating wealth through homeownership.”</a:t>
            </a:r>
            <a:endParaRPr sz="5600">
              <a:solidFill>
                <a:schemeClr val="dk1"/>
              </a:solidFill>
              <a:highlight>
                <a:schemeClr val="lt1"/>
              </a:highlight>
              <a:latin typeface="Georgia"/>
              <a:ea typeface="Georgia"/>
              <a:cs typeface="Georgia"/>
              <a:sym typeface="Georgia"/>
            </a:endParaRPr>
          </a:p>
          <a:p>
            <a:pPr indent="0" lvl="0" marL="0" rtl="0" algn="ctr">
              <a:spcBef>
                <a:spcPts val="1400"/>
              </a:spcBef>
              <a:spcAft>
                <a:spcPts val="0"/>
              </a:spcAft>
              <a:buClr>
                <a:schemeClr val="dk1"/>
              </a:buClr>
              <a:buSzPct val="26190"/>
              <a:buFont typeface="Arial"/>
              <a:buNone/>
            </a:pPr>
            <a:r>
              <a:t/>
            </a:r>
            <a:endParaRPr sz="4200">
              <a:solidFill>
                <a:schemeClr val="dk1"/>
              </a:solidFill>
              <a:highlight>
                <a:schemeClr val="lt1"/>
              </a:highlight>
            </a:endParaRPr>
          </a:p>
          <a:p>
            <a:pPr indent="0" lvl="0" marL="0" rtl="0" algn="ctr">
              <a:spcBef>
                <a:spcPts val="0"/>
              </a:spcBef>
              <a:spcAft>
                <a:spcPts val="0"/>
              </a:spcAft>
              <a:buNone/>
            </a:pPr>
            <a:r>
              <a:t/>
            </a:r>
            <a:endParaRPr/>
          </a:p>
        </p:txBody>
      </p:sp>
      <p:pic>
        <p:nvPicPr>
          <p:cNvPr id="143" name="Google Shape;143;p25"/>
          <p:cNvPicPr preferRelativeResize="0"/>
          <p:nvPr/>
        </p:nvPicPr>
        <p:blipFill>
          <a:blip r:embed="rId3">
            <a:alphaModFix/>
          </a:blip>
          <a:stretch>
            <a:fillRect/>
          </a:stretch>
        </p:blipFill>
        <p:spPr>
          <a:xfrm>
            <a:off x="4939500" y="172568"/>
            <a:ext cx="3837001" cy="3210983"/>
          </a:xfrm>
          <a:prstGeom prst="rect">
            <a:avLst/>
          </a:prstGeom>
          <a:noFill/>
          <a:ln>
            <a:noFill/>
          </a:ln>
        </p:spPr>
      </p:pic>
      <p:sp>
        <p:nvSpPr>
          <p:cNvPr id="144" name="Google Shape;144;p25"/>
          <p:cNvSpPr txBox="1"/>
          <p:nvPr/>
        </p:nvSpPr>
        <p:spPr>
          <a:xfrm>
            <a:off x="5031450" y="3383550"/>
            <a:ext cx="3608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“A Negro family just arrived in Chicago from the rural south.” Creator: Chicago Commission on Race Relations, 1922. Schomburg Center for Research in Black Culture, Jean Blackwell Hutson Research and Reference Division, The New York Public Library. New York Public Library Digital Collections. Accessed January 6, 2021. https://digitalcollections.nypl.org/items/510d47de-1a10-a3d9-e040-e00a18064a99</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6"/>
          <p:cNvSpPr txBox="1"/>
          <p:nvPr>
            <p:ph type="title"/>
          </p:nvPr>
        </p:nvSpPr>
        <p:spPr>
          <a:xfrm>
            <a:off x="147800" y="156875"/>
            <a:ext cx="3877200" cy="86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220" u="sng"/>
              <a:t>Racial Covenants</a:t>
            </a:r>
            <a:endParaRPr b="1" sz="3220" u="sng"/>
          </a:p>
        </p:txBody>
      </p:sp>
      <p:sp>
        <p:nvSpPr>
          <p:cNvPr id="150" name="Google Shape;150;p26"/>
          <p:cNvSpPr txBox="1"/>
          <p:nvPr>
            <p:ph idx="1" type="subTitle"/>
          </p:nvPr>
        </p:nvSpPr>
        <p:spPr>
          <a:xfrm>
            <a:off x="0" y="1279075"/>
            <a:ext cx="4045200" cy="12351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358"/>
              <a:buNone/>
            </a:pPr>
            <a:r>
              <a:rPr lang="en" sz="2110"/>
              <a:t>The typical formulation banned the ownership or rental of property by “any person other than of the white or Caucasian race,” often specifically barring members of ethnic and national origin groups such as Negroes, Africans, Chinese, Japanese, Mexicans, Puerto Ricans, American Indians, and Jews (described as Semites or Hebrews). </a:t>
            </a:r>
            <a:endParaRPr sz="2110"/>
          </a:p>
        </p:txBody>
      </p:sp>
      <p:pic>
        <p:nvPicPr>
          <p:cNvPr id="151" name="Google Shape;151;p26"/>
          <p:cNvPicPr preferRelativeResize="0"/>
          <p:nvPr/>
        </p:nvPicPr>
        <p:blipFill>
          <a:blip r:embed="rId3">
            <a:alphaModFix/>
          </a:blip>
          <a:stretch>
            <a:fillRect/>
          </a:stretch>
        </p:blipFill>
        <p:spPr>
          <a:xfrm>
            <a:off x="4008150" y="1176325"/>
            <a:ext cx="1638300" cy="2790825"/>
          </a:xfrm>
          <a:prstGeom prst="rect">
            <a:avLst/>
          </a:prstGeom>
          <a:noFill/>
          <a:ln>
            <a:noFill/>
          </a:ln>
        </p:spPr>
      </p:pic>
      <p:pic>
        <p:nvPicPr>
          <p:cNvPr id="152" name="Google Shape;152;p26"/>
          <p:cNvPicPr preferRelativeResize="0"/>
          <p:nvPr/>
        </p:nvPicPr>
        <p:blipFill>
          <a:blip r:embed="rId4">
            <a:alphaModFix/>
          </a:blip>
          <a:stretch>
            <a:fillRect/>
          </a:stretch>
        </p:blipFill>
        <p:spPr>
          <a:xfrm>
            <a:off x="5723550" y="31871"/>
            <a:ext cx="3357849" cy="3022050"/>
          </a:xfrm>
          <a:prstGeom prst="rect">
            <a:avLst/>
          </a:prstGeom>
          <a:noFill/>
          <a:ln>
            <a:noFill/>
          </a:ln>
        </p:spPr>
      </p:pic>
      <p:sp>
        <p:nvSpPr>
          <p:cNvPr id="153" name="Google Shape;153;p26"/>
          <p:cNvSpPr txBox="1"/>
          <p:nvPr>
            <p:ph idx="2" type="body"/>
          </p:nvPr>
        </p:nvSpPr>
        <p:spPr>
          <a:xfrm>
            <a:off x="6364950" y="3630700"/>
            <a:ext cx="3164700" cy="3085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1794">
              <a:solidFill>
                <a:srgbClr val="333333"/>
              </a:solidFill>
              <a:highlight>
                <a:srgbClr val="FCFCFC"/>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ct val="61300"/>
              <a:buFont typeface="Arial"/>
              <a:buNone/>
            </a:pPr>
            <a:r>
              <a:t/>
            </a:r>
            <a:endParaRPr sz="1794">
              <a:solidFill>
                <a:srgbClr val="333333"/>
              </a:solidFill>
              <a:highlight>
                <a:srgbClr val="FCFCFC"/>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ct val="61300"/>
              <a:buFont typeface="Arial"/>
              <a:buNone/>
            </a:pPr>
            <a:r>
              <a:t/>
            </a:r>
            <a:endParaRPr sz="1794">
              <a:solidFill>
                <a:srgbClr val="333333"/>
              </a:solidFill>
              <a:highlight>
                <a:srgbClr val="FCFCFC"/>
              </a:highlight>
              <a:latin typeface="Georgia"/>
              <a:ea typeface="Georgia"/>
              <a:cs typeface="Georgia"/>
              <a:sym typeface="Georgia"/>
            </a:endParaRPr>
          </a:p>
          <a:p>
            <a:pPr indent="0" lvl="0" marL="0" rtl="0" algn="l">
              <a:lnSpc>
                <a:spcPct val="115000"/>
              </a:lnSpc>
              <a:spcBef>
                <a:spcPts val="1400"/>
              </a:spcBef>
              <a:spcAft>
                <a:spcPts val="0"/>
              </a:spcAft>
              <a:buClr>
                <a:schemeClr val="dk1"/>
              </a:buClr>
              <a:buSzPct val="61300"/>
              <a:buFont typeface="Arial"/>
              <a:buNone/>
            </a:pPr>
            <a:r>
              <a:rPr lang="en" sz="1794">
                <a:solidFill>
                  <a:srgbClr val="333333"/>
                </a:solidFill>
                <a:highlight>
                  <a:srgbClr val="FCFCFC"/>
                </a:highlight>
                <a:latin typeface="Georgia"/>
                <a:ea typeface="Georgia"/>
                <a:cs typeface="Georgia"/>
                <a:sym typeface="Georgia"/>
              </a:rPr>
              <a:t>.</a:t>
            </a:r>
            <a:endParaRPr sz="1350">
              <a:solidFill>
                <a:srgbClr val="333333"/>
              </a:solidFill>
              <a:highlight>
                <a:srgbClr val="FCFCFC"/>
              </a:highlight>
              <a:latin typeface="Georgia"/>
              <a:ea typeface="Georgia"/>
              <a:cs typeface="Georgia"/>
              <a:sym typeface="Georgia"/>
            </a:endParaRPr>
          </a:p>
          <a:p>
            <a:pPr indent="0" lvl="0" marL="0" rtl="0" algn="l">
              <a:spcBef>
                <a:spcPts val="1400"/>
              </a:spcBef>
              <a:spcAft>
                <a:spcPts val="0"/>
              </a:spcAft>
              <a:buNone/>
            </a:pPr>
            <a:r>
              <a:t/>
            </a:r>
            <a:endParaRPr sz="1350">
              <a:solidFill>
                <a:srgbClr val="333333"/>
              </a:solidFill>
              <a:highlight>
                <a:srgbClr val="FCFCFC"/>
              </a:highlight>
              <a:latin typeface="Georgia"/>
              <a:ea typeface="Georgia"/>
              <a:cs typeface="Georgia"/>
              <a:sym typeface="Georgia"/>
            </a:endParaRPr>
          </a:p>
        </p:txBody>
      </p:sp>
      <p:sp>
        <p:nvSpPr>
          <p:cNvPr id="159" name="Google Shape;159;p27"/>
          <p:cNvSpPr txBox="1"/>
          <p:nvPr/>
        </p:nvSpPr>
        <p:spPr>
          <a:xfrm>
            <a:off x="493050" y="4347875"/>
            <a:ext cx="64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D85C6"/>
              </a:solidFill>
              <a:highlight>
                <a:schemeClr val="lt1"/>
              </a:highlight>
            </a:endParaRPr>
          </a:p>
        </p:txBody>
      </p:sp>
      <p:sp>
        <p:nvSpPr>
          <p:cNvPr id="160" name="Google Shape;160;p27"/>
          <p:cNvSpPr txBox="1"/>
          <p:nvPr>
            <p:ph idx="1" type="body"/>
          </p:nvPr>
        </p:nvSpPr>
        <p:spPr>
          <a:xfrm>
            <a:off x="166025" y="625800"/>
            <a:ext cx="8731500" cy="42039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Clr>
                <a:schemeClr val="dk1"/>
              </a:buClr>
              <a:buSzPct val="35578"/>
              <a:buFont typeface="Arial"/>
              <a:buNone/>
            </a:pPr>
            <a:r>
              <a:rPr b="1" lang="en" sz="3091" u="sng">
                <a:solidFill>
                  <a:srgbClr val="333333"/>
                </a:solidFill>
                <a:highlight>
                  <a:srgbClr val="FCFCFC"/>
                </a:highlight>
                <a:latin typeface="Georgia"/>
                <a:ea typeface="Georgia"/>
                <a:cs typeface="Georgia"/>
                <a:sym typeface="Georgia"/>
              </a:rPr>
              <a:t>1940s-1950s</a:t>
            </a:r>
            <a:endParaRPr b="1" sz="3091" u="sng">
              <a:solidFill>
                <a:srgbClr val="333333"/>
              </a:solidFill>
              <a:highlight>
                <a:srgbClr val="FCFCFC"/>
              </a:highlight>
              <a:latin typeface="Georgia"/>
              <a:ea typeface="Georgia"/>
              <a:cs typeface="Georgia"/>
              <a:sym typeface="Georgia"/>
            </a:endParaRPr>
          </a:p>
          <a:p>
            <a:pPr indent="-325454" lvl="0" marL="457200" rtl="0" algn="l">
              <a:spcBef>
                <a:spcPts val="1400"/>
              </a:spcBef>
              <a:spcAft>
                <a:spcPts val="0"/>
              </a:spcAft>
              <a:buClr>
                <a:srgbClr val="333333"/>
              </a:buClr>
              <a:buSzPct val="100000"/>
              <a:buFont typeface="Georgia"/>
              <a:buChar char="●"/>
            </a:pPr>
            <a:r>
              <a:rPr lang="en" sz="1794">
                <a:solidFill>
                  <a:srgbClr val="333333"/>
                </a:solidFill>
                <a:highlight>
                  <a:srgbClr val="FCFCFC"/>
                </a:highlight>
                <a:latin typeface="Georgia"/>
                <a:ea typeface="Georgia"/>
                <a:cs typeface="Georgia"/>
                <a:sym typeface="Georgia"/>
              </a:rPr>
              <a:t>“African American families that were prohibited from buying homes in the suburbs in the 1940s and 50s, and even into the 1960s, by the Federal Housing Administration gained none of the equity appreciation that whites gained,” says historian and academic Richard Rothstein in the film </a:t>
            </a:r>
            <a:r>
              <a:rPr i="1" lang="en" sz="1794">
                <a:solidFill>
                  <a:srgbClr val="333333"/>
                </a:solidFill>
                <a:highlight>
                  <a:srgbClr val="FCFCFC"/>
                </a:highlight>
                <a:latin typeface="Georgia"/>
                <a:ea typeface="Georgia"/>
                <a:cs typeface="Georgia"/>
                <a:sym typeface="Georgia"/>
              </a:rPr>
              <a:t>Segregated by Design</a:t>
            </a:r>
            <a:r>
              <a:rPr lang="en" sz="1794">
                <a:solidFill>
                  <a:srgbClr val="333333"/>
                </a:solidFill>
                <a:highlight>
                  <a:srgbClr val="FCFCFC"/>
                </a:highlight>
                <a:latin typeface="Georgia"/>
                <a:ea typeface="Georgia"/>
                <a:cs typeface="Georgia"/>
                <a:sym typeface="Georgia"/>
              </a:rPr>
              <a:t>, which is based on his acclaimed book, </a:t>
            </a:r>
            <a:r>
              <a:rPr i="1" lang="en" sz="1794">
                <a:solidFill>
                  <a:srgbClr val="333333"/>
                </a:solidFill>
                <a:highlight>
                  <a:srgbClr val="FCFCFC"/>
                </a:highlight>
                <a:latin typeface="Georgia"/>
                <a:ea typeface="Georgia"/>
                <a:cs typeface="Georgia"/>
                <a:sym typeface="Georgia"/>
              </a:rPr>
              <a:t>The Color of Law</a:t>
            </a:r>
            <a:r>
              <a:rPr lang="en" sz="1794">
                <a:solidFill>
                  <a:srgbClr val="333333"/>
                </a:solidFill>
                <a:highlight>
                  <a:srgbClr val="FCFCFC"/>
                </a:highlight>
                <a:latin typeface="Georgia"/>
                <a:ea typeface="Georgia"/>
                <a:cs typeface="Georgia"/>
                <a:sym typeface="Georgia"/>
              </a:rPr>
              <a:t>.”</a:t>
            </a:r>
            <a:endParaRPr sz="1794">
              <a:solidFill>
                <a:srgbClr val="333333"/>
              </a:solidFill>
              <a:highlight>
                <a:srgbClr val="FCFCFC"/>
              </a:highlight>
              <a:latin typeface="Georgia"/>
              <a:ea typeface="Georgia"/>
              <a:cs typeface="Georgia"/>
              <a:sym typeface="Georgia"/>
            </a:endParaRPr>
          </a:p>
          <a:p>
            <a:pPr indent="-325454" lvl="0" marL="457200" rtl="0" algn="l">
              <a:spcBef>
                <a:spcPts val="0"/>
              </a:spcBef>
              <a:spcAft>
                <a:spcPts val="0"/>
              </a:spcAft>
              <a:buClr>
                <a:srgbClr val="333333"/>
              </a:buClr>
              <a:buSzPct val="100000"/>
              <a:buFont typeface="Georgia"/>
              <a:buChar char="●"/>
            </a:pPr>
            <a:r>
              <a:rPr lang="en" sz="1794">
                <a:solidFill>
                  <a:srgbClr val="333333"/>
                </a:solidFill>
                <a:highlight>
                  <a:srgbClr val="FCFCFC"/>
                </a:highlight>
                <a:latin typeface="Georgia"/>
                <a:ea typeface="Georgia"/>
                <a:cs typeface="Georgia"/>
                <a:sym typeface="Georgia"/>
              </a:rPr>
              <a:t>“The urban renewal program initiated by the Housing Act of 1949, in combination with the 1956 Interstate Highway Act and the Model Cities legislation of the Great Society era, provided federal funds for transportation networks and urban redevelopment projects that razed low-income and minority neighborhoods and displaced millions of residents into segregated ghetto housing.”</a:t>
            </a:r>
            <a:endParaRPr sz="1794">
              <a:solidFill>
                <a:srgbClr val="333333"/>
              </a:solidFill>
              <a:highlight>
                <a:srgbClr val="FCFCFC"/>
              </a:highlight>
              <a:latin typeface="Georgia"/>
              <a:ea typeface="Georgia"/>
              <a:cs typeface="Georgia"/>
              <a:sym typeface="Georgia"/>
            </a:endParaRPr>
          </a:p>
          <a:p>
            <a:pPr indent="-325454" lvl="0" marL="457200" rtl="0" algn="l">
              <a:spcBef>
                <a:spcPts val="0"/>
              </a:spcBef>
              <a:spcAft>
                <a:spcPts val="0"/>
              </a:spcAft>
              <a:buClr>
                <a:srgbClr val="333333"/>
              </a:buClr>
              <a:buSzPct val="100000"/>
              <a:buFont typeface="Georgia"/>
              <a:buChar char="●"/>
            </a:pPr>
            <a:r>
              <a:rPr lang="en" sz="1794">
                <a:solidFill>
                  <a:srgbClr val="333333"/>
                </a:solidFill>
                <a:highlight>
                  <a:srgbClr val="FCFCFC"/>
                </a:highlight>
                <a:latin typeface="Georgia"/>
                <a:ea typeface="Georgia"/>
                <a:cs typeface="Georgia"/>
                <a:sym typeface="Georgia"/>
              </a:rPr>
              <a:t>“In metropolitan Chicago, more than three-fourths of the homes built between 1946 and 1960 were located in the suburbs, 96 percent of new suburban arrivals were White, and the records of several hundred banks reveal only one mortgage loan made to a Black family in a majority-white neighborhood.97 FHA evaluators categorically redlined an entire third of the city of Chicago and half of the city of Detroit, a self-fulfilling divestment policy that turned neighborhoods into slums.”</a:t>
            </a:r>
            <a:endParaRPr sz="1794">
              <a:solidFill>
                <a:srgbClr val="333333"/>
              </a:solidFill>
              <a:highlight>
                <a:srgbClr val="FCFCFC"/>
              </a:highlight>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pic>
        <p:nvPicPr>
          <p:cNvPr id="166" name="Google Shape;166;p28"/>
          <p:cNvPicPr preferRelativeResize="0"/>
          <p:nvPr/>
        </p:nvPicPr>
        <p:blipFill>
          <a:blip r:embed="rId3">
            <a:alphaModFix/>
          </a:blip>
          <a:stretch>
            <a:fillRect/>
          </a:stretch>
        </p:blipFill>
        <p:spPr>
          <a:xfrm>
            <a:off x="50275" y="1233175"/>
            <a:ext cx="4347750" cy="2005325"/>
          </a:xfrm>
          <a:prstGeom prst="rect">
            <a:avLst/>
          </a:prstGeom>
          <a:noFill/>
          <a:ln>
            <a:noFill/>
          </a:ln>
        </p:spPr>
      </p:pic>
      <p:pic>
        <p:nvPicPr>
          <p:cNvPr id="167" name="Google Shape;167;p28"/>
          <p:cNvPicPr preferRelativeResize="0"/>
          <p:nvPr/>
        </p:nvPicPr>
        <p:blipFill>
          <a:blip r:embed="rId4">
            <a:alphaModFix/>
          </a:blip>
          <a:stretch>
            <a:fillRect/>
          </a:stretch>
        </p:blipFill>
        <p:spPr>
          <a:xfrm>
            <a:off x="372050" y="44825"/>
            <a:ext cx="2690394" cy="1235100"/>
          </a:xfrm>
          <a:prstGeom prst="rect">
            <a:avLst/>
          </a:prstGeom>
          <a:noFill/>
          <a:ln>
            <a:noFill/>
          </a:ln>
        </p:spPr>
      </p:pic>
      <p:sp>
        <p:nvSpPr>
          <p:cNvPr id="168" name="Google Shape;168;p28"/>
          <p:cNvSpPr txBox="1"/>
          <p:nvPr>
            <p:ph idx="1" type="subTitle"/>
          </p:nvPr>
        </p:nvSpPr>
        <p:spPr>
          <a:xfrm>
            <a:off x="195625" y="4058125"/>
            <a:ext cx="4045200" cy="12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69" name="Google Shape;169;p2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1200"/>
              </a:spcAft>
              <a:buSzPts val="1018"/>
              <a:buNone/>
            </a:pPr>
            <a:r>
              <a:rPr lang="en" sz="1310">
                <a:solidFill>
                  <a:schemeClr val="dk1"/>
                </a:solidFill>
                <a:highlight>
                  <a:schemeClr val="lt1"/>
                </a:highlight>
                <a:latin typeface="Georgia"/>
                <a:ea typeface="Georgia"/>
                <a:cs typeface="Georgia"/>
                <a:sym typeface="Georgia"/>
              </a:rPr>
              <a:t>Despite their middle-class status, the Hansberrys were subject to segregation. When she was 8 years old, Hansberry’s family deliberately attempted to move into a restricted neighborhood. Restrictive covenants, in which white property owners agreed not to sell to blacks, created a ghetto known as the “Black Belt” on Chicago’s South Side. Carl Hansberry, with the help of Harry H. Pace, president of the Supreme Liberty Life Insurance Company and several white realtors, secretly bought property at 413 E. 60th Street and 6140 S. Rhodes Avenue. The Hansberrys moved into the house on Rhodes Avenue in May 1937. The family was threatened by a white mob, which threw a brick through a window, narrowly missing Lorraine. The Supreme Court of Illinois upheld the legality of the restrictive covenant and forced the family to leave the house. The U.S. Supreme Court reversed the decision on a legal technicality. The result was the opening of 30 blocks of South Side Chicago to African Americans. Although the case did not argue that racially restrict covenants were unlawful, it marked the beginning of their end.</a:t>
            </a:r>
            <a:endParaRPr sz="1865">
              <a:solidFill>
                <a:schemeClr val="dk1"/>
              </a:solidFill>
              <a:highlight>
                <a:schemeClr val="lt1"/>
              </a:highlight>
              <a:latin typeface="Georgia"/>
              <a:ea typeface="Georgia"/>
              <a:cs typeface="Georgia"/>
              <a:sym typeface="Georgia"/>
            </a:endParaRPr>
          </a:p>
        </p:txBody>
      </p:sp>
      <p:pic>
        <p:nvPicPr>
          <p:cNvPr id="170" name="Google Shape;170;p28"/>
          <p:cNvPicPr preferRelativeResize="0"/>
          <p:nvPr/>
        </p:nvPicPr>
        <p:blipFill>
          <a:blip r:embed="rId5">
            <a:alphaModFix/>
          </a:blip>
          <a:stretch>
            <a:fillRect/>
          </a:stretch>
        </p:blipFill>
        <p:spPr>
          <a:xfrm>
            <a:off x="863400" y="3344225"/>
            <a:ext cx="2308161" cy="179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n" sz="1694" u="sng">
                <a:highlight>
                  <a:srgbClr val="FCFCFC"/>
                </a:highlight>
                <a:latin typeface="Georgia"/>
                <a:ea typeface="Georgia"/>
                <a:cs typeface="Georgia"/>
                <a:sym typeface="Georgia"/>
                <a:hlinkClick r:id="rId3"/>
              </a:rPr>
              <a:t>https://www.forbes.com/sites/dimawilliams/2020/06/03/in-light-of-george-floyd-protests-a-look-at-housing-inequality/?sh=7357fa4d39ef</a:t>
            </a:r>
            <a:endParaRPr sz="4700">
              <a:latin typeface="Georgia"/>
              <a:ea typeface="Georgia"/>
              <a:cs typeface="Georgia"/>
              <a:sym typeface="Georgia"/>
            </a:endParaRPr>
          </a:p>
          <a:p>
            <a:pPr indent="0" lvl="0" marL="0" rtl="0" algn="l">
              <a:spcBef>
                <a:spcPts val="1400"/>
              </a:spcBef>
              <a:spcAft>
                <a:spcPts val="0"/>
              </a:spcAft>
              <a:buNone/>
            </a:pPr>
            <a:r>
              <a:rPr lang="en" sz="1300" u="sng">
                <a:highlight>
                  <a:schemeClr val="lt1"/>
                </a:highlight>
                <a:latin typeface="Georgia"/>
                <a:ea typeface="Georgia"/>
                <a:cs typeface="Georgia"/>
                <a:sym typeface="Georgia"/>
                <a:hlinkClick r:id="rId4"/>
              </a:rPr>
              <a:t>https://www.npr.org/2017/05/17/528822128/the-color-of-law-details-how-u-s-housing-policies-created-segregation</a:t>
            </a:r>
            <a:endParaRPr sz="1300">
              <a:highlight>
                <a:schemeClr val="lt1"/>
              </a:highlight>
              <a:latin typeface="Georgia"/>
              <a:ea typeface="Georgia"/>
              <a:cs typeface="Georgia"/>
              <a:sym typeface="Georgia"/>
            </a:endParaRPr>
          </a:p>
          <a:p>
            <a:pPr indent="0" lvl="0" marL="0" rtl="0" algn="l">
              <a:spcBef>
                <a:spcPts val="0"/>
              </a:spcBef>
              <a:spcAft>
                <a:spcPts val="0"/>
              </a:spcAft>
              <a:buNone/>
            </a:pPr>
            <a:r>
              <a:t/>
            </a:r>
            <a:endParaRPr sz="1300">
              <a:highlight>
                <a:schemeClr val="lt1"/>
              </a:highlight>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300">
                <a:highlight>
                  <a:schemeClr val="lt1"/>
                </a:highlight>
                <a:latin typeface="Georgia"/>
                <a:ea typeface="Georgia"/>
                <a:cs typeface="Georgia"/>
                <a:sym typeface="Georgia"/>
              </a:rPr>
              <a:t>https://www.nps.gov/subjects/nationalhistoriclandmarks/upload/Civil_Rights_Housing_NHL_Theme_Study_final.pdf</a:t>
            </a:r>
            <a:endParaRPr sz="1300">
              <a:highlight>
                <a:schemeClr val="lt1"/>
              </a:highlight>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ctrTitle"/>
          </p:nvPr>
        </p:nvSpPr>
        <p:spPr>
          <a:xfrm>
            <a:off x="233283" y="6213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4500">
                <a:solidFill>
                  <a:srgbClr val="FF00FF"/>
                </a:solidFill>
                <a:highlight>
                  <a:schemeClr val="lt1"/>
                </a:highlight>
              </a:rPr>
              <a:t>3.</a:t>
            </a:r>
            <a:r>
              <a:rPr b="1" lang="en" sz="2600">
                <a:solidFill>
                  <a:srgbClr val="FF00FF"/>
                </a:solidFill>
                <a:highlight>
                  <a:schemeClr val="lt1"/>
                </a:highlight>
                <a:latin typeface="Georgia"/>
                <a:ea typeface="Georgia"/>
                <a:cs typeface="Georgia"/>
                <a:sym typeface="Georgia"/>
              </a:rPr>
              <a:t> </a:t>
            </a:r>
            <a:r>
              <a:rPr b="1" lang="en" sz="4500" u="sng">
                <a:solidFill>
                  <a:srgbClr val="FF00FF"/>
                </a:solidFill>
                <a:highlight>
                  <a:schemeClr val="lt1"/>
                </a:highlight>
                <a:latin typeface="Georgia"/>
                <a:ea typeface="Georgia"/>
                <a:cs typeface="Georgia"/>
                <a:sym typeface="Georgia"/>
                <a:hlinkClick r:id="rId3">
                  <a:extLst>
                    <a:ext uri="{A12FA001-AC4F-418D-AE19-62706E023703}">
                      <ahyp:hlinkClr val="tx"/>
                    </a:ext>
                  </a:extLst>
                </a:hlinkClick>
              </a:rPr>
              <a:t>Identify the Causes</a:t>
            </a:r>
            <a:endParaRPr b="1" sz="7100">
              <a:solidFill>
                <a:srgbClr val="FF00FF"/>
              </a:solidFill>
              <a:highlight>
                <a:schemeClr val="lt1"/>
              </a:highlight>
              <a:latin typeface="Georgia"/>
              <a:ea typeface="Georgia"/>
              <a:cs typeface="Georgia"/>
              <a:sym typeface="Georgia"/>
            </a:endParaRPr>
          </a:p>
        </p:txBody>
      </p:sp>
      <p:sp>
        <p:nvSpPr>
          <p:cNvPr id="181" name="Google Shape;181;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4020" u="sng">
                <a:solidFill>
                  <a:srgbClr val="FF00FF"/>
                </a:solidFill>
                <a:highlight>
                  <a:schemeClr val="lt1"/>
                </a:highlight>
                <a:latin typeface="Georgia"/>
                <a:ea typeface="Georgia"/>
                <a:cs typeface="Georgia"/>
                <a:sym typeface="Georgia"/>
              </a:rPr>
              <a:t>Racism</a:t>
            </a:r>
            <a:endParaRPr b="1" sz="4020" u="sng">
              <a:solidFill>
                <a:srgbClr val="FF00FF"/>
              </a:solidFill>
              <a:highlight>
                <a:schemeClr val="lt1"/>
              </a:highlight>
              <a:latin typeface="Georgia"/>
              <a:ea typeface="Georgia"/>
              <a:cs typeface="Georgia"/>
              <a:sym typeface="Georgia"/>
            </a:endParaRPr>
          </a:p>
          <a:p>
            <a:pPr indent="0" lvl="0" marL="0" rtl="0" algn="l">
              <a:spcBef>
                <a:spcPts val="0"/>
              </a:spcBef>
              <a:spcAft>
                <a:spcPts val="0"/>
              </a:spcAft>
              <a:buSzPts val="990"/>
              <a:buNone/>
            </a:pPr>
            <a:r>
              <a:t/>
            </a:r>
            <a:endParaRPr sz="2520"/>
          </a:p>
        </p:txBody>
      </p:sp>
      <p:sp>
        <p:nvSpPr>
          <p:cNvPr id="187" name="Google Shape;187;p31"/>
          <p:cNvSpPr txBox="1"/>
          <p:nvPr>
            <p:ph idx="1" type="body"/>
          </p:nvPr>
        </p:nvSpPr>
        <p:spPr>
          <a:xfrm>
            <a:off x="311700" y="126452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solidFill>
                  <a:schemeClr val="dk1"/>
                </a:solidFill>
                <a:highlight>
                  <a:srgbClr val="F8FAFB"/>
                </a:highlight>
                <a:latin typeface="Georgia"/>
                <a:ea typeface="Georgia"/>
                <a:cs typeface="Georgia"/>
                <a:sym typeface="Georgia"/>
              </a:rPr>
              <a:t>Act 2 Scene 3</a:t>
            </a:r>
            <a:endParaRPr>
              <a:solidFill>
                <a:schemeClr val="dk1"/>
              </a:solidFill>
              <a:highlight>
                <a:srgbClr val="F8FAFB"/>
              </a:highlight>
              <a:latin typeface="Georgia"/>
              <a:ea typeface="Georgia"/>
              <a:cs typeface="Georgia"/>
              <a:sym typeface="Georgia"/>
            </a:endParaRPr>
          </a:p>
          <a:p>
            <a:pPr indent="0" lvl="0" marL="0" rtl="0" algn="ctr">
              <a:spcBef>
                <a:spcPts val="1200"/>
              </a:spcBef>
              <a:spcAft>
                <a:spcPts val="0"/>
              </a:spcAft>
              <a:buClr>
                <a:schemeClr val="dk1"/>
              </a:buClr>
              <a:buSzPts val="1100"/>
              <a:buFont typeface="Arial"/>
              <a:buNone/>
            </a:pPr>
            <a:r>
              <a:rPr lang="en">
                <a:solidFill>
                  <a:schemeClr val="dk1"/>
                </a:solidFill>
                <a:highlight>
                  <a:srgbClr val="F8FAFB"/>
                </a:highlight>
                <a:latin typeface="Georgia"/>
                <a:ea typeface="Georgia"/>
                <a:cs typeface="Georgia"/>
                <a:sym typeface="Georgia"/>
              </a:rPr>
              <a:t>Mr. Linder visits</a:t>
            </a:r>
            <a:endParaRPr>
              <a:solidFill>
                <a:schemeClr val="dk1"/>
              </a:solidFill>
              <a:highlight>
                <a:srgbClr val="F8FAFB"/>
              </a:highlight>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rPr lang="en">
                <a:solidFill>
                  <a:schemeClr val="dk1"/>
                </a:solidFill>
                <a:highlight>
                  <a:srgbClr val="F8FAFB"/>
                </a:highlight>
                <a:latin typeface="Georgia"/>
                <a:ea typeface="Georgia"/>
                <a:cs typeface="Georgia"/>
                <a:sym typeface="Georgia"/>
              </a:rPr>
              <a:t>page 114- 119</a:t>
            </a:r>
            <a:endParaRPr>
              <a:solidFill>
                <a:schemeClr val="dk1"/>
              </a:solidFill>
              <a:highlight>
                <a:srgbClr val="F8FAFB"/>
              </a:highlight>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rPr lang="en">
                <a:solidFill>
                  <a:schemeClr val="dk1"/>
                </a:solidFill>
                <a:highlight>
                  <a:srgbClr val="F8FAFB"/>
                </a:highlight>
                <a:latin typeface="Georgia"/>
                <a:ea typeface="Georgia"/>
                <a:cs typeface="Georgia"/>
                <a:sym typeface="Georgia"/>
              </a:rPr>
              <a:t>Audio: 1:29:53- 1:36:35</a:t>
            </a:r>
            <a:endParaRPr>
              <a:solidFill>
                <a:schemeClr val="dk1"/>
              </a:solidFill>
              <a:highlight>
                <a:srgbClr val="F8FAFB"/>
              </a:highlight>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t/>
            </a:r>
            <a:endParaRPr>
              <a:solidFill>
                <a:schemeClr val="dk1"/>
              </a:solidFill>
              <a:highlight>
                <a:srgbClr val="F8FAFB"/>
              </a:highlight>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700">
                <a:solidFill>
                  <a:schemeClr val="dk1"/>
                </a:solidFill>
                <a:highlight>
                  <a:srgbClr val="F8FAFB"/>
                </a:highlight>
                <a:latin typeface="Georgia"/>
                <a:ea typeface="Georgia"/>
                <a:cs typeface="Georgia"/>
                <a:sym typeface="Georgia"/>
              </a:rPr>
              <a:t>1. Why does Mr. Lindner come to the Younger’s apartment?</a:t>
            </a:r>
            <a:endParaRPr sz="1700">
              <a:solidFill>
                <a:schemeClr val="dk1"/>
              </a:solidFill>
              <a:highlight>
                <a:srgbClr val="F8FAFB"/>
              </a:highlight>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rgbClr val="F8FAFB"/>
              </a:highlight>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700">
                <a:solidFill>
                  <a:schemeClr val="dk1"/>
                </a:solidFill>
                <a:highlight>
                  <a:srgbClr val="F8FAFB"/>
                </a:highlight>
                <a:latin typeface="Georgia"/>
                <a:ea typeface="Georgia"/>
                <a:cs typeface="Georgia"/>
                <a:sym typeface="Georgia"/>
              </a:rPr>
              <a:t>2. Why don’t the residents and Clybourne Park want the Youngers to move there?</a:t>
            </a:r>
            <a:endParaRPr sz="1700">
              <a:solidFill>
                <a:schemeClr val="dk1"/>
              </a:solidFill>
              <a:highlight>
                <a:srgbClr val="F8FAFB"/>
              </a:highlight>
              <a:latin typeface="Georgia"/>
              <a:ea typeface="Georgia"/>
              <a:cs typeface="Georgia"/>
              <a:sym typeface="Georgia"/>
            </a:endParaRPr>
          </a:p>
          <a:p>
            <a:pPr indent="0" lvl="0" marL="0" rtl="0" algn="l">
              <a:spcBef>
                <a:spcPts val="0"/>
              </a:spcBef>
              <a:spcAft>
                <a:spcPts val="1200"/>
              </a:spcAft>
              <a:buNone/>
            </a:pPr>
            <a:r>
              <a:t/>
            </a:r>
            <a:endParaRPr/>
          </a:p>
        </p:txBody>
      </p:sp>
      <p:pic>
        <p:nvPicPr>
          <p:cNvPr id="188" name="Google Shape;188;p31"/>
          <p:cNvPicPr preferRelativeResize="0"/>
          <p:nvPr/>
        </p:nvPicPr>
        <p:blipFill>
          <a:blip r:embed="rId3">
            <a:alphaModFix/>
          </a:blip>
          <a:stretch>
            <a:fillRect/>
          </a:stretch>
        </p:blipFill>
        <p:spPr>
          <a:xfrm>
            <a:off x="450475" y="301600"/>
            <a:ext cx="2141875" cy="164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2150850"/>
            <a:ext cx="8520600" cy="841800"/>
          </a:xfrm>
          <a:prstGeom prst="rect">
            <a:avLst/>
          </a:prstGeom>
          <a:noFill/>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62069"/>
              <a:buFont typeface="Arial"/>
              <a:buNone/>
            </a:pPr>
            <a:r>
              <a:rPr b="1" lang="en" sz="1772">
                <a:highlight>
                  <a:schemeClr val="lt1"/>
                </a:highlight>
                <a:latin typeface="Georgia"/>
                <a:ea typeface="Georgia"/>
                <a:cs typeface="Georgia"/>
                <a:sym typeface="Georgia"/>
              </a:rPr>
              <a:t>What are we learning?</a:t>
            </a:r>
            <a:endParaRPr b="1" sz="1772">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ct val="62069"/>
              <a:buFont typeface="Arial"/>
              <a:buNone/>
            </a:pPr>
            <a:r>
              <a:rPr lang="en" sz="1772">
                <a:highlight>
                  <a:schemeClr val="lt1"/>
                </a:highlight>
                <a:latin typeface="Georgia"/>
                <a:ea typeface="Georgia"/>
                <a:cs typeface="Georgia"/>
                <a:sym typeface="Georgia"/>
              </a:rPr>
              <a:t>We are learning how to use  Public Policy Analyst (AHPPA) to study the historical and current public policy regarding housing discrimination in 1950s Chicago. </a:t>
            </a:r>
            <a:endParaRPr sz="1772">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ct val="62069"/>
              <a:buFont typeface="Arial"/>
              <a:buNone/>
            </a:pPr>
            <a:r>
              <a:t/>
            </a:r>
            <a:endParaRPr sz="1772">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ct val="62069"/>
              <a:buFont typeface="Arial"/>
              <a:buNone/>
            </a:pPr>
            <a:r>
              <a:t/>
            </a:r>
            <a:endParaRPr sz="1772">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ct val="62069"/>
              <a:buFont typeface="Arial"/>
              <a:buNone/>
            </a:pPr>
            <a:r>
              <a:rPr b="1" lang="en" sz="1772">
                <a:highlight>
                  <a:schemeClr val="lt1"/>
                </a:highlight>
                <a:latin typeface="Georgia"/>
                <a:ea typeface="Georgia"/>
                <a:cs typeface="Georgia"/>
                <a:sym typeface="Georgia"/>
              </a:rPr>
              <a:t>Why are we learning this? </a:t>
            </a:r>
            <a:endParaRPr b="1" sz="1772">
              <a:highlight>
                <a:schemeClr val="lt1"/>
              </a:highlight>
              <a:latin typeface="Georgia"/>
              <a:ea typeface="Georgia"/>
              <a:cs typeface="Georgia"/>
              <a:sym typeface="Georgia"/>
            </a:endParaRPr>
          </a:p>
          <a:p>
            <a:pPr indent="0" lvl="0" marL="0" rtl="0" algn="l">
              <a:lnSpc>
                <a:spcPct val="95000"/>
              </a:lnSpc>
              <a:spcBef>
                <a:spcPts val="0"/>
              </a:spcBef>
              <a:spcAft>
                <a:spcPts val="0"/>
              </a:spcAft>
              <a:buNone/>
            </a:pPr>
            <a:r>
              <a:rPr lang="en" sz="1772">
                <a:highlight>
                  <a:schemeClr val="lt1"/>
                </a:highlight>
                <a:latin typeface="Georgia"/>
                <a:ea typeface="Georgia"/>
                <a:cs typeface="Georgia"/>
                <a:sym typeface="Georgia"/>
              </a:rPr>
              <a:t>African Americans in the 1940s and 1950s were prohibited to purchase homes in the suburbs of the Chicago. </a:t>
            </a:r>
            <a:endParaRPr sz="1772">
              <a:highlight>
                <a:schemeClr val="lt1"/>
              </a:highlight>
              <a:latin typeface="Georgia"/>
              <a:ea typeface="Georgia"/>
              <a:cs typeface="Georgia"/>
              <a:sym typeface="Georgia"/>
            </a:endParaRPr>
          </a:p>
          <a:p>
            <a:pPr indent="0" lvl="0" marL="0" rtl="0" algn="l">
              <a:lnSpc>
                <a:spcPct val="95000"/>
              </a:lnSpc>
              <a:spcBef>
                <a:spcPts val="0"/>
              </a:spcBef>
              <a:spcAft>
                <a:spcPts val="0"/>
              </a:spcAft>
              <a:buNone/>
            </a:pPr>
            <a:r>
              <a:t/>
            </a:r>
            <a:endParaRPr sz="1772">
              <a:latin typeface="Georgia"/>
              <a:ea typeface="Georgia"/>
              <a:cs typeface="Georgia"/>
              <a:sym typeface="Georgia"/>
            </a:endParaRPr>
          </a:p>
          <a:p>
            <a:pPr indent="0" lvl="0" marL="0" rtl="0" algn="l">
              <a:lnSpc>
                <a:spcPct val="95000"/>
              </a:lnSpc>
              <a:spcBef>
                <a:spcPts val="0"/>
              </a:spcBef>
              <a:spcAft>
                <a:spcPts val="0"/>
              </a:spcAft>
              <a:buNone/>
            </a:pPr>
            <a:r>
              <a:t/>
            </a:r>
            <a:endParaRPr sz="1772">
              <a:latin typeface="Georgia"/>
              <a:ea typeface="Georgia"/>
              <a:cs typeface="Georgia"/>
              <a:sym typeface="Georgia"/>
            </a:endParaRPr>
          </a:p>
          <a:p>
            <a:pPr indent="0" lvl="0" marL="0" rtl="0" algn="l">
              <a:lnSpc>
                <a:spcPct val="95000"/>
              </a:lnSpc>
              <a:spcBef>
                <a:spcPts val="0"/>
              </a:spcBef>
              <a:spcAft>
                <a:spcPts val="0"/>
              </a:spcAft>
              <a:buNone/>
            </a:pPr>
            <a:r>
              <a:t/>
            </a:r>
            <a:endParaRPr sz="1772">
              <a:latin typeface="Georgia"/>
              <a:ea typeface="Georgia"/>
              <a:cs typeface="Georgia"/>
              <a:sym typeface="Georgia"/>
            </a:endParaRPr>
          </a:p>
          <a:p>
            <a:pPr indent="0" lvl="0" marL="0" rtl="0" algn="l">
              <a:lnSpc>
                <a:spcPct val="115000"/>
              </a:lnSpc>
              <a:spcBef>
                <a:spcPts val="0"/>
              </a:spcBef>
              <a:spcAft>
                <a:spcPts val="0"/>
              </a:spcAft>
              <a:buClr>
                <a:schemeClr val="dk1"/>
              </a:buClr>
              <a:buSzPct val="62069"/>
              <a:buFont typeface="Arial"/>
              <a:buNone/>
            </a:pPr>
            <a:r>
              <a:rPr b="1" lang="en" sz="1772">
                <a:highlight>
                  <a:schemeClr val="lt1"/>
                </a:highlight>
                <a:latin typeface="Georgia"/>
                <a:ea typeface="Georgia"/>
                <a:cs typeface="Georgia"/>
                <a:sym typeface="Georgia"/>
              </a:rPr>
              <a:t>Where is this leading? </a:t>
            </a:r>
            <a:endParaRPr b="1" sz="1772">
              <a:highlight>
                <a:schemeClr val="lt1"/>
              </a:highlight>
              <a:latin typeface="Georgia"/>
              <a:ea typeface="Georgia"/>
              <a:cs typeface="Georgia"/>
              <a:sym typeface="Georgia"/>
            </a:endParaRPr>
          </a:p>
          <a:p>
            <a:pPr indent="0" lvl="0" marL="0" rtl="0" algn="l">
              <a:lnSpc>
                <a:spcPct val="95000"/>
              </a:lnSpc>
              <a:spcBef>
                <a:spcPts val="0"/>
              </a:spcBef>
              <a:spcAft>
                <a:spcPts val="0"/>
              </a:spcAft>
              <a:buNone/>
            </a:pPr>
            <a:r>
              <a:rPr lang="en" sz="1772">
                <a:highlight>
                  <a:schemeClr val="lt1"/>
                </a:highlight>
                <a:latin typeface="Georgia"/>
                <a:ea typeface="Georgia"/>
                <a:cs typeface="Georgia"/>
                <a:sym typeface="Georgia"/>
              </a:rPr>
              <a:t>Policy decisions play a very large part in shaping our American and global history, as well as a member of today’s  global community.</a:t>
            </a:r>
            <a:endParaRPr sz="1772">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ct val="62069"/>
              <a:buFont typeface="Arial"/>
              <a:buNone/>
            </a:pPr>
            <a:r>
              <a:rPr lang="en" sz="1772">
                <a:highlight>
                  <a:schemeClr val="lt1"/>
                </a:highlight>
                <a:latin typeface="Georgia"/>
                <a:ea typeface="Georgia"/>
                <a:cs typeface="Georgia"/>
                <a:sym typeface="Georgia"/>
              </a:rPr>
              <a:t>We will analyze the American dream of homeownership in “A Raisin in the Sun” and how public policy leads to external and internal conflicts for the characters throughout the play.</a:t>
            </a:r>
            <a:r>
              <a:rPr lang="en" sz="1650">
                <a:highlight>
                  <a:schemeClr val="lt1"/>
                </a:highlight>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792875"/>
            <a:ext cx="8520600" cy="2812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4300" u="sng">
                <a:solidFill>
                  <a:srgbClr val="FF00FF"/>
                </a:solidFill>
                <a:highlight>
                  <a:schemeClr val="lt1"/>
                </a:highlight>
                <a:latin typeface="Georgia"/>
                <a:ea typeface="Georgia"/>
                <a:cs typeface="Georgia"/>
                <a:sym typeface="Georgia"/>
              </a:rPr>
              <a:t>Poverty</a:t>
            </a:r>
            <a:endParaRPr b="1" sz="4300" u="sng">
              <a:solidFill>
                <a:srgbClr val="FF00FF"/>
              </a:solidFill>
              <a:highlight>
                <a:schemeClr val="lt1"/>
              </a:highlight>
              <a:latin typeface="Georgia"/>
              <a:ea typeface="Georgia"/>
              <a:cs typeface="Georgia"/>
              <a:sym typeface="Georgia"/>
            </a:endParaRPr>
          </a:p>
          <a:p>
            <a:pPr indent="0" lvl="0" marL="0" rtl="0" algn="ctr">
              <a:spcBef>
                <a:spcPts val="0"/>
              </a:spcBef>
              <a:spcAft>
                <a:spcPts val="0"/>
              </a:spcAft>
              <a:buNone/>
            </a:pPr>
            <a:r>
              <a:t/>
            </a:r>
            <a:endParaRPr sz="4200">
              <a:latin typeface="Georgia"/>
              <a:ea typeface="Georgia"/>
              <a:cs typeface="Georgia"/>
              <a:sym typeface="Georgia"/>
            </a:endParaRPr>
          </a:p>
          <a:p>
            <a:pPr indent="0" lvl="0" marL="0" rtl="0" algn="ctr">
              <a:spcBef>
                <a:spcPts val="0"/>
              </a:spcBef>
              <a:spcAft>
                <a:spcPts val="0"/>
              </a:spcAft>
              <a:buClr>
                <a:schemeClr val="dk1"/>
              </a:buClr>
              <a:buSzPct val="61111"/>
              <a:buFont typeface="Arial"/>
              <a:buNone/>
            </a:pPr>
            <a:r>
              <a:rPr lang="en" sz="1800">
                <a:solidFill>
                  <a:srgbClr val="292C2E"/>
                </a:solidFill>
                <a:highlight>
                  <a:schemeClr val="lt1"/>
                </a:highlight>
              </a:rPr>
              <a:t>“</a:t>
            </a:r>
            <a:r>
              <a:rPr b="1" lang="en" sz="1800">
                <a:solidFill>
                  <a:srgbClr val="292C2E"/>
                </a:solidFill>
                <a:highlight>
                  <a:schemeClr val="lt1"/>
                </a:highlight>
              </a:rPr>
              <a:t>Mama:</a:t>
            </a:r>
            <a:r>
              <a:rPr lang="en" sz="1800">
                <a:solidFill>
                  <a:srgbClr val="292C2E"/>
                </a:solidFill>
                <a:highlight>
                  <a:schemeClr val="lt1"/>
                </a:highlight>
              </a:rPr>
              <a:t> Oh—So now it’s life. Money is life. Once upon a time freedom used to be life—now it’s money. I guess the world really do change . . .</a:t>
            </a:r>
            <a:endParaRPr sz="1800">
              <a:solidFill>
                <a:srgbClr val="292C2E"/>
              </a:solidFill>
              <a:highlight>
                <a:schemeClr val="lt1"/>
              </a:highlight>
            </a:endParaRPr>
          </a:p>
          <a:p>
            <a:pPr indent="0" lvl="0" marL="0" rtl="0" algn="ctr">
              <a:spcBef>
                <a:spcPts val="0"/>
              </a:spcBef>
              <a:spcAft>
                <a:spcPts val="0"/>
              </a:spcAft>
              <a:buNone/>
            </a:pPr>
            <a:r>
              <a:rPr b="1" lang="en" sz="1800">
                <a:solidFill>
                  <a:srgbClr val="292C2E"/>
                </a:solidFill>
                <a:highlight>
                  <a:schemeClr val="lt1"/>
                </a:highlight>
              </a:rPr>
              <a:t>Walter:</a:t>
            </a:r>
            <a:r>
              <a:rPr lang="en" sz="1800">
                <a:solidFill>
                  <a:srgbClr val="292C2E"/>
                </a:solidFill>
                <a:highlight>
                  <a:schemeClr val="lt1"/>
                </a:highlight>
              </a:rPr>
              <a:t> No—it was always money, Mama. We just didn’t know about it.”</a:t>
            </a:r>
            <a:endParaRPr sz="1800">
              <a:solidFill>
                <a:srgbClr val="292C2E"/>
              </a:solidFill>
              <a:highlight>
                <a:schemeClr val="lt1"/>
              </a:highlight>
            </a:endParaRPr>
          </a:p>
          <a:p>
            <a:pPr indent="0" lvl="0" marL="0" rtl="0" algn="ctr">
              <a:spcBef>
                <a:spcPts val="0"/>
              </a:spcBef>
              <a:spcAft>
                <a:spcPts val="0"/>
              </a:spcAft>
              <a:buNone/>
            </a:pPr>
            <a:r>
              <a:t/>
            </a:r>
            <a:endParaRPr sz="1800">
              <a:solidFill>
                <a:srgbClr val="292C2E"/>
              </a:solidFill>
              <a:highlight>
                <a:srgbClr val="EBF7FF"/>
              </a:highlight>
            </a:endParaRPr>
          </a:p>
          <a:p>
            <a:pPr indent="0" lvl="0" marL="0" rtl="0" algn="ctr">
              <a:spcBef>
                <a:spcPts val="0"/>
              </a:spcBef>
              <a:spcAft>
                <a:spcPts val="0"/>
              </a:spcAft>
              <a:buNone/>
            </a:pPr>
            <a:r>
              <a:rPr b="1" i="1" lang="en" sz="1794">
                <a:highlight>
                  <a:srgbClr val="FFFFFF"/>
                </a:highlight>
                <a:latin typeface="Georgia"/>
                <a:ea typeface="Georgia"/>
                <a:cs typeface="Georgia"/>
                <a:sym typeface="Georgia"/>
              </a:rPr>
              <a:t>“</a:t>
            </a:r>
            <a:r>
              <a:rPr i="1" lang="en" sz="1794">
                <a:highlight>
                  <a:srgbClr val="FFFFFF"/>
                </a:highlight>
                <a:latin typeface="Georgia"/>
                <a:ea typeface="Georgia"/>
                <a:cs typeface="Georgia"/>
                <a:sym typeface="Georgia"/>
              </a:rPr>
              <a:t>I’m thirty-five years old; I been married eleven years and I got a boy who sleeps in the living room – (very quietly) – and all I got to give him are stories about how rich white people live…” </a:t>
            </a:r>
            <a:r>
              <a:rPr b="1" i="1" lang="en" sz="1794">
                <a:highlight>
                  <a:srgbClr val="FFFFFF"/>
                </a:highlight>
                <a:latin typeface="Georgia"/>
                <a:ea typeface="Georgia"/>
                <a:cs typeface="Georgia"/>
                <a:sym typeface="Georgia"/>
              </a:rPr>
              <a:t>–WALTER</a:t>
            </a:r>
            <a:endParaRPr sz="2244">
              <a:highlight>
                <a:srgbClr val="EBF7FF"/>
              </a:highlight>
              <a:latin typeface="Georgia"/>
              <a:ea typeface="Georgia"/>
              <a:cs typeface="Georgia"/>
              <a:sym typeface="Georgia"/>
            </a:endParaRPr>
          </a:p>
        </p:txBody>
      </p:sp>
      <p:pic>
        <p:nvPicPr>
          <p:cNvPr id="194" name="Google Shape;194;p32"/>
          <p:cNvPicPr preferRelativeResize="0"/>
          <p:nvPr/>
        </p:nvPicPr>
        <p:blipFill>
          <a:blip r:embed="rId3">
            <a:alphaModFix/>
          </a:blip>
          <a:stretch>
            <a:fillRect/>
          </a:stretch>
        </p:blipFill>
        <p:spPr>
          <a:xfrm>
            <a:off x="311700" y="122300"/>
            <a:ext cx="2141875" cy="1648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457200" rtl="0" algn="ctr">
              <a:lnSpc>
                <a:spcPct val="115000"/>
              </a:lnSpc>
              <a:spcBef>
                <a:spcPts val="0"/>
              </a:spcBef>
              <a:spcAft>
                <a:spcPts val="0"/>
              </a:spcAft>
              <a:buClr>
                <a:schemeClr val="dk1"/>
              </a:buClr>
              <a:buSzPts val="1100"/>
              <a:buFont typeface="Arial"/>
              <a:buNone/>
            </a:pPr>
            <a:r>
              <a:rPr b="1" lang="en" sz="4700">
                <a:solidFill>
                  <a:srgbClr val="FF00FF"/>
                </a:solidFill>
                <a:highlight>
                  <a:schemeClr val="lt1"/>
                </a:highlight>
                <a:latin typeface="Georgia"/>
                <a:ea typeface="Georgia"/>
                <a:cs typeface="Georgia"/>
                <a:sym typeface="Georgia"/>
              </a:rPr>
              <a:t>4.</a:t>
            </a:r>
            <a:r>
              <a:rPr b="1" lang="en" sz="2800">
                <a:solidFill>
                  <a:srgbClr val="FF00FF"/>
                </a:solidFill>
                <a:highlight>
                  <a:schemeClr val="lt1"/>
                </a:highlight>
                <a:latin typeface="Georgia"/>
                <a:ea typeface="Georgia"/>
                <a:cs typeface="Georgia"/>
                <a:sym typeface="Georgia"/>
              </a:rPr>
              <a:t> </a:t>
            </a:r>
            <a:r>
              <a:rPr b="1" lang="en" sz="4700" u="sng">
                <a:solidFill>
                  <a:srgbClr val="FF00FF"/>
                </a:solidFill>
                <a:highlight>
                  <a:schemeClr val="lt1"/>
                </a:highlight>
                <a:latin typeface="Georgia"/>
                <a:ea typeface="Georgia"/>
                <a:cs typeface="Georgia"/>
                <a:sym typeface="Georgia"/>
                <a:hlinkClick r:id="rId3">
                  <a:extLst>
                    <a:ext uri="{A12FA001-AC4F-418D-AE19-62706E023703}">
                      <ahyp:hlinkClr val="tx"/>
                    </a:ext>
                  </a:extLst>
                </a:hlinkClick>
              </a:rPr>
              <a:t>Evaluate the Policy</a:t>
            </a:r>
            <a:endParaRPr b="1" sz="4700" u="sng">
              <a:solidFill>
                <a:srgbClr val="FF00FF"/>
              </a:solidFill>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ctr">
              <a:spcBef>
                <a:spcPts val="0"/>
              </a:spcBef>
              <a:spcAft>
                <a:spcPts val="0"/>
              </a:spcAft>
              <a:buNone/>
            </a:pPr>
            <a:r>
              <a:t/>
            </a:r>
            <a:endParaRPr sz="700">
              <a:solidFill>
                <a:srgbClr val="365F91"/>
              </a:solidFill>
              <a:latin typeface="Times New Roman"/>
              <a:ea typeface="Times New Roman"/>
              <a:cs typeface="Times New Roman"/>
              <a:sym typeface="Times New Roman"/>
            </a:endParaRPr>
          </a:p>
        </p:txBody>
      </p:sp>
      <p:sp>
        <p:nvSpPr>
          <p:cNvPr id="200" name="Google Shape;200;p3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4"/>
          <p:cNvSpPr txBox="1"/>
          <p:nvPr>
            <p:ph type="title"/>
          </p:nvPr>
        </p:nvSpPr>
        <p:spPr>
          <a:xfrm>
            <a:off x="244450" y="2769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4020">
                <a:solidFill>
                  <a:srgbClr val="FF00FF"/>
                </a:solidFill>
                <a:highlight>
                  <a:schemeClr val="lt1"/>
                </a:highlight>
              </a:rPr>
              <a:t>Fair Housing Act of 1968</a:t>
            </a:r>
            <a:endParaRPr b="1" sz="4020">
              <a:solidFill>
                <a:srgbClr val="FF00FF"/>
              </a:solidFill>
              <a:highlight>
                <a:schemeClr val="lt1"/>
              </a:highlight>
            </a:endParaRPr>
          </a:p>
        </p:txBody>
      </p:sp>
      <p:sp>
        <p:nvSpPr>
          <p:cNvPr id="206" name="Google Shape;206;p34"/>
          <p:cNvSpPr txBox="1"/>
          <p:nvPr>
            <p:ph idx="1" type="body"/>
          </p:nvPr>
        </p:nvSpPr>
        <p:spPr>
          <a:xfrm>
            <a:off x="311700" y="1398725"/>
            <a:ext cx="8520600" cy="34164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rPr lang="en" sz="5364">
                <a:solidFill>
                  <a:srgbClr val="181818"/>
                </a:solidFill>
                <a:highlight>
                  <a:srgbClr val="FFFFFF"/>
                </a:highlight>
                <a:latin typeface="Georgia"/>
                <a:ea typeface="Georgia"/>
                <a:cs typeface="Georgia"/>
                <a:sym typeface="Georgia"/>
              </a:rPr>
              <a:t>The Fair Housing Act of 1968 prohibited discrimination concerning the sale, rental and financing of housing based on race, religion, national origin or sex.</a:t>
            </a:r>
            <a:endParaRPr sz="5364">
              <a:solidFill>
                <a:srgbClr val="181818"/>
              </a:solidFill>
              <a:highlight>
                <a:srgbClr val="FFFFFF"/>
              </a:highlight>
              <a:latin typeface="Georgia"/>
              <a:ea typeface="Georgia"/>
              <a:cs typeface="Georgia"/>
              <a:sym typeface="Georgia"/>
            </a:endParaRPr>
          </a:p>
          <a:p>
            <a:pPr indent="0" lvl="0" marL="0" rtl="0" algn="l">
              <a:spcBef>
                <a:spcPts val="1200"/>
              </a:spcBef>
              <a:spcAft>
                <a:spcPts val="0"/>
              </a:spcAft>
              <a:buNone/>
            </a:pPr>
            <a:r>
              <a:t/>
            </a:r>
            <a:endParaRPr sz="5996">
              <a:solidFill>
                <a:srgbClr val="181818"/>
              </a:solidFill>
              <a:highlight>
                <a:srgbClr val="FFFFFF"/>
              </a:highlight>
            </a:endParaRPr>
          </a:p>
          <a:p>
            <a:pPr indent="0" lvl="0" marL="0" rtl="0" algn="l">
              <a:spcBef>
                <a:spcPts val="1200"/>
              </a:spcBef>
              <a:spcAft>
                <a:spcPts val="0"/>
              </a:spcAft>
              <a:buNone/>
            </a:pPr>
            <a:r>
              <a:t/>
            </a:r>
            <a:endParaRPr sz="1350">
              <a:solidFill>
                <a:srgbClr val="181818"/>
              </a:solidFill>
              <a:highlight>
                <a:srgbClr val="FFFFFF"/>
              </a:highlight>
            </a:endParaRPr>
          </a:p>
          <a:p>
            <a:pPr indent="0" lvl="0" marL="0" rtl="0" algn="l">
              <a:spcBef>
                <a:spcPts val="120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2800"/>
          </a:p>
          <a:p>
            <a:pPr indent="0" lvl="0" marL="0" rtl="0" algn="l">
              <a:spcBef>
                <a:spcPts val="0"/>
              </a:spcBef>
              <a:spcAft>
                <a:spcPts val="0"/>
              </a:spcAft>
              <a:buNone/>
            </a:pPr>
            <a:r>
              <a:t/>
            </a:r>
            <a:endParaRPr sz="1350">
              <a:solidFill>
                <a:srgbClr val="181818"/>
              </a:solidFill>
              <a:highlight>
                <a:srgbClr val="FFFFFF"/>
              </a:highlight>
            </a:endParaRPr>
          </a:p>
          <a:p>
            <a:pPr indent="0" lvl="0" marL="0" rtl="0" algn="l">
              <a:spcBef>
                <a:spcPts val="1200"/>
              </a:spcBef>
              <a:spcAft>
                <a:spcPts val="1200"/>
              </a:spcAft>
              <a:buNone/>
            </a:pPr>
            <a:r>
              <a:t/>
            </a:r>
            <a:endParaRPr sz="1350">
              <a:solidFill>
                <a:srgbClr val="181818"/>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156600"/>
            <a:ext cx="4170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t/>
            </a:r>
            <a:endParaRPr b="1" sz="3120" u="sng"/>
          </a:p>
        </p:txBody>
      </p:sp>
      <p:sp>
        <p:nvSpPr>
          <p:cNvPr id="212" name="Google Shape;212;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Redlining: the racist housing policy from the Jim Crow era that still affects us today.&#10;&#10;Watch an all-new @Adam Ruins Everything on truTV every Tuesday 10/9C! #AdamRuinsEverything&#10;&#10;Adam Ruins Everything - Adam Conover, CollegeHumor's resident know-it-all and major bummer, takes on society's biggest misconceptions.&#10;&#10;&#10;See more http://www.collegehumor.com&#10;LIKE us on: http://www.facebook.com/collegehumor&#10;FOLLOW us on: http://www.twitter.com/collegehumor&#10;FOLLOW us on: http://www.collegehumor.tumblr.com" id="213" name="Google Shape;213;p35" title="The Disturbing History of the Suburbs | Adam Ruins Everything">
            <a:hlinkClick r:id="rId3"/>
          </p:cNvPr>
          <p:cNvPicPr preferRelativeResize="0"/>
          <p:nvPr/>
        </p:nvPicPr>
        <p:blipFill>
          <a:blip r:embed="rId4">
            <a:alphaModFix/>
          </a:blip>
          <a:stretch>
            <a:fillRect/>
          </a:stretch>
        </p:blipFill>
        <p:spPr>
          <a:xfrm>
            <a:off x="351450" y="1286950"/>
            <a:ext cx="3920400" cy="2940300"/>
          </a:xfrm>
          <a:prstGeom prst="rect">
            <a:avLst/>
          </a:prstGeom>
          <a:noFill/>
          <a:ln>
            <a:noFill/>
          </a:ln>
        </p:spPr>
      </p:pic>
      <p:sp>
        <p:nvSpPr>
          <p:cNvPr id="214" name="Google Shape;21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150">
                <a:solidFill>
                  <a:srgbClr val="181818"/>
                </a:solidFill>
                <a:highlight>
                  <a:srgbClr val="FFFFFF"/>
                </a:highlight>
                <a:latin typeface="Georgia"/>
                <a:ea typeface="Georgia"/>
                <a:cs typeface="Georgia"/>
                <a:sym typeface="Georgia"/>
              </a:rPr>
              <a:t>Complete the following worksheet to evaluate the advantages and disadvantages of The Fair Housing Act of 1968.</a:t>
            </a:r>
            <a:endParaRPr sz="2150">
              <a:solidFill>
                <a:srgbClr val="181818"/>
              </a:solidFill>
              <a:highlight>
                <a:srgbClr val="FFFFFF"/>
              </a:highlight>
              <a:latin typeface="Georgia"/>
              <a:ea typeface="Georgia"/>
              <a:cs typeface="Georgia"/>
              <a:sym typeface="Georgia"/>
            </a:endParaRPr>
          </a:p>
          <a:p>
            <a:pPr indent="0" lvl="0" marL="0" rtl="0" algn="l">
              <a:spcBef>
                <a:spcPts val="1200"/>
              </a:spcBef>
              <a:spcAft>
                <a:spcPts val="1200"/>
              </a:spcAft>
              <a:buClr>
                <a:schemeClr val="dk1"/>
              </a:buClr>
              <a:buSzPts val="1100"/>
              <a:buFont typeface="Arial"/>
              <a:buNone/>
            </a:pPr>
            <a:r>
              <a:rPr lang="en" sz="2150" u="sng">
                <a:solidFill>
                  <a:schemeClr val="accent5"/>
                </a:solidFill>
                <a:highlight>
                  <a:srgbClr val="FFFFFF"/>
                </a:highlight>
                <a:latin typeface="Georgia"/>
                <a:ea typeface="Georgia"/>
                <a:cs typeface="Georgia"/>
                <a:sym typeface="Georgia"/>
                <a:hlinkClick r:id="rId5">
                  <a:extLst>
                    <a:ext uri="{A12FA001-AC4F-418D-AE19-62706E023703}">
                      <ahyp:hlinkClr val="tx"/>
                    </a:ext>
                  </a:extLst>
                </a:hlinkClick>
              </a:rPr>
              <a:t>https://flippedtips.com/plegal/ppa/worksheet4us.html</a:t>
            </a:r>
            <a:endParaRPr sz="2200">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 sz="3440">
                <a:solidFill>
                  <a:srgbClr val="FF00FF"/>
                </a:solidFill>
                <a:highlight>
                  <a:schemeClr val="lt1"/>
                </a:highlight>
              </a:rPr>
              <a:t>Advantages and Disadvantages  </a:t>
            </a:r>
            <a:endParaRPr b="1" sz="920">
              <a:solidFill>
                <a:srgbClr val="FF00FF"/>
              </a:solidFill>
              <a:highlight>
                <a:schemeClr val="lt1"/>
              </a:highlight>
            </a:endParaRPr>
          </a:p>
        </p:txBody>
      </p:sp>
      <p:sp>
        <p:nvSpPr>
          <p:cNvPr id="220" name="Google Shape;220;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Clr>
                <a:schemeClr val="dk1"/>
              </a:buClr>
              <a:buSzPct val="30136"/>
              <a:buFont typeface="Arial"/>
              <a:buNone/>
            </a:pPr>
            <a:r>
              <a:rPr lang="en" sz="3650">
                <a:solidFill>
                  <a:srgbClr val="333333"/>
                </a:solidFill>
                <a:highlight>
                  <a:srgbClr val="FCFCFC"/>
                </a:highlight>
                <a:latin typeface="Georgia"/>
                <a:ea typeface="Georgia"/>
                <a:cs typeface="Georgia"/>
                <a:sym typeface="Georgia"/>
              </a:rPr>
              <a:t>Even after the 1968 passage of the Fair Housing Act, black Americans and other minorities have continued to experience housing inequalities.</a:t>
            </a:r>
            <a:endParaRPr sz="3650">
              <a:solidFill>
                <a:srgbClr val="333333"/>
              </a:solidFill>
              <a:highlight>
                <a:srgbClr val="FCFCFC"/>
              </a:highlight>
              <a:latin typeface="Georgia"/>
              <a:ea typeface="Georgia"/>
              <a:cs typeface="Georgia"/>
              <a:sym typeface="Georgia"/>
            </a:endParaRPr>
          </a:p>
          <a:p>
            <a:pPr indent="0" lvl="0" marL="0" rtl="0" algn="l">
              <a:spcBef>
                <a:spcPts val="1400"/>
              </a:spcBef>
              <a:spcAft>
                <a:spcPts val="0"/>
              </a:spcAft>
              <a:buNone/>
            </a:pPr>
            <a:r>
              <a:rPr lang="en" sz="3650">
                <a:solidFill>
                  <a:srgbClr val="333333"/>
                </a:solidFill>
                <a:highlight>
                  <a:srgbClr val="FCFCFC"/>
                </a:highlight>
                <a:latin typeface="Georgia"/>
                <a:ea typeface="Georgia"/>
                <a:cs typeface="Georgia"/>
                <a:sym typeface="Georgia"/>
              </a:rPr>
              <a:t>In the first quarter of 2020, the Census Bureau reported that black households had the lowest homeownership rate at 44%, nearly 30 percentage points behind white households.  </a:t>
            </a:r>
            <a:r>
              <a:rPr i="1" lang="en" sz="2676" u="sng">
                <a:solidFill>
                  <a:schemeClr val="hlink"/>
                </a:solidFill>
                <a:highlight>
                  <a:srgbClr val="FCFCFC"/>
                </a:highlight>
                <a:latin typeface="Georgia"/>
                <a:ea typeface="Georgia"/>
                <a:cs typeface="Georgia"/>
                <a:sym typeface="Georgia"/>
                <a:hlinkClick r:id="rId3"/>
              </a:rPr>
              <a:t>https://www.forbes.com/sites/dimawilliams/2020/06/03/in-light-of-george-floyd-protests-a-look-at-housing-inequality/?sh=7357fa4d39ef</a:t>
            </a:r>
            <a:endParaRPr i="1" sz="2676">
              <a:solidFill>
                <a:srgbClr val="333333"/>
              </a:solidFill>
              <a:highlight>
                <a:srgbClr val="FCFCFC"/>
              </a:highlight>
              <a:latin typeface="Georgia"/>
              <a:ea typeface="Georgia"/>
              <a:cs typeface="Georgia"/>
              <a:sym typeface="Georgia"/>
            </a:endParaRPr>
          </a:p>
          <a:p>
            <a:pPr indent="0" lvl="0" marL="0" rtl="0" algn="l">
              <a:spcBef>
                <a:spcPts val="1400"/>
              </a:spcBef>
              <a:spcAft>
                <a:spcPts val="0"/>
              </a:spcAft>
              <a:buClr>
                <a:schemeClr val="dk1"/>
              </a:buClr>
              <a:buSzPct val="41101"/>
              <a:buFont typeface="Arial"/>
              <a:buNone/>
            </a:pPr>
            <a:r>
              <a:t/>
            </a:r>
            <a:endParaRPr i="1" sz="2676">
              <a:solidFill>
                <a:srgbClr val="333333"/>
              </a:solidFill>
              <a:highlight>
                <a:srgbClr val="FCFCFC"/>
              </a:highlight>
              <a:latin typeface="Georgia"/>
              <a:ea typeface="Georgia"/>
              <a:cs typeface="Georgia"/>
              <a:sym typeface="Georgia"/>
            </a:endParaRPr>
          </a:p>
          <a:p>
            <a:pPr indent="0" lvl="0" marL="0" rtl="0" algn="l">
              <a:spcBef>
                <a:spcPts val="1400"/>
              </a:spcBef>
              <a:spcAft>
                <a:spcPts val="0"/>
              </a:spcAft>
              <a:buClr>
                <a:schemeClr val="dk1"/>
              </a:buClr>
              <a:buSzPct val="81481"/>
              <a:buFont typeface="Arial"/>
              <a:buNone/>
            </a:pPr>
            <a:r>
              <a:t/>
            </a:r>
            <a:endParaRPr sz="1350">
              <a:solidFill>
                <a:srgbClr val="333333"/>
              </a:solidFill>
              <a:highlight>
                <a:srgbClr val="FCFCFC"/>
              </a:highlight>
              <a:latin typeface="Georgia"/>
              <a:ea typeface="Georgia"/>
              <a:cs typeface="Georgia"/>
              <a:sym typeface="Georgia"/>
            </a:endParaRPr>
          </a:p>
          <a:p>
            <a:pPr indent="0" lvl="0" marL="0" rtl="0" algn="l">
              <a:spcBef>
                <a:spcPts val="1400"/>
              </a:spcBef>
              <a:spcAft>
                <a:spcPts val="0"/>
              </a:spcAft>
              <a:buClr>
                <a:schemeClr val="dk1"/>
              </a:buClr>
              <a:buSzPct val="100000"/>
              <a:buFont typeface="Arial"/>
              <a:buNone/>
            </a:pPr>
            <a:r>
              <a:t/>
            </a:r>
            <a:endParaRPr sz="1100">
              <a:solidFill>
                <a:schemeClr val="dk1"/>
              </a:solidFill>
            </a:endParaRPr>
          </a:p>
          <a:p>
            <a:pPr indent="0" lvl="0" marL="0" rtl="0" algn="ctr">
              <a:lnSpc>
                <a:spcPct val="100000"/>
              </a:lnSpc>
              <a:spcBef>
                <a:spcPts val="0"/>
              </a:spcBef>
              <a:spcAft>
                <a:spcPts val="0"/>
              </a:spcAft>
              <a:buClr>
                <a:schemeClr val="dk1"/>
              </a:buClr>
              <a:buSzPct val="39285"/>
              <a:buFont typeface="Arial"/>
              <a:buNone/>
            </a:pPr>
            <a:r>
              <a:t/>
            </a:r>
            <a:endParaRPr sz="2800"/>
          </a:p>
          <a:p>
            <a:pPr indent="0" lvl="0" marL="0" rtl="0" algn="l">
              <a:spcBef>
                <a:spcPts val="0"/>
              </a:spcBef>
              <a:spcAft>
                <a:spcPts val="1200"/>
              </a:spcAft>
              <a:buNone/>
            </a:pPr>
            <a:r>
              <a:t/>
            </a:r>
            <a:endParaRPr/>
          </a:p>
        </p:txBody>
      </p:sp>
      <p:pic>
        <p:nvPicPr>
          <p:cNvPr id="221" name="Google Shape;221;p36" title="Fair Housing Act 1968">
            <a:hlinkClick r:id="rId4"/>
          </p:cNvPr>
          <p:cNvPicPr preferRelativeResize="0"/>
          <p:nvPr/>
        </p:nvPicPr>
        <p:blipFill>
          <a:blip r:embed="rId5">
            <a:alphaModFix/>
          </a:blip>
          <a:stretch>
            <a:fillRect/>
          </a:stretch>
        </p:blipFill>
        <p:spPr>
          <a:xfrm>
            <a:off x="2935950" y="3062000"/>
            <a:ext cx="3160050" cy="212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27" name="Google Shape;227;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28" name="Google Shape;228;p37"/>
          <p:cNvSpPr txBox="1"/>
          <p:nvPr/>
        </p:nvSpPr>
        <p:spPr>
          <a:xfrm>
            <a:off x="2678250" y="1277475"/>
            <a:ext cx="37875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365F91"/>
                </a:solidFill>
              </a:rPr>
              <a:t>  </a:t>
            </a:r>
            <a:r>
              <a:rPr b="1" lang="en" sz="3300" u="sng">
                <a:solidFill>
                  <a:srgbClr val="FF00FF"/>
                </a:solidFill>
                <a:highlight>
                  <a:schemeClr val="lt1"/>
                </a:highlight>
                <a:latin typeface="Georgia"/>
                <a:ea typeface="Georgia"/>
                <a:cs typeface="Georgia"/>
                <a:sym typeface="Georgia"/>
                <a:hlinkClick r:id="rId3">
                  <a:extLst>
                    <a:ext uri="{A12FA001-AC4F-418D-AE19-62706E023703}">
                      <ahyp:hlinkClr val="tx"/>
                    </a:ext>
                  </a:extLst>
                </a:hlinkClick>
              </a:rPr>
              <a:t>Do a Comparative Analysis of the Policy</a:t>
            </a:r>
            <a:endParaRPr b="1" sz="2300">
              <a:solidFill>
                <a:srgbClr val="FF00FF"/>
              </a:solidFill>
              <a:highlight>
                <a:schemeClr val="lt1"/>
              </a:highlight>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38"/>
          <p:cNvSpPr txBox="1"/>
          <p:nvPr>
            <p:ph type="title"/>
          </p:nvPr>
        </p:nvSpPr>
        <p:spPr>
          <a:xfrm>
            <a:off x="265500" y="403425"/>
            <a:ext cx="4045200" cy="4443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sz="1350">
              <a:solidFill>
                <a:srgbClr val="333333"/>
              </a:solidFill>
              <a:highlight>
                <a:srgbClr val="FCFCFC"/>
              </a:highlight>
              <a:latin typeface="Georgia"/>
              <a:ea typeface="Georgia"/>
              <a:cs typeface="Georgia"/>
              <a:sym typeface="Georgia"/>
            </a:endParaRPr>
          </a:p>
        </p:txBody>
      </p:sp>
      <p:sp>
        <p:nvSpPr>
          <p:cNvPr id="234" name="Google Shape;234;p38"/>
          <p:cNvSpPr txBox="1"/>
          <p:nvPr>
            <p:ph idx="1" type="subTitle"/>
          </p:nvPr>
        </p:nvSpPr>
        <p:spPr>
          <a:xfrm>
            <a:off x="265500" y="494650"/>
            <a:ext cx="4045200" cy="348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50" u="sng">
                <a:solidFill>
                  <a:srgbClr val="FF00FF"/>
                </a:solidFill>
                <a:highlight>
                  <a:schemeClr val="lt1"/>
                </a:highlight>
                <a:latin typeface="Georgia"/>
                <a:ea typeface="Georgia"/>
                <a:cs typeface="Georgia"/>
                <a:sym typeface="Georgia"/>
              </a:rPr>
              <a:t>Housing Discrimination Today</a:t>
            </a:r>
            <a:endParaRPr b="1" sz="1750" u="sng">
              <a:solidFill>
                <a:srgbClr val="FF00FF"/>
              </a:solidFill>
              <a:highlight>
                <a:schemeClr val="lt1"/>
              </a:highlight>
              <a:latin typeface="Georgia"/>
              <a:ea typeface="Georgia"/>
              <a:cs typeface="Georgia"/>
              <a:sym typeface="Georgia"/>
            </a:endParaRPr>
          </a:p>
          <a:p>
            <a:pPr indent="0" lvl="0" marL="0" rtl="0" algn="ctr">
              <a:spcBef>
                <a:spcPts val="0"/>
              </a:spcBef>
              <a:spcAft>
                <a:spcPts val="0"/>
              </a:spcAft>
              <a:buNone/>
            </a:pPr>
            <a:r>
              <a:t/>
            </a:r>
            <a:endParaRPr b="1" sz="1750">
              <a:solidFill>
                <a:srgbClr val="333333"/>
              </a:solidFill>
              <a:highlight>
                <a:schemeClr val="lt1"/>
              </a:highlight>
              <a:latin typeface="Georgia"/>
              <a:ea typeface="Georgia"/>
              <a:cs typeface="Georgia"/>
              <a:sym typeface="Georgia"/>
            </a:endParaRPr>
          </a:p>
          <a:p>
            <a:pPr indent="0" lvl="0" marL="0" rtl="0" algn="l">
              <a:spcBef>
                <a:spcPts val="0"/>
              </a:spcBef>
              <a:spcAft>
                <a:spcPts val="0"/>
              </a:spcAft>
              <a:buNone/>
            </a:pPr>
            <a:r>
              <a:rPr lang="en" sz="1750">
                <a:solidFill>
                  <a:srgbClr val="333333"/>
                </a:solidFill>
                <a:highlight>
                  <a:schemeClr val="lt1"/>
                </a:highlight>
                <a:latin typeface="Georgia"/>
                <a:ea typeface="Georgia"/>
                <a:cs typeface="Georgia"/>
                <a:sym typeface="Georgia"/>
              </a:rPr>
              <a:t>Complete the Comparative Analysis Worksheet below:</a:t>
            </a:r>
            <a:endParaRPr sz="1750">
              <a:solidFill>
                <a:srgbClr val="333333"/>
              </a:solidFill>
              <a:highlight>
                <a:schemeClr val="lt1"/>
              </a:highlight>
              <a:latin typeface="Georgia"/>
              <a:ea typeface="Georgia"/>
              <a:cs typeface="Georgia"/>
              <a:sym typeface="Georgia"/>
            </a:endParaRPr>
          </a:p>
          <a:p>
            <a:pPr indent="0" lvl="0" marL="0" rtl="0" algn="ctr">
              <a:spcBef>
                <a:spcPts val="0"/>
              </a:spcBef>
              <a:spcAft>
                <a:spcPts val="0"/>
              </a:spcAft>
              <a:buNone/>
            </a:pPr>
            <a:r>
              <a:t/>
            </a:r>
            <a:endParaRPr sz="1750">
              <a:solidFill>
                <a:srgbClr val="333333"/>
              </a:solidFill>
              <a:highlight>
                <a:schemeClr val="lt1"/>
              </a:highlight>
              <a:latin typeface="Georgia"/>
              <a:ea typeface="Georgia"/>
              <a:cs typeface="Georgia"/>
              <a:sym typeface="Georgia"/>
            </a:endParaRPr>
          </a:p>
          <a:p>
            <a:pPr indent="0" lvl="0" marL="0" rtl="0" algn="ctr">
              <a:spcBef>
                <a:spcPts val="0"/>
              </a:spcBef>
              <a:spcAft>
                <a:spcPts val="0"/>
              </a:spcAft>
              <a:buNone/>
            </a:pPr>
            <a:r>
              <a:rPr lang="en" sz="1750" u="sng">
                <a:solidFill>
                  <a:schemeClr val="hlink"/>
                </a:solidFill>
                <a:highlight>
                  <a:schemeClr val="lt1"/>
                </a:highlight>
                <a:latin typeface="Georgia"/>
                <a:ea typeface="Georgia"/>
                <a:cs typeface="Georgia"/>
                <a:sym typeface="Georgia"/>
                <a:hlinkClick r:id="rId3"/>
              </a:rPr>
              <a:t>https://flippedtips.com/plegal/ppa/worksheet7us.html</a:t>
            </a:r>
            <a:endParaRPr sz="1750">
              <a:solidFill>
                <a:srgbClr val="333333"/>
              </a:solidFill>
              <a:highlight>
                <a:schemeClr val="lt1"/>
              </a:highlight>
              <a:latin typeface="Georgia"/>
              <a:ea typeface="Georgia"/>
              <a:cs typeface="Georgia"/>
              <a:sym typeface="Georgia"/>
            </a:endParaRPr>
          </a:p>
          <a:p>
            <a:pPr indent="0" lvl="0" marL="0" rtl="0" algn="ctr">
              <a:spcBef>
                <a:spcPts val="0"/>
              </a:spcBef>
              <a:spcAft>
                <a:spcPts val="0"/>
              </a:spcAft>
              <a:buNone/>
            </a:pPr>
            <a:r>
              <a:t/>
            </a:r>
            <a:endParaRPr sz="1750">
              <a:solidFill>
                <a:srgbClr val="333333"/>
              </a:solidFill>
              <a:highlight>
                <a:schemeClr val="lt1"/>
              </a:highlight>
              <a:latin typeface="Georgia"/>
              <a:ea typeface="Georgia"/>
              <a:cs typeface="Georgia"/>
              <a:sym typeface="Georgia"/>
            </a:endParaRPr>
          </a:p>
          <a:p>
            <a:pPr indent="0" lvl="0" marL="0" rtl="0" algn="l">
              <a:spcBef>
                <a:spcPts val="0"/>
              </a:spcBef>
              <a:spcAft>
                <a:spcPts val="0"/>
              </a:spcAft>
              <a:buNone/>
            </a:pPr>
            <a:r>
              <a:rPr lang="en" sz="1750">
                <a:solidFill>
                  <a:srgbClr val="333333"/>
                </a:solidFill>
                <a:highlight>
                  <a:schemeClr val="lt1"/>
                </a:highlight>
                <a:latin typeface="Georgia"/>
                <a:ea typeface="Georgia"/>
                <a:cs typeface="Georgia"/>
                <a:sym typeface="Georgia"/>
              </a:rPr>
              <a:t>Think about how the following social issues arise from housing discrimination:</a:t>
            </a:r>
            <a:endParaRPr sz="1750">
              <a:solidFill>
                <a:srgbClr val="333333"/>
              </a:solidFill>
              <a:highlight>
                <a:schemeClr val="lt1"/>
              </a:highlight>
              <a:latin typeface="Georgia"/>
              <a:ea typeface="Georgia"/>
              <a:cs typeface="Georgia"/>
              <a:sym typeface="Georgia"/>
            </a:endParaRPr>
          </a:p>
          <a:p>
            <a:pPr indent="0" lvl="0" marL="0" rtl="0" algn="l">
              <a:spcBef>
                <a:spcPts val="0"/>
              </a:spcBef>
              <a:spcAft>
                <a:spcPts val="0"/>
              </a:spcAft>
              <a:buNone/>
            </a:pPr>
            <a:r>
              <a:t/>
            </a:r>
            <a:endParaRPr sz="1750">
              <a:solidFill>
                <a:srgbClr val="333333"/>
              </a:solidFill>
              <a:highlight>
                <a:schemeClr val="lt1"/>
              </a:highlight>
              <a:latin typeface="Georgia"/>
              <a:ea typeface="Georgia"/>
              <a:cs typeface="Georgia"/>
              <a:sym typeface="Georgia"/>
            </a:endParaRPr>
          </a:p>
          <a:p>
            <a:pPr indent="-339725" lvl="0" marL="457200" rtl="0" algn="l">
              <a:spcBef>
                <a:spcPts val="0"/>
              </a:spcBef>
              <a:spcAft>
                <a:spcPts val="0"/>
              </a:spcAft>
              <a:buClr>
                <a:srgbClr val="333333"/>
              </a:buClr>
              <a:buSzPts val="1750"/>
              <a:buFont typeface="Georgia"/>
              <a:buChar char="-"/>
            </a:pPr>
            <a:r>
              <a:rPr lang="en" sz="1750">
                <a:solidFill>
                  <a:srgbClr val="333333"/>
                </a:solidFill>
                <a:highlight>
                  <a:schemeClr val="lt1"/>
                </a:highlight>
                <a:latin typeface="Georgia"/>
                <a:ea typeface="Georgia"/>
                <a:cs typeface="Georgia"/>
                <a:sym typeface="Georgia"/>
              </a:rPr>
              <a:t>Housing segregation in schools</a:t>
            </a:r>
            <a:endParaRPr sz="1750">
              <a:solidFill>
                <a:srgbClr val="333333"/>
              </a:solidFill>
              <a:highlight>
                <a:schemeClr val="lt1"/>
              </a:highlight>
              <a:latin typeface="Georgia"/>
              <a:ea typeface="Georgia"/>
              <a:cs typeface="Georgia"/>
              <a:sym typeface="Georgia"/>
            </a:endParaRPr>
          </a:p>
          <a:p>
            <a:pPr indent="-339725" lvl="0" marL="457200" rtl="0" algn="l">
              <a:spcBef>
                <a:spcPts val="0"/>
              </a:spcBef>
              <a:spcAft>
                <a:spcPts val="0"/>
              </a:spcAft>
              <a:buClr>
                <a:srgbClr val="333333"/>
              </a:buClr>
              <a:buSzPts val="1750"/>
              <a:buFont typeface="Georgia"/>
              <a:buChar char="-"/>
            </a:pPr>
            <a:r>
              <a:rPr lang="en" sz="1750">
                <a:solidFill>
                  <a:srgbClr val="333333"/>
                </a:solidFill>
                <a:highlight>
                  <a:schemeClr val="lt1"/>
                </a:highlight>
                <a:latin typeface="Georgia"/>
                <a:ea typeface="Georgia"/>
                <a:cs typeface="Georgia"/>
                <a:sym typeface="Georgia"/>
              </a:rPr>
              <a:t>Housing segregation in health</a:t>
            </a:r>
            <a:endParaRPr sz="1750">
              <a:solidFill>
                <a:srgbClr val="333333"/>
              </a:solidFill>
              <a:highlight>
                <a:schemeClr val="lt1"/>
              </a:highlight>
              <a:latin typeface="Georgia"/>
              <a:ea typeface="Georgia"/>
              <a:cs typeface="Georgia"/>
              <a:sym typeface="Georgia"/>
            </a:endParaRPr>
          </a:p>
          <a:p>
            <a:pPr indent="-339725" lvl="0" marL="457200" rtl="0" algn="l">
              <a:spcBef>
                <a:spcPts val="0"/>
              </a:spcBef>
              <a:spcAft>
                <a:spcPts val="0"/>
              </a:spcAft>
              <a:buClr>
                <a:srgbClr val="333333"/>
              </a:buClr>
              <a:buSzPts val="1750"/>
              <a:buFont typeface="Georgia"/>
              <a:buChar char="-"/>
            </a:pPr>
            <a:r>
              <a:rPr lang="en" sz="1750">
                <a:solidFill>
                  <a:srgbClr val="333333"/>
                </a:solidFill>
                <a:highlight>
                  <a:schemeClr val="lt1"/>
                </a:highlight>
                <a:latin typeface="Georgia"/>
                <a:ea typeface="Georgia"/>
                <a:cs typeface="Georgia"/>
                <a:sym typeface="Georgia"/>
              </a:rPr>
              <a:t>Housing segregation in policing</a:t>
            </a:r>
            <a:endParaRPr sz="1750">
              <a:solidFill>
                <a:srgbClr val="333333"/>
              </a:solidFill>
              <a:highlight>
                <a:schemeClr val="lt1"/>
              </a:highlight>
              <a:latin typeface="Georgia"/>
              <a:ea typeface="Georgia"/>
              <a:cs typeface="Georgia"/>
              <a:sym typeface="Georgia"/>
            </a:endParaRPr>
          </a:p>
        </p:txBody>
      </p:sp>
      <p:sp>
        <p:nvSpPr>
          <p:cNvPr id="235" name="Google Shape;235;p3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H</a:t>
            </a:r>
            <a:endParaRPr/>
          </a:p>
        </p:txBody>
      </p:sp>
      <p:pic>
        <p:nvPicPr>
          <p:cNvPr descr="In 1968, Congress passed the Fair Housing Act that made it illegal to discriminate in housing. Gene Demby of NPR’s Code Switch explains why neighborhoods are still so segregated today. &#10;&#10;• Read &quot;How Segregation Shapes Fatal Police Violence&quot; at https://n.pr/2Ic6A1Q&#10;• Read or listen to: &quot;'The Color Of Law' Details How U.S. Housing Policies Created Segregation&quot; at https://n.pr/2HgqATh&#10;&#10;WHAT’S CODE SWITCH?&#10;It's the fearless conversations about race that you've been waiting for! Hosted by journalists of color, our podcast tackles the subject of race head-on. We explore how it impacts every part of society — from politics and pop culture to history, sports and everything in between. This podcast makes ALL OF US part of the conversation — because we're all part of the story. &#10;&#10;LISTEN to more episodes of Code Switch on: &#10;NPR One - https://rpb3r.app.goo.gl/U3n6&#10;Apple Podcasts - https://apple.co/2KPJ8tL&#10;Spotify - https://spoti.fi/2Sp1wh9&#10;&#10;FOLLOW Code Switch:&#10;Twitter - https://twitter.com/NPRCodeSwitch&#10;Instagram - https://www.instagram.com/nprcodeswitch&#10;Facebook - https://www.facebook.com/NPRCodeSwitch/&#10;&#10;FOLLOW Code Switch hosts:&#10;Gene Demby - https://twitter.com/GeeDee215&#10;Shereen Marisol Meraji - https://twitter.com/RadioMirage&#10;&#10;------------------------------------------------------&#10;&#10;Subscribe to NPR on YouTube: https://www.youtube.com/npr&#10;&#10;Follow NPR elsewhere, too:&#10;• Twitter: https://twitter.com/npr&#10;• Facebook: https://www.facebook.com/NPR&#10;• Instagram: https://www.instagram.com/npr/&#10;• Tumblr: http://npr.tumblr.com/&#10;• Snapchat: https://www.snapchat.com/add/npr&#10;&#10;ABOUT NPR&#10;NPR connects to audiences on the air, on demand, online, and in person. More than 26 million radio listeners tune in to NPR stations each week and more than 36 million unique visitors access NPR.org each month making NPR one of the most trusted sources of news and insights on life and the arts. NPR is also the leading publisher of podcasts, with 36 original shows and an average of 4 million listeners per week. NPR shares compelling stories, audio and photos with millions of social media users on Facebook, Twitter, Instagram, Pinterest, YouTube and Snapchat; NPR News and NPR One apps, online streaming, podcasts, iTunes radio and connected car dashboards help meet audiences where they are. NPR's live events bring to the stage two-way conversations between NPR hosts and the audience in collaboration with the public radio Member Station community. This robust access to public service journalism makes NPR an indispensable resource in the media landscape." id="236" name="Google Shape;236;p38" title="Housing Segregation and Redlining in America: A Short History | Code Switch | NPR">
            <a:hlinkClick r:id="rId4"/>
          </p:cNvPr>
          <p:cNvPicPr preferRelativeResize="0"/>
          <p:nvPr/>
        </p:nvPicPr>
        <p:blipFill>
          <a:blip r:embed="rId5">
            <a:alphaModFix/>
          </a:blip>
          <a:stretch>
            <a:fillRect/>
          </a:stretch>
        </p:blipFill>
        <p:spPr>
          <a:xfrm>
            <a:off x="4755750" y="629125"/>
            <a:ext cx="4204500" cy="369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261425"/>
            <a:ext cx="8520600" cy="2052600"/>
          </a:xfrm>
          <a:prstGeom prst="rect">
            <a:avLst/>
          </a:prstGeom>
        </p:spPr>
        <p:txBody>
          <a:bodyPr anchorCtr="0" anchor="b" bIns="91425" lIns="91425" spcFirstLastPara="1" rIns="91425" wrap="square" tIns="91425">
            <a:normAutofit/>
          </a:bodyPr>
          <a:lstStyle/>
          <a:p>
            <a:pPr indent="0" lvl="0" marL="457200" rtl="0" algn="ctr">
              <a:lnSpc>
                <a:spcPct val="115000"/>
              </a:lnSpc>
              <a:spcBef>
                <a:spcPts val="0"/>
              </a:spcBef>
              <a:spcAft>
                <a:spcPts val="0"/>
              </a:spcAft>
              <a:buClr>
                <a:schemeClr val="dk1"/>
              </a:buClr>
              <a:buSzPts val="1100"/>
              <a:buFont typeface="Arial"/>
              <a:buNone/>
            </a:pPr>
            <a:r>
              <a:rPr b="1" lang="en" sz="4600">
                <a:solidFill>
                  <a:srgbClr val="FF00FF"/>
                </a:solidFill>
                <a:highlight>
                  <a:schemeClr val="lt1"/>
                </a:highlight>
                <a:latin typeface="Georgia"/>
                <a:ea typeface="Georgia"/>
                <a:cs typeface="Georgia"/>
                <a:sym typeface="Georgia"/>
              </a:rPr>
              <a:t>1.</a:t>
            </a:r>
            <a:r>
              <a:rPr b="1" lang="en" sz="2700">
                <a:solidFill>
                  <a:srgbClr val="FF00FF"/>
                </a:solidFill>
                <a:highlight>
                  <a:schemeClr val="lt1"/>
                </a:highlight>
                <a:latin typeface="Georgia"/>
                <a:ea typeface="Georgia"/>
                <a:cs typeface="Georgia"/>
                <a:sym typeface="Georgia"/>
              </a:rPr>
              <a:t>  </a:t>
            </a:r>
            <a:r>
              <a:rPr b="1" lang="en" sz="4600" u="sng">
                <a:solidFill>
                  <a:srgbClr val="FF00FF"/>
                </a:solidFill>
                <a:highlight>
                  <a:schemeClr val="lt1"/>
                </a:highlight>
                <a:latin typeface="Georgia"/>
                <a:ea typeface="Georgia"/>
                <a:cs typeface="Georgia"/>
                <a:sym typeface="Georgia"/>
                <a:hlinkClick r:id="rId3">
                  <a:extLst>
                    <a:ext uri="{A12FA001-AC4F-418D-AE19-62706E023703}">
                      <ahyp:hlinkClr val="tx"/>
                    </a:ext>
                  </a:extLst>
                </a:hlinkClick>
              </a:rPr>
              <a:t>Define the Problem</a:t>
            </a:r>
            <a:endParaRPr b="1" sz="4600" u="sng">
              <a:solidFill>
                <a:srgbClr val="FF00FF"/>
              </a:solidFill>
              <a:highlight>
                <a:schemeClr val="lt1"/>
              </a:highlight>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100">
              <a:highlight>
                <a:schemeClr val="lt1"/>
              </a:highlight>
            </a:endParaRPr>
          </a:p>
          <a:p>
            <a:pPr indent="0" lvl="0" marL="0" rtl="0" algn="ctr">
              <a:spcBef>
                <a:spcPts val="0"/>
              </a:spcBef>
              <a:spcAft>
                <a:spcPts val="0"/>
              </a:spcAft>
              <a:buNone/>
            </a:pPr>
            <a:r>
              <a:t/>
            </a:r>
            <a:endParaRPr>
              <a:highlight>
                <a:schemeClr val="lt1"/>
              </a:highlight>
            </a:endParaRPr>
          </a:p>
        </p:txBody>
      </p:sp>
      <p:sp>
        <p:nvSpPr>
          <p:cNvPr id="67" name="Google Shape;67;p15"/>
          <p:cNvSpPr txBox="1"/>
          <p:nvPr>
            <p:ph idx="1" type="subTitle"/>
          </p:nvPr>
        </p:nvSpPr>
        <p:spPr>
          <a:xfrm>
            <a:off x="311700" y="1242575"/>
            <a:ext cx="8520600" cy="1228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b="1" lang="en" sz="2200">
                <a:solidFill>
                  <a:schemeClr val="dk1"/>
                </a:solidFill>
                <a:highlight>
                  <a:schemeClr val="lt1"/>
                </a:highlight>
                <a:latin typeface="Georgia"/>
                <a:ea typeface="Georgia"/>
                <a:cs typeface="Georgia"/>
                <a:sym typeface="Georgia"/>
              </a:rPr>
              <a:t>Topic: </a:t>
            </a:r>
            <a:r>
              <a:rPr lang="en" sz="2200">
                <a:solidFill>
                  <a:schemeClr val="dk1"/>
                </a:solidFill>
                <a:highlight>
                  <a:schemeClr val="lt1"/>
                </a:highlight>
                <a:latin typeface="Georgia"/>
                <a:ea typeface="Georgia"/>
                <a:cs typeface="Georgia"/>
                <a:sym typeface="Georgia"/>
              </a:rPr>
              <a:t>Housing Discrimination</a:t>
            </a:r>
            <a:endParaRPr sz="2200">
              <a:solidFill>
                <a:schemeClr val="dk1"/>
              </a:solidFill>
              <a:highlight>
                <a:schemeClr val="lt1"/>
              </a:highlight>
              <a:latin typeface="Georgia"/>
              <a:ea typeface="Georgia"/>
              <a:cs typeface="Georgia"/>
              <a:sym typeface="Georgia"/>
            </a:endParaRPr>
          </a:p>
          <a:p>
            <a:pPr indent="0" lvl="0" marL="0" rtl="0" algn="l">
              <a:lnSpc>
                <a:spcPct val="95000"/>
              </a:lnSpc>
              <a:spcBef>
                <a:spcPts val="0"/>
              </a:spcBef>
              <a:spcAft>
                <a:spcPts val="0"/>
              </a:spcAft>
              <a:buSzPts val="275"/>
              <a:buNone/>
            </a:pPr>
            <a:r>
              <a:rPr b="1" lang="en" sz="2200">
                <a:solidFill>
                  <a:schemeClr val="dk1"/>
                </a:solidFill>
                <a:highlight>
                  <a:schemeClr val="lt1"/>
                </a:highlight>
                <a:latin typeface="Georgia"/>
                <a:ea typeface="Georgia"/>
                <a:cs typeface="Georgia"/>
                <a:sym typeface="Georgia"/>
              </a:rPr>
              <a:t>Social Issue: </a:t>
            </a:r>
            <a:r>
              <a:rPr lang="en" sz="2200">
                <a:solidFill>
                  <a:schemeClr val="dk1"/>
                </a:solidFill>
                <a:highlight>
                  <a:schemeClr val="lt1"/>
                </a:highlight>
                <a:latin typeface="Georgia"/>
                <a:ea typeface="Georgia"/>
                <a:cs typeface="Georgia"/>
                <a:sym typeface="Georgia"/>
              </a:rPr>
              <a:t>African Americans in the 1940s and 1950s were prohibited to purchase homes in the suburbs of Chicago.</a:t>
            </a:r>
            <a:endParaRPr sz="2200">
              <a:solidFill>
                <a:schemeClr val="dk1"/>
              </a:solidFill>
              <a:highlight>
                <a:schemeClr val="lt1"/>
              </a:highlight>
              <a:latin typeface="Georgia"/>
              <a:ea typeface="Georgia"/>
              <a:cs typeface="Georgia"/>
              <a:sym typeface="Georgia"/>
            </a:endParaRPr>
          </a:p>
          <a:p>
            <a:pPr indent="0" lvl="0" marL="0" rtl="0" algn="l">
              <a:lnSpc>
                <a:spcPct val="95000"/>
              </a:lnSpc>
              <a:spcBef>
                <a:spcPts val="0"/>
              </a:spcBef>
              <a:spcAft>
                <a:spcPts val="0"/>
              </a:spcAft>
              <a:buSzPts val="275"/>
              <a:buNone/>
            </a:pPr>
            <a:r>
              <a:t/>
            </a:r>
            <a:endParaRPr sz="800">
              <a:solidFill>
                <a:schemeClr val="dk1"/>
              </a:solidFill>
            </a:endParaRPr>
          </a:p>
          <a:p>
            <a:pPr indent="0" lvl="0" marL="0" rtl="0" algn="l">
              <a:lnSpc>
                <a:spcPct val="95000"/>
              </a:lnSpc>
              <a:spcBef>
                <a:spcPts val="0"/>
              </a:spcBef>
              <a:spcAft>
                <a:spcPts val="0"/>
              </a:spcAft>
              <a:buClr>
                <a:schemeClr val="dk1"/>
              </a:buClr>
              <a:buSzPts val="275"/>
              <a:buFont typeface="Arial"/>
              <a:buNone/>
            </a:pPr>
            <a:r>
              <a:t/>
            </a:r>
            <a:endParaRPr sz="800">
              <a:solidFill>
                <a:schemeClr val="dk1"/>
              </a:solidFill>
            </a:endParaRPr>
          </a:p>
          <a:p>
            <a:pPr indent="0" lvl="0" marL="0" rtl="0" algn="l">
              <a:lnSpc>
                <a:spcPct val="95000"/>
              </a:lnSpc>
              <a:spcBef>
                <a:spcPts val="0"/>
              </a:spcBef>
              <a:spcAft>
                <a:spcPts val="0"/>
              </a:spcAft>
              <a:buClr>
                <a:schemeClr val="dk1"/>
              </a:buClr>
              <a:buSzPts val="275"/>
              <a:buFont typeface="Arial"/>
              <a:buNone/>
            </a:pPr>
            <a:r>
              <a:t/>
            </a:r>
            <a:endParaRPr sz="800">
              <a:solidFill>
                <a:schemeClr val="dk1"/>
              </a:solidFill>
            </a:endParaRPr>
          </a:p>
          <a:p>
            <a:pPr indent="0" lvl="0" marL="0" rtl="0" algn="ctr">
              <a:lnSpc>
                <a:spcPct val="80000"/>
              </a:lnSpc>
              <a:spcBef>
                <a:spcPts val="0"/>
              </a:spcBef>
              <a:spcAft>
                <a:spcPts val="0"/>
              </a:spcAft>
              <a:buSzPts val="275"/>
              <a:buNone/>
            </a:pPr>
            <a:r>
              <a:t/>
            </a:r>
            <a:endParaRPr sz="1200"/>
          </a:p>
        </p:txBody>
      </p:sp>
      <p:pic>
        <p:nvPicPr>
          <p:cNvPr id="68" name="Google Shape;68;p15"/>
          <p:cNvPicPr preferRelativeResize="0"/>
          <p:nvPr/>
        </p:nvPicPr>
        <p:blipFill>
          <a:blip r:embed="rId4">
            <a:alphaModFix/>
          </a:blip>
          <a:stretch>
            <a:fillRect/>
          </a:stretch>
        </p:blipFill>
        <p:spPr>
          <a:xfrm>
            <a:off x="5323725" y="3154345"/>
            <a:ext cx="3239625" cy="185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1532400" y="416550"/>
            <a:ext cx="63678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2307"/>
              <a:buFont typeface="Arial"/>
              <a:buNone/>
            </a:pPr>
            <a:r>
              <a:rPr b="1" lang="en" sz="2600">
                <a:solidFill>
                  <a:srgbClr val="365F91"/>
                </a:solidFill>
                <a:highlight>
                  <a:srgbClr val="FFFFFF"/>
                </a:highlight>
              </a:rPr>
              <a:t>The 4 Steps of the American History Public Policy Analyst (</a:t>
            </a:r>
            <a:r>
              <a:rPr b="1" lang="en" sz="2600" u="sng">
                <a:solidFill>
                  <a:srgbClr val="0000FF"/>
                </a:solidFill>
                <a:highlight>
                  <a:srgbClr val="FFFFFF"/>
                </a:highlight>
                <a:hlinkClick r:id="rId4">
                  <a:extLst>
                    <a:ext uri="{A12FA001-AC4F-418D-AE19-62706E023703}">
                      <ahyp:hlinkClr val="tx"/>
                    </a:ext>
                  </a:extLst>
                </a:hlinkClick>
              </a:rPr>
              <a:t>AHPPA</a:t>
            </a:r>
            <a:r>
              <a:rPr b="1" lang="en" sz="2600">
                <a:solidFill>
                  <a:srgbClr val="365F91"/>
                </a:solidFill>
                <a:highlight>
                  <a:srgbClr val="FFFFFF"/>
                </a:highlight>
              </a:rPr>
              <a:t>)</a:t>
            </a:r>
            <a:endParaRPr b="1" sz="2600">
              <a:solidFill>
                <a:srgbClr val="365F91"/>
              </a:solidFill>
              <a:highlight>
                <a:srgbClr val="FFFFFF"/>
              </a:highlight>
            </a:endParaRPr>
          </a:p>
          <a:p>
            <a:pPr indent="0" lvl="0" marL="0" rtl="0" algn="l">
              <a:lnSpc>
                <a:spcPct val="115000"/>
              </a:lnSpc>
              <a:spcBef>
                <a:spcPts val="0"/>
              </a:spcBef>
              <a:spcAft>
                <a:spcPts val="0"/>
              </a:spcAft>
              <a:buClr>
                <a:schemeClr val="dk1"/>
              </a:buClr>
              <a:buSzPct val="42307"/>
              <a:buFont typeface="Arial"/>
              <a:buNone/>
            </a:pPr>
            <a:r>
              <a:rPr b="1" lang="en" sz="2600">
                <a:solidFill>
                  <a:srgbClr val="365F91"/>
                </a:solidFill>
                <a:highlight>
                  <a:srgbClr val="FFFFFF"/>
                </a:highlight>
              </a:rPr>
              <a:t> </a:t>
            </a:r>
            <a:endParaRPr b="1" sz="2600">
              <a:solidFill>
                <a:srgbClr val="365F91"/>
              </a:solidFill>
              <a:highlight>
                <a:srgbClr val="FFFFFF"/>
              </a:highlight>
            </a:endParaRPr>
          </a:p>
          <a:p>
            <a:pPr indent="0" lvl="0" marL="457200" rtl="0" algn="l">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5">
                  <a:extLst>
                    <a:ext uri="{A12FA001-AC4F-418D-AE19-62706E023703}">
                      <ahyp:hlinkClr val="tx"/>
                    </a:ext>
                  </a:extLst>
                </a:hlinkClick>
              </a:rPr>
              <a:t>Define the Problem</a:t>
            </a:r>
            <a:endParaRPr sz="2600" u="sng">
              <a:solidFill>
                <a:srgbClr val="0000FF"/>
              </a:solidFill>
              <a:highlight>
                <a:srgbClr val="FFFFFF"/>
              </a:highlight>
            </a:endParaRPr>
          </a:p>
          <a:p>
            <a:pPr indent="0" lvl="0" marL="457200" rtl="0" algn="l">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6">
                  <a:extLst>
                    <a:ext uri="{A12FA001-AC4F-418D-AE19-62706E023703}">
                      <ahyp:hlinkClr val="tx"/>
                    </a:ext>
                  </a:extLst>
                </a:hlinkClick>
              </a:rPr>
              <a:t>Gather the Evidence</a:t>
            </a:r>
            <a:endParaRPr sz="2600" u="sng">
              <a:solidFill>
                <a:srgbClr val="0000FF"/>
              </a:solidFill>
              <a:highlight>
                <a:srgbClr val="FFFFFF"/>
              </a:highlight>
            </a:endParaRPr>
          </a:p>
          <a:p>
            <a:pPr indent="0" lvl="0" marL="457200" rtl="0" algn="l">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7">
                  <a:extLst>
                    <a:ext uri="{A12FA001-AC4F-418D-AE19-62706E023703}">
                      <ahyp:hlinkClr val="tx"/>
                    </a:ext>
                  </a:extLst>
                </a:hlinkClick>
              </a:rPr>
              <a:t>Identify the Causes</a:t>
            </a:r>
            <a:endParaRPr sz="2600" u="sng">
              <a:solidFill>
                <a:srgbClr val="0000FF"/>
              </a:solidFill>
              <a:highlight>
                <a:srgbClr val="FFFFFF"/>
              </a:highlight>
            </a:endParaRPr>
          </a:p>
          <a:p>
            <a:pPr indent="0" lvl="0" marL="457200" rtl="0" algn="l">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8">
                  <a:extLst>
                    <a:ext uri="{A12FA001-AC4F-418D-AE19-62706E023703}">
                      <ahyp:hlinkClr val="tx"/>
                    </a:ext>
                  </a:extLst>
                </a:hlinkClick>
              </a:rPr>
              <a:t>Evaluate the Policy</a:t>
            </a:r>
            <a:endParaRPr sz="2600" u="sng">
              <a:solidFill>
                <a:srgbClr val="0000FF"/>
              </a:solidFill>
              <a:highlight>
                <a:srgbClr val="FFFFFF"/>
              </a:highlight>
            </a:endParaRPr>
          </a:p>
          <a:p>
            <a:pPr indent="0" lvl="0" marL="228600" rtl="0" algn="l">
              <a:lnSpc>
                <a:spcPct val="115000"/>
              </a:lnSpc>
              <a:spcBef>
                <a:spcPts val="0"/>
              </a:spcBef>
              <a:spcAft>
                <a:spcPts val="0"/>
              </a:spcAft>
              <a:buClr>
                <a:schemeClr val="dk1"/>
              </a:buClr>
              <a:buSzPct val="45833"/>
              <a:buFont typeface="Arial"/>
              <a:buNone/>
            </a:pPr>
            <a:r>
              <a:rPr lang="en" sz="2400">
                <a:solidFill>
                  <a:srgbClr val="365F91"/>
                </a:solidFill>
                <a:highlight>
                  <a:srgbClr val="FFFFFF"/>
                </a:highlight>
              </a:rPr>
              <a:t>(Optional Step)         </a:t>
            </a:r>
            <a:r>
              <a:rPr lang="en" sz="2400" u="sng">
                <a:solidFill>
                  <a:srgbClr val="0000FF"/>
                </a:solidFill>
                <a:highlight>
                  <a:srgbClr val="FFFFFF"/>
                </a:highlight>
                <a:hlinkClick r:id="rId9">
                  <a:extLst>
                    <a:ext uri="{A12FA001-AC4F-418D-AE19-62706E023703}">
                      <ahyp:hlinkClr val="tx"/>
                    </a:ext>
                  </a:extLst>
                </a:hlinkClick>
              </a:rPr>
              <a:t>Do a Comparative Analysis of the Policy</a:t>
            </a:r>
            <a:endParaRPr sz="2400" u="sng">
              <a:solidFill>
                <a:srgbClr val="0000FF"/>
              </a:solidFill>
              <a:highlight>
                <a:srgbClr val="FFFFFF"/>
              </a:highlight>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136650" y="308125"/>
            <a:ext cx="8520600" cy="572700"/>
          </a:xfrm>
          <a:prstGeom prst="rect">
            <a:avLst/>
          </a:prstGeom>
        </p:spPr>
        <p:txBody>
          <a:bodyPr anchorCtr="0" anchor="t" bIns="91425" lIns="91425" spcFirstLastPara="1" rIns="91425" wrap="square" tIns="91425">
            <a:normAutofit fontScale="90000"/>
          </a:bodyPr>
          <a:lstStyle/>
          <a:p>
            <a:pPr indent="0" lvl="0" marL="393700" marR="2870200" rtl="0" algn="ctr">
              <a:spcBef>
                <a:spcPts val="0"/>
              </a:spcBef>
              <a:spcAft>
                <a:spcPts val="0"/>
              </a:spcAft>
              <a:buNone/>
            </a:pPr>
            <a:r>
              <a:t/>
            </a:r>
            <a:endParaRPr sz="2350">
              <a:solidFill>
                <a:srgbClr val="152D39"/>
              </a:solidFill>
              <a:highlight>
                <a:srgbClr val="FFFFFF"/>
              </a:highlight>
            </a:endParaRPr>
          </a:p>
          <a:p>
            <a:pPr indent="0" lvl="0" marL="393700" marR="2870200" rtl="0" algn="l">
              <a:spcBef>
                <a:spcPts val="0"/>
              </a:spcBef>
              <a:spcAft>
                <a:spcPts val="0"/>
              </a:spcAft>
              <a:buClr>
                <a:schemeClr val="dk1"/>
              </a:buClr>
              <a:buSzPct val="81481"/>
              <a:buFont typeface="Arial"/>
              <a:buNone/>
            </a:pPr>
            <a:r>
              <a:t/>
            </a:r>
            <a:endParaRPr sz="1350">
              <a:solidFill>
                <a:srgbClr val="152D39"/>
              </a:solidFill>
              <a:highlight>
                <a:srgbClr val="FFFFFF"/>
              </a:highlight>
            </a:endParaRPr>
          </a:p>
          <a:p>
            <a:pPr indent="0" lvl="0" marL="0" rtl="0" algn="l">
              <a:spcBef>
                <a:spcPts val="0"/>
              </a:spcBef>
              <a:spcAft>
                <a:spcPts val="0"/>
              </a:spcAft>
              <a:buNone/>
            </a:pPr>
            <a:r>
              <a:rPr lang="en"/>
              <a:t> </a:t>
            </a:r>
            <a:endParaRPr/>
          </a:p>
        </p:txBody>
      </p:sp>
      <p:sp>
        <p:nvSpPr>
          <p:cNvPr id="79" name="Google Shape;79;p17"/>
          <p:cNvSpPr txBox="1"/>
          <p:nvPr>
            <p:ph idx="1" type="body"/>
          </p:nvPr>
        </p:nvSpPr>
        <p:spPr>
          <a:xfrm>
            <a:off x="0" y="2653750"/>
            <a:ext cx="8520600" cy="3416400"/>
          </a:xfrm>
          <a:prstGeom prst="rect">
            <a:avLst/>
          </a:prstGeom>
        </p:spPr>
        <p:txBody>
          <a:bodyPr anchorCtr="0" anchor="t" bIns="91425" lIns="91425" spcFirstLastPara="1" rIns="91425" wrap="square" tIns="91425">
            <a:normAutofit/>
          </a:bodyPr>
          <a:lstStyle/>
          <a:p>
            <a:pPr indent="0" lvl="0" marL="393700" marR="2870200" rtl="0" algn="l">
              <a:spcBef>
                <a:spcPts val="0"/>
              </a:spcBef>
              <a:spcAft>
                <a:spcPts val="0"/>
              </a:spcAft>
              <a:buClr>
                <a:schemeClr val="dk1"/>
              </a:buClr>
              <a:buSzPts val="1100"/>
              <a:buFont typeface="Arial"/>
              <a:buNone/>
            </a:pPr>
            <a:r>
              <a:rPr lang="en" sz="2150">
                <a:solidFill>
                  <a:srgbClr val="152D39"/>
                </a:solidFill>
                <a:highlight>
                  <a:srgbClr val="FFFFFF"/>
                </a:highlight>
                <a:latin typeface="Georgia"/>
                <a:ea typeface="Georgia"/>
                <a:cs typeface="Georgia"/>
                <a:sym typeface="Georgia"/>
              </a:rPr>
              <a:t>Neighbors have the right to decide what kind of community they want to have—including who lives in that neighborhood.</a:t>
            </a:r>
            <a:endParaRPr sz="2150">
              <a:solidFill>
                <a:srgbClr val="152D39"/>
              </a:solidFill>
              <a:highlight>
                <a:srgbClr val="FFFFFF"/>
              </a:highlight>
              <a:latin typeface="Georgia"/>
              <a:ea typeface="Georgia"/>
              <a:cs typeface="Georgia"/>
              <a:sym typeface="Georgia"/>
            </a:endParaRPr>
          </a:p>
          <a:p>
            <a:pPr indent="0" lvl="0" marL="0" rtl="0" algn="l">
              <a:spcBef>
                <a:spcPts val="1200"/>
              </a:spcBef>
              <a:spcAft>
                <a:spcPts val="1200"/>
              </a:spcAft>
              <a:buNone/>
            </a:pPr>
            <a:r>
              <a:t/>
            </a:r>
            <a:endParaRPr/>
          </a:p>
        </p:txBody>
      </p:sp>
      <p:pic>
        <p:nvPicPr>
          <p:cNvPr id="80" name="Google Shape;80;p17"/>
          <p:cNvPicPr preferRelativeResize="0"/>
          <p:nvPr/>
        </p:nvPicPr>
        <p:blipFill>
          <a:blip r:embed="rId3">
            <a:alphaModFix/>
          </a:blip>
          <a:stretch>
            <a:fillRect/>
          </a:stretch>
        </p:blipFill>
        <p:spPr>
          <a:xfrm>
            <a:off x="3028938" y="1625650"/>
            <a:ext cx="2974050" cy="800426"/>
          </a:xfrm>
          <a:prstGeom prst="rect">
            <a:avLst/>
          </a:prstGeom>
          <a:noFill/>
          <a:ln>
            <a:noFill/>
          </a:ln>
        </p:spPr>
      </p:pic>
      <p:pic>
        <p:nvPicPr>
          <p:cNvPr id="81" name="Google Shape;81;p17"/>
          <p:cNvPicPr preferRelativeResize="0"/>
          <p:nvPr/>
        </p:nvPicPr>
        <p:blipFill>
          <a:blip r:embed="rId4">
            <a:alphaModFix/>
          </a:blip>
          <a:stretch>
            <a:fillRect/>
          </a:stretch>
        </p:blipFill>
        <p:spPr>
          <a:xfrm>
            <a:off x="997325" y="100850"/>
            <a:ext cx="7037275" cy="129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highlight>
                  <a:schemeClr val="lt1"/>
                </a:highlight>
              </a:rPr>
              <a:t>Jim Crow Laws in the South</a:t>
            </a:r>
            <a:endParaRPr>
              <a:highlight>
                <a:schemeClr val="lt1"/>
              </a:highlight>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highlight>
                  <a:schemeClr val="lt1"/>
                </a:highlight>
                <a:latin typeface="Georgia"/>
                <a:ea typeface="Georgia"/>
                <a:cs typeface="Georgia"/>
                <a:sym typeface="Georgia"/>
              </a:rPr>
              <a:t>Jim Crow laws were any state or local laws that enforced or legalized racial segregation. These laws lasted for almost 100 years, from the post-Civil War era until around 1968, and their main purpose was to legalize the marginalization of African Americans.</a:t>
            </a:r>
            <a:endParaRPr>
              <a:solidFill>
                <a:schemeClr val="dk1"/>
              </a:solidFill>
              <a:highlight>
                <a:schemeClr val="lt1"/>
              </a:highlight>
              <a:latin typeface="Georgia"/>
              <a:ea typeface="Georgia"/>
              <a:cs typeface="Georgia"/>
              <a:sym typeface="Georgia"/>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Jim Crow law, in U.S. history, any of the laws that enforced racial segregation in the South between the end of Reconstruction in 1877 and the beginning of the civil rights movement in the 1950s. Jim Crow was the name of a minstrel routine (actually Jump Jim Crow) performed beginning in 1828 by its author, Thomas Dartmouth (“Daddy”) Rice, and by many imitators, including actor Joseph Jefferson. The term came to be a derogatory epithet for African Americans and a designation for their segregated life.&#10;&#10;Find out more: https://www.britannica.com/event/Jim-Crow-law&#10;&#10;~~~ &#10;#EncyclopaediaBritannica &#10;Inspiring curiosity and the joy of learning since 1768.  &#10; &#10;Web: https://britannica.com &#10;Facebook: https://facebook.com/Britannica &#10;Twitter: https://twitter.com/Britannica &#10;Instagram: https://instagram.com/Britannica" id="88" name="Google Shape;88;p18" title="Did You Know? Jim Crow Laws | Encyclopaedia Britannica">
            <a:hlinkClick r:id="rId3"/>
          </p:cNvPr>
          <p:cNvPicPr preferRelativeResize="0"/>
          <p:nvPr/>
        </p:nvPicPr>
        <p:blipFill>
          <a:blip r:embed="rId4">
            <a:alphaModFix/>
          </a:blip>
          <a:stretch>
            <a:fillRect/>
          </a:stretch>
        </p:blipFill>
        <p:spPr>
          <a:xfrm>
            <a:off x="2891075" y="2274800"/>
            <a:ext cx="4019176" cy="2790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820">
                <a:solidFill>
                  <a:srgbClr val="FF00FF"/>
                </a:solidFill>
                <a:highlight>
                  <a:schemeClr val="lt1"/>
                </a:highlight>
              </a:rPr>
              <a:t>Black </a:t>
            </a:r>
            <a:r>
              <a:rPr b="1" lang="en" sz="2820">
                <a:solidFill>
                  <a:srgbClr val="FF00FF"/>
                </a:solidFill>
                <a:highlight>
                  <a:schemeClr val="lt1"/>
                </a:highlight>
              </a:rPr>
              <a:t>Families</a:t>
            </a:r>
            <a:r>
              <a:rPr b="1" lang="en" sz="2820">
                <a:solidFill>
                  <a:srgbClr val="FF00FF"/>
                </a:solidFill>
                <a:highlight>
                  <a:schemeClr val="lt1"/>
                </a:highlight>
              </a:rPr>
              <a:t> Move to the North</a:t>
            </a:r>
            <a:endParaRPr b="1" sz="2820">
              <a:solidFill>
                <a:srgbClr val="FF00FF"/>
              </a:solidFill>
              <a:highlight>
                <a:schemeClr val="lt1"/>
              </a:highlight>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highlight>
                  <a:schemeClr val="lt1"/>
                </a:highlight>
              </a:rPr>
              <a:t>Many black </a:t>
            </a:r>
            <a:r>
              <a:rPr lang="en">
                <a:highlight>
                  <a:schemeClr val="lt1"/>
                </a:highlight>
              </a:rPr>
              <a:t>families</a:t>
            </a:r>
            <a:r>
              <a:rPr lang="en">
                <a:highlight>
                  <a:schemeClr val="lt1"/>
                </a:highlight>
              </a:rPr>
              <a:t> moved to the North to escape Jim Crow Laws.</a:t>
            </a:r>
            <a:endParaRPr>
              <a:highlight>
                <a:schemeClr val="lt1"/>
              </a:highlight>
            </a:endParaRPr>
          </a:p>
          <a:p>
            <a:pPr indent="0" lvl="0" marL="0" rtl="0" algn="l">
              <a:spcBef>
                <a:spcPts val="1200"/>
              </a:spcBef>
              <a:spcAft>
                <a:spcPts val="0"/>
              </a:spcAft>
              <a:buNone/>
            </a:pPr>
            <a:r>
              <a:t/>
            </a:r>
            <a:endParaRPr>
              <a:highlight>
                <a:schemeClr val="lt1"/>
              </a:highlight>
            </a:endParaRPr>
          </a:p>
          <a:p>
            <a:pPr indent="0" lvl="0" marL="0" rtl="0" algn="l">
              <a:spcBef>
                <a:spcPts val="1200"/>
              </a:spcBef>
              <a:spcAft>
                <a:spcPts val="0"/>
              </a:spcAft>
              <a:buNone/>
            </a:pPr>
            <a:r>
              <a:t/>
            </a:r>
            <a:endParaRPr>
              <a:highlight>
                <a:schemeClr val="lt1"/>
              </a:highlight>
            </a:endParaRPr>
          </a:p>
          <a:p>
            <a:pPr indent="0" lvl="0" marL="0" rtl="0" algn="l">
              <a:spcBef>
                <a:spcPts val="1200"/>
              </a:spcBef>
              <a:spcAft>
                <a:spcPts val="0"/>
              </a:spcAft>
              <a:buNone/>
            </a:pPr>
            <a:r>
              <a:t/>
            </a:r>
            <a:endParaRPr>
              <a:highlight>
                <a:schemeClr val="lt1"/>
              </a:highlight>
            </a:endParaRPr>
          </a:p>
          <a:p>
            <a:pPr indent="0" lvl="0" marL="0" rtl="0" algn="l">
              <a:spcBef>
                <a:spcPts val="1200"/>
              </a:spcBef>
              <a:spcAft>
                <a:spcPts val="0"/>
              </a:spcAft>
              <a:buNone/>
            </a:pPr>
            <a:r>
              <a:rPr lang="en">
                <a:solidFill>
                  <a:schemeClr val="dk1"/>
                </a:solidFill>
                <a:highlight>
                  <a:schemeClr val="lt1"/>
                </a:highlight>
              </a:rPr>
              <a:t>Mama and her late husband moved to Chicago from the South to escape Jim Crow Laws. Mama hoped to eventually purchase a home.</a:t>
            </a:r>
            <a:endParaRPr>
              <a:solidFill>
                <a:schemeClr val="dk1"/>
              </a:solidFill>
              <a:highlight>
                <a:schemeClr val="lt1"/>
              </a:highlight>
            </a:endParaRPr>
          </a:p>
          <a:p>
            <a:pPr indent="0" lvl="0" marL="0" rtl="0" algn="l">
              <a:spcBef>
                <a:spcPts val="1200"/>
              </a:spcBef>
              <a:spcAft>
                <a:spcPts val="1200"/>
              </a:spcAft>
              <a:buNone/>
            </a:pPr>
            <a:r>
              <a:rPr lang="en">
                <a:solidFill>
                  <a:schemeClr val="dk1"/>
                </a:solidFill>
                <a:highlight>
                  <a:schemeClr val="lt1"/>
                </a:highlight>
              </a:rPr>
              <a:t>Unfortunately, housing laws in the North continued to </a:t>
            </a:r>
            <a:r>
              <a:rPr lang="en">
                <a:solidFill>
                  <a:schemeClr val="dk1"/>
                </a:solidFill>
                <a:highlight>
                  <a:schemeClr val="lt1"/>
                </a:highlight>
              </a:rPr>
              <a:t>perpetuate</a:t>
            </a:r>
            <a:r>
              <a:rPr lang="en">
                <a:solidFill>
                  <a:schemeClr val="dk1"/>
                </a:solidFill>
                <a:highlight>
                  <a:schemeClr val="lt1"/>
                </a:highlight>
              </a:rPr>
              <a:t> racial segregation.</a:t>
            </a:r>
            <a:endParaRPr>
              <a:solidFill>
                <a:schemeClr val="dk1"/>
              </a:solidFill>
              <a:highlight>
                <a:schemeClr val="lt1"/>
              </a:highlight>
            </a:endParaRPr>
          </a:p>
        </p:txBody>
      </p:sp>
      <p:pic>
        <p:nvPicPr>
          <p:cNvPr id="95" name="Google Shape;95;p19"/>
          <p:cNvPicPr preferRelativeResize="0"/>
          <p:nvPr/>
        </p:nvPicPr>
        <p:blipFill>
          <a:blip r:embed="rId3">
            <a:alphaModFix/>
          </a:blip>
          <a:stretch>
            <a:fillRect/>
          </a:stretch>
        </p:blipFill>
        <p:spPr>
          <a:xfrm>
            <a:off x="3005425" y="1675925"/>
            <a:ext cx="1846725" cy="124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258675" y="2223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800" u="sng">
                <a:solidFill>
                  <a:srgbClr val="FF0000"/>
                </a:solidFill>
                <a:highlight>
                  <a:schemeClr val="lt1"/>
                </a:highlight>
                <a:latin typeface="Georgia"/>
                <a:ea typeface="Georgia"/>
                <a:cs typeface="Georgia"/>
                <a:sym typeface="Georgia"/>
              </a:rPr>
              <a:t>Redlining</a:t>
            </a:r>
            <a:r>
              <a:rPr lang="en" sz="3800" u="sng">
                <a:highlight>
                  <a:schemeClr val="lt1"/>
                </a:highlight>
                <a:latin typeface="Georgia"/>
                <a:ea typeface="Georgia"/>
                <a:cs typeface="Georgia"/>
                <a:sym typeface="Georgia"/>
              </a:rPr>
              <a:t> </a:t>
            </a:r>
            <a:r>
              <a:rPr lang="en" sz="2022" u="sng">
                <a:highlight>
                  <a:schemeClr val="lt1"/>
                </a:highlight>
                <a:latin typeface="Georgia"/>
                <a:ea typeface="Georgia"/>
                <a:cs typeface="Georgia"/>
                <a:sym typeface="Georgia"/>
              </a:rPr>
              <a:t>(1934-1958) </a:t>
            </a:r>
            <a:r>
              <a:rPr b="1" lang="en" sz="3800" u="sng">
                <a:solidFill>
                  <a:srgbClr val="FF0000"/>
                </a:solidFill>
                <a:highlight>
                  <a:schemeClr val="lt1"/>
                </a:highlight>
                <a:latin typeface="Georgia"/>
                <a:ea typeface="Georgia"/>
                <a:cs typeface="Georgia"/>
                <a:sym typeface="Georgia"/>
              </a:rPr>
              <a:t>Activity</a:t>
            </a:r>
            <a:r>
              <a:rPr lang="en" sz="3800" u="sng">
                <a:solidFill>
                  <a:srgbClr val="FF0000"/>
                </a:solidFill>
                <a:highlight>
                  <a:schemeClr val="lt1"/>
                </a:highlight>
              </a:rPr>
              <a:t> </a:t>
            </a:r>
            <a:endParaRPr sz="3800" u="sng">
              <a:solidFill>
                <a:srgbClr val="FF0000"/>
              </a:solidFill>
              <a:highlight>
                <a:schemeClr val="lt1"/>
              </a:highlight>
            </a:endParaRPr>
          </a:p>
          <a:p>
            <a:pPr indent="0" lvl="0" marL="0" rtl="0" algn="ctr">
              <a:spcBef>
                <a:spcPts val="0"/>
              </a:spcBef>
              <a:spcAft>
                <a:spcPts val="0"/>
              </a:spcAft>
              <a:buNone/>
            </a:pPr>
            <a:r>
              <a:t/>
            </a:r>
            <a:endParaRPr>
              <a:highlight>
                <a:schemeClr val="lt1"/>
              </a:highlight>
            </a:endParaRPr>
          </a:p>
        </p:txBody>
      </p:sp>
      <p:sp>
        <p:nvSpPr>
          <p:cNvPr id="101" name="Google Shape;101;p20"/>
          <p:cNvSpPr txBox="1"/>
          <p:nvPr>
            <p:ph idx="1" type="body"/>
          </p:nvPr>
        </p:nvSpPr>
        <p:spPr>
          <a:xfrm>
            <a:off x="311700" y="103582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700">
                <a:solidFill>
                  <a:srgbClr val="0000FF"/>
                </a:solidFill>
                <a:highlight>
                  <a:schemeClr val="lt1"/>
                </a:highlight>
                <a:latin typeface="Georgia"/>
                <a:ea typeface="Georgia"/>
                <a:cs typeface="Georgia"/>
                <a:sym typeface="Georgia"/>
              </a:rPr>
              <a:t>While we watch the video on redlining (stop at 3:29), complete the two charts for each neighborhood.</a:t>
            </a:r>
            <a:endParaRPr b="1" sz="1700">
              <a:solidFill>
                <a:srgbClr val="0000FF"/>
              </a:solidFill>
              <a:highlight>
                <a:schemeClr val="lt1"/>
              </a:highlight>
              <a:latin typeface="Georgia"/>
              <a:ea typeface="Georgia"/>
              <a:cs typeface="Georgia"/>
              <a:sym typeface="Georgia"/>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aphicFrame>
        <p:nvGraphicFramePr>
          <p:cNvPr id="102" name="Google Shape;102;p20"/>
          <p:cNvGraphicFramePr/>
          <p:nvPr/>
        </p:nvGraphicFramePr>
        <p:xfrm>
          <a:off x="167475" y="3532875"/>
          <a:ext cx="3000000" cy="3000000"/>
        </p:xfrm>
        <a:graphic>
          <a:graphicData uri="http://schemas.openxmlformats.org/drawingml/2006/table">
            <a:tbl>
              <a:tblPr>
                <a:noFill/>
                <a:tableStyleId>{A1A3950E-00E0-404B-881A-3F5BAB97115D}</a:tableStyleId>
              </a:tblPr>
              <a:tblGrid>
                <a:gridCol w="1577725"/>
                <a:gridCol w="1577725"/>
                <a:gridCol w="1577725"/>
              </a:tblGrid>
              <a:tr h="1179525">
                <a:tc>
                  <a:txBody>
                    <a:bodyPr/>
                    <a:lstStyle/>
                    <a:p>
                      <a:pPr indent="0" lvl="0" marL="0" rtl="0" algn="l">
                        <a:spcBef>
                          <a:spcPts val="0"/>
                        </a:spcBef>
                        <a:spcAft>
                          <a:spcPts val="0"/>
                        </a:spcAft>
                        <a:buNone/>
                      </a:pPr>
                      <a:r>
                        <a:rPr b="1" lang="en">
                          <a:highlight>
                            <a:schemeClr val="lt1"/>
                          </a:highlight>
                        </a:rPr>
                        <a:t>Who lived in the g</a:t>
                      </a:r>
                      <a:r>
                        <a:rPr b="1" lang="en">
                          <a:highlight>
                            <a:schemeClr val="lt1"/>
                          </a:highlight>
                        </a:rPr>
                        <a:t>reen neighborhood?</a:t>
                      </a:r>
                      <a:endParaRPr b="1">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txBody>
                  <a:tcPr marT="91425" marB="91425" marR="91425" marL="91425">
                    <a:solidFill>
                      <a:schemeClr val="lt1"/>
                    </a:solidFill>
                  </a:tcPr>
                </a:tc>
                <a:tc>
                  <a:txBody>
                    <a:bodyPr/>
                    <a:lstStyle/>
                    <a:p>
                      <a:pPr indent="0" lvl="0" marL="0" rtl="0" algn="l">
                        <a:spcBef>
                          <a:spcPts val="0"/>
                        </a:spcBef>
                        <a:spcAft>
                          <a:spcPts val="0"/>
                        </a:spcAft>
                        <a:buNone/>
                      </a:pPr>
                      <a:r>
                        <a:rPr b="1" lang="en">
                          <a:highlight>
                            <a:schemeClr val="lt1"/>
                          </a:highlight>
                        </a:rPr>
                        <a:t>Disadvantages from living in green </a:t>
                      </a:r>
                      <a:r>
                        <a:rPr b="1" lang="en">
                          <a:highlight>
                            <a:schemeClr val="lt1"/>
                          </a:highlight>
                        </a:rPr>
                        <a:t>neighborhood.</a:t>
                      </a:r>
                      <a:endParaRPr b="1">
                        <a:highlight>
                          <a:schemeClr val="lt1"/>
                        </a:highlight>
                      </a:endParaRPr>
                    </a:p>
                  </a:txBody>
                  <a:tcPr marT="91425" marB="91425" marR="91425" marL="91425">
                    <a:solidFill>
                      <a:schemeClr val="lt1"/>
                    </a:solidFill>
                  </a:tcPr>
                </a:tc>
                <a:tc>
                  <a:txBody>
                    <a:bodyPr/>
                    <a:lstStyle/>
                    <a:p>
                      <a:pPr indent="0" lvl="0" marL="0" rtl="0" algn="l">
                        <a:spcBef>
                          <a:spcPts val="0"/>
                        </a:spcBef>
                        <a:spcAft>
                          <a:spcPts val="0"/>
                        </a:spcAft>
                        <a:buNone/>
                      </a:pPr>
                      <a:r>
                        <a:rPr b="1" lang="en">
                          <a:highlight>
                            <a:schemeClr val="lt1"/>
                          </a:highlight>
                        </a:rPr>
                        <a:t>Benefits from </a:t>
                      </a:r>
                      <a:r>
                        <a:rPr b="1" lang="en">
                          <a:highlight>
                            <a:schemeClr val="lt1"/>
                          </a:highlight>
                        </a:rPr>
                        <a:t>living</a:t>
                      </a:r>
                      <a:r>
                        <a:rPr b="1" lang="en">
                          <a:highlight>
                            <a:schemeClr val="lt1"/>
                          </a:highlight>
                        </a:rPr>
                        <a:t> in green neighborhood.</a:t>
                      </a:r>
                      <a:endParaRPr b="1">
                        <a:highlight>
                          <a:schemeClr val="lt1"/>
                        </a:highlight>
                      </a:endParaRPr>
                    </a:p>
                  </a:txBody>
                  <a:tcPr marT="91425" marB="91425" marR="91425" marL="91425">
                    <a:solidFill>
                      <a:schemeClr val="lt1"/>
                    </a:solidFill>
                  </a:tcPr>
                </a:tc>
              </a:tr>
            </a:tbl>
          </a:graphicData>
        </a:graphic>
      </p:graphicFrame>
      <p:graphicFrame>
        <p:nvGraphicFramePr>
          <p:cNvPr id="103" name="Google Shape;103;p20"/>
          <p:cNvGraphicFramePr/>
          <p:nvPr/>
        </p:nvGraphicFramePr>
        <p:xfrm>
          <a:off x="167463" y="2105575"/>
          <a:ext cx="3000000" cy="3000000"/>
        </p:xfrm>
        <a:graphic>
          <a:graphicData uri="http://schemas.openxmlformats.org/drawingml/2006/table">
            <a:tbl>
              <a:tblPr>
                <a:noFill/>
                <a:tableStyleId>{A1A3950E-00E0-404B-881A-3F5BAB97115D}</a:tableStyleId>
              </a:tblPr>
              <a:tblGrid>
                <a:gridCol w="1577725"/>
                <a:gridCol w="1577725"/>
                <a:gridCol w="1577725"/>
              </a:tblGrid>
              <a:tr h="1179525">
                <a:tc>
                  <a:txBody>
                    <a:bodyPr/>
                    <a:lstStyle/>
                    <a:p>
                      <a:pPr indent="0" lvl="0" marL="0" rtl="0" algn="l">
                        <a:spcBef>
                          <a:spcPts val="0"/>
                        </a:spcBef>
                        <a:spcAft>
                          <a:spcPts val="0"/>
                        </a:spcAft>
                        <a:buNone/>
                      </a:pPr>
                      <a:r>
                        <a:rPr b="1" lang="en"/>
                        <a:t>Who lived in the r</a:t>
                      </a:r>
                      <a:r>
                        <a:rPr b="1" lang="en"/>
                        <a:t>ed neighborhood? </a:t>
                      </a:r>
                      <a:endParaRPr b="1"/>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rPr>
                        <a:t>Disadvantages from living in red neighborhood.</a:t>
                      </a:r>
                      <a:endParaRPr/>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rPr>
                        <a:t>Benefits from living in red neighborhood.</a:t>
                      </a:r>
                      <a:endParaRPr b="1">
                        <a:solidFill>
                          <a:schemeClr val="dk1"/>
                        </a:solidFill>
                      </a:endParaRPr>
                    </a:p>
                    <a:p>
                      <a:pPr indent="0" lvl="0" marL="0" rtl="0" algn="l">
                        <a:spcBef>
                          <a:spcPts val="0"/>
                        </a:spcBef>
                        <a:spcAft>
                          <a:spcPts val="0"/>
                        </a:spcAft>
                        <a:buNone/>
                      </a:pPr>
                      <a:r>
                        <a:t/>
                      </a:r>
                      <a:endParaRPr/>
                    </a:p>
                  </a:txBody>
                  <a:tcPr marT="91425" marB="91425" marR="91425" marL="91425">
                    <a:solidFill>
                      <a:schemeClr val="lt1"/>
                    </a:solidFill>
                  </a:tcPr>
                </a:tc>
              </a:tr>
            </a:tbl>
          </a:graphicData>
        </a:graphic>
      </p:graphicFrame>
      <p:sp>
        <p:nvSpPr>
          <p:cNvPr id="104" name="Google Shape;104;p20"/>
          <p:cNvSpPr txBox="1"/>
          <p:nvPr>
            <p:ph idx="2" type="body"/>
          </p:nvPr>
        </p:nvSpPr>
        <p:spPr>
          <a:xfrm>
            <a:off x="5012675" y="136612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Redlining: the racist housing policy from the Jim Crow era that still affects us today.&#10;&#10;Watch an all-new @Adam Ruins Everything on truTV every Tuesday 10/9C! #AdamRuinsEverything&#10;&#10;Adam Ruins Everything - Adam Conover, CollegeHumor's resident know-it-all and major bummer, takes on society's biggest misconceptions.&#10;&#10;&#10;See more http://www.collegehumor.com&#10;LIKE us on: http://www.facebook.com/collegehumor&#10;FOLLOW us on: http://www.twitter.com/collegehumor&#10;FOLLOW us on: http://www.collegehumor.tumblr.com" id="105" name="Google Shape;105;p20" title="The Disturbing History of the Suburbs | Adam Ruins Everything">
            <a:hlinkClick r:id="rId3"/>
          </p:cNvPr>
          <p:cNvPicPr preferRelativeResize="0"/>
          <p:nvPr/>
        </p:nvPicPr>
        <p:blipFill>
          <a:blip r:embed="rId4">
            <a:alphaModFix/>
          </a:blip>
          <a:stretch>
            <a:fillRect/>
          </a:stretch>
        </p:blipFill>
        <p:spPr>
          <a:xfrm>
            <a:off x="5484448" y="1791875"/>
            <a:ext cx="3406902" cy="299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1686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5133" u="sng">
                <a:solidFill>
                  <a:srgbClr val="FF0000"/>
                </a:solidFill>
                <a:highlight>
                  <a:schemeClr val="lt1"/>
                </a:highlight>
              </a:rPr>
              <a:t>Redlining</a:t>
            </a:r>
            <a:endParaRPr b="1" sz="5133" u="sng">
              <a:solidFill>
                <a:srgbClr val="FF0000"/>
              </a:solidFill>
              <a:highlight>
                <a:schemeClr val="lt1"/>
              </a:highlight>
            </a:endParaRPr>
          </a:p>
          <a:p>
            <a:pPr indent="0" lvl="0" marL="0" rtl="0" algn="ctr">
              <a:spcBef>
                <a:spcPts val="0"/>
              </a:spcBef>
              <a:spcAft>
                <a:spcPts val="0"/>
              </a:spcAft>
              <a:buNone/>
            </a:pPr>
            <a:r>
              <a:rPr lang="en">
                <a:highlight>
                  <a:schemeClr val="lt1"/>
                </a:highlight>
              </a:rPr>
              <a:t>Pair Work</a:t>
            </a:r>
            <a:r>
              <a:rPr lang="en"/>
              <a:t> </a:t>
            </a:r>
            <a:endParaRPr/>
          </a:p>
        </p:txBody>
      </p:sp>
      <p:sp>
        <p:nvSpPr>
          <p:cNvPr id="111" name="Google Shape;111;p21"/>
          <p:cNvSpPr txBox="1"/>
          <p:nvPr>
            <p:ph idx="1" type="body"/>
          </p:nvPr>
        </p:nvSpPr>
        <p:spPr>
          <a:xfrm>
            <a:off x="212300" y="1106825"/>
            <a:ext cx="8520600" cy="34164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t/>
            </a:r>
            <a:endParaRPr sz="2400">
              <a:solidFill>
                <a:schemeClr val="dk1"/>
              </a:solidFill>
            </a:endParaRPr>
          </a:p>
          <a:p>
            <a:pPr indent="0" lvl="0" marL="0" rtl="0" algn="l">
              <a:spcBef>
                <a:spcPts val="1200"/>
              </a:spcBef>
              <a:spcAft>
                <a:spcPts val="0"/>
              </a:spcAft>
              <a:buNone/>
            </a:pPr>
            <a:r>
              <a:t/>
            </a:r>
            <a:endParaRPr sz="3105">
              <a:solidFill>
                <a:schemeClr val="dk1"/>
              </a:solidFill>
            </a:endParaRPr>
          </a:p>
          <a:p>
            <a:pPr indent="0" lvl="0" marL="0" rtl="0" algn="l">
              <a:spcBef>
                <a:spcPts val="1200"/>
              </a:spcBef>
              <a:spcAft>
                <a:spcPts val="0"/>
              </a:spcAft>
              <a:buNone/>
            </a:pPr>
            <a:r>
              <a:rPr lang="en" sz="4081">
                <a:solidFill>
                  <a:schemeClr val="dk1"/>
                </a:solidFill>
                <a:highlight>
                  <a:schemeClr val="lt1"/>
                </a:highlight>
              </a:rPr>
              <a:t>Why was redlining considered the Jim Crow of the North?</a:t>
            </a:r>
            <a:endParaRPr sz="4081">
              <a:solidFill>
                <a:schemeClr val="dk1"/>
              </a:solidFill>
              <a:highlight>
                <a:schemeClr val="lt1"/>
              </a:highlight>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2" name="Google Shape;112;p21"/>
          <p:cNvPicPr preferRelativeResize="0"/>
          <p:nvPr/>
        </p:nvPicPr>
        <p:blipFill>
          <a:blip r:embed="rId3">
            <a:alphaModFix/>
          </a:blip>
          <a:stretch>
            <a:fillRect/>
          </a:stretch>
        </p:blipFill>
        <p:spPr>
          <a:xfrm>
            <a:off x="3059357" y="2619950"/>
            <a:ext cx="2826474" cy="2243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