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Open Sans" panose="020B0606030504020204" pitchFamily="34" charset="0"/>
      <p:regular r:id="rId13"/>
      <p:bold r:id="rId14"/>
      <p:italic r:id="rId15"/>
      <p:boldItalic r:id="rId16"/>
    </p:embeddedFont>
    <p:embeddedFont>
      <p:font typeface="Oswald" panose="00000500000000000000" pitchFamily="2" charset="0"/>
      <p:regular r:id="rId17"/>
      <p:bold r:id="rId18"/>
    </p:embeddedFont>
    <p:embeddedFont>
      <p:font typeface="Source Code Pro" panose="020B0509030403020204" pitchFamily="49"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Carroll" initials="" lastIdx="12" clrIdx="0"/>
  <p:cmAuthor id="1" name="Joe Montecalvo" initials="" lastIdx="1" clrIdx="1"/>
  <p:cmAuthor id="2" name="Abdur Rahaman" initials=""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1" d="100"/>
          <a:sy n="111" d="100"/>
        </p:scale>
        <p:origin x="78"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1" name="Google Shape;12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 name="Google Shape;6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 name="Google Shape;7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0" name="Google Shape;8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8" name="Google Shape;108;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name="adj" fmla="val 50000"/>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2"/>
          <p:cNvSpPr/>
          <p:nvPr/>
        </p:nvSpPr>
        <p:spPr>
          <a:xfrm>
            <a:off x="-25" y="0"/>
            <a:ext cx="9144000" cy="31242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2"/>
          <p:cNvSpPr txBox="1">
            <a:spLocks noGrp="1"/>
          </p:cNvSpPr>
          <p:nvPr>
            <p:ph type="ctrTitle"/>
          </p:nvPr>
        </p:nvSpPr>
        <p:spPr>
          <a:xfrm>
            <a:off x="411175" y="644300"/>
            <a:ext cx="8282400" cy="2109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lt1"/>
              </a:buClr>
              <a:buSzPts val="6000"/>
              <a:buNone/>
              <a:defRPr sz="6000">
                <a:solidFill>
                  <a:schemeClr val="lt1"/>
                </a:solidFill>
              </a:defRPr>
            </a:lvl1pPr>
            <a:lvl2pPr lvl="1" algn="ctr">
              <a:lnSpc>
                <a:spcPct val="100000"/>
              </a:lnSpc>
              <a:spcBef>
                <a:spcPts val="0"/>
              </a:spcBef>
              <a:spcAft>
                <a:spcPts val="0"/>
              </a:spcAft>
              <a:buClr>
                <a:schemeClr val="lt1"/>
              </a:buClr>
              <a:buSzPts val="6000"/>
              <a:buNone/>
              <a:defRPr sz="6000">
                <a:solidFill>
                  <a:schemeClr val="lt1"/>
                </a:solidFill>
              </a:defRPr>
            </a:lvl2pPr>
            <a:lvl3pPr lvl="2" algn="ctr">
              <a:lnSpc>
                <a:spcPct val="100000"/>
              </a:lnSpc>
              <a:spcBef>
                <a:spcPts val="0"/>
              </a:spcBef>
              <a:spcAft>
                <a:spcPts val="0"/>
              </a:spcAft>
              <a:buClr>
                <a:schemeClr val="lt1"/>
              </a:buClr>
              <a:buSzPts val="6000"/>
              <a:buNone/>
              <a:defRPr sz="6000">
                <a:solidFill>
                  <a:schemeClr val="lt1"/>
                </a:solidFill>
              </a:defRPr>
            </a:lvl3pPr>
            <a:lvl4pPr lvl="3" algn="ctr">
              <a:lnSpc>
                <a:spcPct val="100000"/>
              </a:lnSpc>
              <a:spcBef>
                <a:spcPts val="0"/>
              </a:spcBef>
              <a:spcAft>
                <a:spcPts val="0"/>
              </a:spcAft>
              <a:buClr>
                <a:schemeClr val="lt1"/>
              </a:buClr>
              <a:buSzPts val="6000"/>
              <a:buNone/>
              <a:defRPr sz="6000">
                <a:solidFill>
                  <a:schemeClr val="lt1"/>
                </a:solidFill>
              </a:defRPr>
            </a:lvl4pPr>
            <a:lvl5pPr lvl="4" algn="ctr">
              <a:lnSpc>
                <a:spcPct val="100000"/>
              </a:lnSpc>
              <a:spcBef>
                <a:spcPts val="0"/>
              </a:spcBef>
              <a:spcAft>
                <a:spcPts val="0"/>
              </a:spcAft>
              <a:buClr>
                <a:schemeClr val="lt1"/>
              </a:buClr>
              <a:buSzPts val="6000"/>
              <a:buNone/>
              <a:defRPr sz="6000">
                <a:solidFill>
                  <a:schemeClr val="lt1"/>
                </a:solidFill>
              </a:defRPr>
            </a:lvl5pPr>
            <a:lvl6pPr lvl="5" algn="ctr">
              <a:lnSpc>
                <a:spcPct val="100000"/>
              </a:lnSpc>
              <a:spcBef>
                <a:spcPts val="0"/>
              </a:spcBef>
              <a:spcAft>
                <a:spcPts val="0"/>
              </a:spcAft>
              <a:buClr>
                <a:schemeClr val="lt1"/>
              </a:buClr>
              <a:buSzPts val="6000"/>
              <a:buNone/>
              <a:defRPr sz="6000">
                <a:solidFill>
                  <a:schemeClr val="lt1"/>
                </a:solidFill>
              </a:defRPr>
            </a:lvl6pPr>
            <a:lvl7pPr lvl="6" algn="ctr">
              <a:lnSpc>
                <a:spcPct val="100000"/>
              </a:lnSpc>
              <a:spcBef>
                <a:spcPts val="0"/>
              </a:spcBef>
              <a:spcAft>
                <a:spcPts val="0"/>
              </a:spcAft>
              <a:buClr>
                <a:schemeClr val="lt1"/>
              </a:buClr>
              <a:buSzPts val="6000"/>
              <a:buNone/>
              <a:defRPr sz="6000">
                <a:solidFill>
                  <a:schemeClr val="lt1"/>
                </a:solidFill>
              </a:defRPr>
            </a:lvl7pPr>
            <a:lvl8pPr lvl="7" algn="ctr">
              <a:lnSpc>
                <a:spcPct val="100000"/>
              </a:lnSpc>
              <a:spcBef>
                <a:spcPts val="0"/>
              </a:spcBef>
              <a:spcAft>
                <a:spcPts val="0"/>
              </a:spcAft>
              <a:buClr>
                <a:schemeClr val="lt1"/>
              </a:buClr>
              <a:buSzPts val="6000"/>
              <a:buNone/>
              <a:defRPr sz="6000">
                <a:solidFill>
                  <a:schemeClr val="lt1"/>
                </a:solidFill>
              </a:defRPr>
            </a:lvl8pPr>
            <a:lvl9pPr lvl="8" algn="ctr">
              <a:lnSpc>
                <a:spcPct val="100000"/>
              </a:lnSpc>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11175" y="3398250"/>
            <a:ext cx="8282400" cy="1260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w="28575" cap="flat" cmpd="sng">
            <a:solidFill>
              <a:schemeClr val="dk1"/>
            </a:solidFill>
            <a:prstDash val="lgDash"/>
            <a:round/>
            <a:headEnd type="none" w="sm" len="sm"/>
            <a:tailEnd type="none" w="sm" len="sm"/>
          </a:ln>
        </p:spPr>
      </p:cxnSp>
      <p:sp>
        <p:nvSpPr>
          <p:cNvPr id="53" name="Google Shape;53;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12000"/>
              <a:buNone/>
              <a:defRPr sz="12000"/>
            </a:lvl1pPr>
            <a:lvl2pPr lvl="1" algn="l">
              <a:lnSpc>
                <a:spcPct val="100000"/>
              </a:lnSpc>
              <a:spcBef>
                <a:spcPts val="0"/>
              </a:spcBef>
              <a:spcAft>
                <a:spcPts val="0"/>
              </a:spcAft>
              <a:buSzPts val="12000"/>
              <a:buNone/>
              <a:defRPr sz="12000"/>
            </a:lvl2pPr>
            <a:lvl3pPr lvl="2" algn="l">
              <a:lnSpc>
                <a:spcPct val="100000"/>
              </a:lnSpc>
              <a:spcBef>
                <a:spcPts val="0"/>
              </a:spcBef>
              <a:spcAft>
                <a:spcPts val="0"/>
              </a:spcAft>
              <a:buSzPts val="12000"/>
              <a:buNone/>
              <a:defRPr sz="12000"/>
            </a:lvl3pPr>
            <a:lvl4pPr lvl="3" algn="l">
              <a:lnSpc>
                <a:spcPct val="100000"/>
              </a:lnSpc>
              <a:spcBef>
                <a:spcPts val="0"/>
              </a:spcBef>
              <a:spcAft>
                <a:spcPts val="0"/>
              </a:spcAft>
              <a:buSzPts val="12000"/>
              <a:buNone/>
              <a:defRPr sz="12000"/>
            </a:lvl4pPr>
            <a:lvl5pPr lvl="4" algn="l">
              <a:lnSpc>
                <a:spcPct val="100000"/>
              </a:lnSpc>
              <a:spcBef>
                <a:spcPts val="0"/>
              </a:spcBef>
              <a:spcAft>
                <a:spcPts val="0"/>
              </a:spcAft>
              <a:buSzPts val="12000"/>
              <a:buNone/>
              <a:defRPr sz="12000"/>
            </a:lvl5pPr>
            <a:lvl6pPr lvl="5" algn="l">
              <a:lnSpc>
                <a:spcPct val="100000"/>
              </a:lnSpc>
              <a:spcBef>
                <a:spcPts val="0"/>
              </a:spcBef>
              <a:spcAft>
                <a:spcPts val="0"/>
              </a:spcAft>
              <a:buSzPts val="12000"/>
              <a:buNone/>
              <a:defRPr sz="12000"/>
            </a:lvl6pPr>
            <a:lvl7pPr lvl="6" algn="l">
              <a:lnSpc>
                <a:spcPct val="100000"/>
              </a:lnSpc>
              <a:spcBef>
                <a:spcPts val="0"/>
              </a:spcBef>
              <a:spcAft>
                <a:spcPts val="0"/>
              </a:spcAft>
              <a:buSzPts val="12000"/>
              <a:buNone/>
              <a:defRPr sz="12000"/>
            </a:lvl7pPr>
            <a:lvl8pPr lvl="7" algn="l">
              <a:lnSpc>
                <a:spcPct val="100000"/>
              </a:lnSpc>
              <a:spcBef>
                <a:spcPts val="0"/>
              </a:spcBef>
              <a:spcAft>
                <a:spcPts val="0"/>
              </a:spcAft>
              <a:buSzPts val="12000"/>
              <a:buNone/>
              <a:defRPr sz="12000"/>
            </a:lvl8pPr>
            <a:lvl9pPr lvl="8" algn="l">
              <a:lnSpc>
                <a:spcPct val="100000"/>
              </a:lnSpc>
              <a:spcBef>
                <a:spcPts val="0"/>
              </a:spcBef>
              <a:spcAft>
                <a:spcPts val="0"/>
              </a:spcAft>
              <a:buSzPts val="12000"/>
              <a:buNone/>
              <a:defRPr sz="12000"/>
            </a:lvl9pPr>
          </a:lstStyle>
          <a:p>
            <a:r>
              <a:t>xx%</a:t>
            </a:r>
          </a:p>
        </p:txBody>
      </p:sp>
      <p:sp>
        <p:nvSpPr>
          <p:cNvPr id="54" name="Google Shape;54;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cxnSp>
        <p:nvCxnSpPr>
          <p:cNvPr id="16" name="Google Shape;16;p3"/>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17" name="Google Shape;17;p3"/>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18" name="Google Shape;18;p3"/>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0"/>
        <p:cNvGrpSpPr/>
        <p:nvPr/>
      </p:nvGrpSpPr>
      <p:grpSpPr>
        <a:xfrm>
          <a:off x="0" y="0"/>
          <a:ext cx="0" cy="0"/>
          <a:chOff x="0" y="0"/>
          <a:chExt cx="0" cy="0"/>
        </a:xfrm>
      </p:grpSpPr>
      <p:sp>
        <p:nvSpPr>
          <p:cNvPr id="21" name="Google Shape;21;p4"/>
          <p:cNvSpPr/>
          <p:nvPr/>
        </p:nvSpPr>
        <p:spPr>
          <a:xfrm>
            <a:off x="0" y="1567350"/>
            <a:ext cx="9144000" cy="20088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4"/>
          <p:cNvSpPr txBox="1">
            <a:spLocks noGrp="1"/>
          </p:cNvSpPr>
          <p:nvPr>
            <p:ph type="title"/>
          </p:nvPr>
        </p:nvSpPr>
        <p:spPr>
          <a:xfrm>
            <a:off x="430800" y="1889700"/>
            <a:ext cx="8282400" cy="15165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lt1"/>
              </a:buClr>
              <a:buSzPts val="3600"/>
              <a:buNone/>
              <a:defRPr sz="3600">
                <a:solidFill>
                  <a:schemeClr val="lt1"/>
                </a:solidFill>
              </a:defRPr>
            </a:lvl1pPr>
            <a:lvl2pPr lvl="1" algn="ctr">
              <a:lnSpc>
                <a:spcPct val="100000"/>
              </a:lnSpc>
              <a:spcBef>
                <a:spcPts val="0"/>
              </a:spcBef>
              <a:spcAft>
                <a:spcPts val="0"/>
              </a:spcAft>
              <a:buClr>
                <a:schemeClr val="lt1"/>
              </a:buClr>
              <a:buSzPts val="3600"/>
              <a:buNone/>
              <a:defRPr sz="3600">
                <a:solidFill>
                  <a:schemeClr val="lt1"/>
                </a:solidFill>
              </a:defRPr>
            </a:lvl2pPr>
            <a:lvl3pPr lvl="2" algn="ctr">
              <a:lnSpc>
                <a:spcPct val="100000"/>
              </a:lnSpc>
              <a:spcBef>
                <a:spcPts val="0"/>
              </a:spcBef>
              <a:spcAft>
                <a:spcPts val="0"/>
              </a:spcAft>
              <a:buClr>
                <a:schemeClr val="lt1"/>
              </a:buClr>
              <a:buSzPts val="3600"/>
              <a:buNone/>
              <a:defRPr sz="3600">
                <a:solidFill>
                  <a:schemeClr val="lt1"/>
                </a:solidFill>
              </a:defRPr>
            </a:lvl3pPr>
            <a:lvl4pPr lvl="3" algn="ctr">
              <a:lnSpc>
                <a:spcPct val="100000"/>
              </a:lnSpc>
              <a:spcBef>
                <a:spcPts val="0"/>
              </a:spcBef>
              <a:spcAft>
                <a:spcPts val="0"/>
              </a:spcAft>
              <a:buClr>
                <a:schemeClr val="lt1"/>
              </a:buClr>
              <a:buSzPts val="3600"/>
              <a:buNone/>
              <a:defRPr sz="3600">
                <a:solidFill>
                  <a:schemeClr val="lt1"/>
                </a:solidFill>
              </a:defRPr>
            </a:lvl4pPr>
            <a:lvl5pPr lvl="4" algn="ctr">
              <a:lnSpc>
                <a:spcPct val="100000"/>
              </a:lnSpc>
              <a:spcBef>
                <a:spcPts val="0"/>
              </a:spcBef>
              <a:spcAft>
                <a:spcPts val="0"/>
              </a:spcAft>
              <a:buClr>
                <a:schemeClr val="lt1"/>
              </a:buClr>
              <a:buSzPts val="3600"/>
              <a:buNone/>
              <a:defRPr sz="3600">
                <a:solidFill>
                  <a:schemeClr val="lt1"/>
                </a:solidFill>
              </a:defRPr>
            </a:lvl5pPr>
            <a:lvl6pPr lvl="5" algn="ctr">
              <a:lnSpc>
                <a:spcPct val="100000"/>
              </a:lnSpc>
              <a:spcBef>
                <a:spcPts val="0"/>
              </a:spcBef>
              <a:spcAft>
                <a:spcPts val="0"/>
              </a:spcAft>
              <a:buClr>
                <a:schemeClr val="lt1"/>
              </a:buClr>
              <a:buSzPts val="3600"/>
              <a:buNone/>
              <a:defRPr sz="3600">
                <a:solidFill>
                  <a:schemeClr val="lt1"/>
                </a:solidFill>
              </a:defRPr>
            </a:lvl6pPr>
            <a:lvl7pPr lvl="6" algn="ctr">
              <a:lnSpc>
                <a:spcPct val="100000"/>
              </a:lnSpc>
              <a:spcBef>
                <a:spcPts val="0"/>
              </a:spcBef>
              <a:spcAft>
                <a:spcPts val="0"/>
              </a:spcAft>
              <a:buClr>
                <a:schemeClr val="lt1"/>
              </a:buClr>
              <a:buSzPts val="3600"/>
              <a:buNone/>
              <a:defRPr sz="3600">
                <a:solidFill>
                  <a:schemeClr val="lt1"/>
                </a:solidFill>
              </a:defRPr>
            </a:lvl7pPr>
            <a:lvl8pPr lvl="7" algn="ctr">
              <a:lnSpc>
                <a:spcPct val="100000"/>
              </a:lnSpc>
              <a:spcBef>
                <a:spcPts val="0"/>
              </a:spcBef>
              <a:spcAft>
                <a:spcPts val="0"/>
              </a:spcAft>
              <a:buClr>
                <a:schemeClr val="lt1"/>
              </a:buClr>
              <a:buSzPts val="3600"/>
              <a:buNone/>
              <a:defRPr sz="3600">
                <a:solidFill>
                  <a:schemeClr val="lt1"/>
                </a:solidFill>
              </a:defRPr>
            </a:lvl8pPr>
            <a:lvl9pPr lvl="8" algn="ctr">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6" name="Google Shape;26;p5"/>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27" name="Google Shape;27;p5"/>
          <p:cNvSpPr txBox="1">
            <a:spLocks noGrp="1"/>
          </p:cNvSpPr>
          <p:nvPr>
            <p:ph type="body" idx="1"/>
          </p:nvPr>
        </p:nvSpPr>
        <p:spPr>
          <a:xfrm>
            <a:off x="311700" y="1468825"/>
            <a:ext cx="3999900" cy="30999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8" name="Google Shape;28;p5"/>
          <p:cNvSpPr txBox="1">
            <a:spLocks noGrp="1"/>
          </p:cNvSpPr>
          <p:nvPr>
            <p:ph type="body" idx="2"/>
          </p:nvPr>
        </p:nvSpPr>
        <p:spPr>
          <a:xfrm>
            <a:off x="4832400" y="1468825"/>
            <a:ext cx="3999900" cy="30999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w="19050" cap="flat" cmpd="sng">
            <a:solidFill>
              <a:schemeClr val="dk2"/>
            </a:solidFill>
            <a:prstDash val="lgDash"/>
            <a:round/>
            <a:headEnd type="none" w="sm" len="sm"/>
            <a:tailEnd type="none" w="sm" len="sm"/>
          </a:ln>
        </p:spPr>
      </p:cxnSp>
      <p:sp>
        <p:nvSpPr>
          <p:cNvPr id="35" name="Google Shape;35;p7"/>
          <p:cNvSpPr txBox="1">
            <a:spLocks noGrp="1"/>
          </p:cNvSpPr>
          <p:nvPr>
            <p:ph type="title"/>
          </p:nvPr>
        </p:nvSpPr>
        <p:spPr>
          <a:xfrm>
            <a:off x="311700" y="6318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6" name="Google Shape;36;p7"/>
          <p:cNvSpPr txBox="1">
            <a:spLocks noGrp="1"/>
          </p:cNvSpPr>
          <p:nvPr>
            <p:ph type="body" idx="1"/>
          </p:nvPr>
        </p:nvSpPr>
        <p:spPr>
          <a:xfrm>
            <a:off x="311700" y="1618204"/>
            <a:ext cx="2808000" cy="29508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7" name="Google Shape;37;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490250" y="528900"/>
            <a:ext cx="5678100" cy="4085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lt1"/>
              </a:buClr>
              <a:buSzPts val="5400"/>
              <a:buNone/>
              <a:defRPr sz="5400">
                <a:solidFill>
                  <a:schemeClr val="lt1"/>
                </a:solidFill>
              </a:defRPr>
            </a:lvl1pPr>
            <a:lvl2pPr lvl="1" algn="l">
              <a:lnSpc>
                <a:spcPct val="100000"/>
              </a:lnSpc>
              <a:spcBef>
                <a:spcPts val="0"/>
              </a:spcBef>
              <a:spcAft>
                <a:spcPts val="0"/>
              </a:spcAft>
              <a:buClr>
                <a:schemeClr val="lt1"/>
              </a:buClr>
              <a:buSzPts val="5400"/>
              <a:buNone/>
              <a:defRPr sz="5400">
                <a:solidFill>
                  <a:schemeClr val="lt1"/>
                </a:solidFill>
              </a:defRPr>
            </a:lvl2pPr>
            <a:lvl3pPr lvl="2" algn="l">
              <a:lnSpc>
                <a:spcPct val="100000"/>
              </a:lnSpc>
              <a:spcBef>
                <a:spcPts val="0"/>
              </a:spcBef>
              <a:spcAft>
                <a:spcPts val="0"/>
              </a:spcAft>
              <a:buClr>
                <a:schemeClr val="lt1"/>
              </a:buClr>
              <a:buSzPts val="5400"/>
              <a:buNone/>
              <a:defRPr sz="5400">
                <a:solidFill>
                  <a:schemeClr val="lt1"/>
                </a:solidFill>
              </a:defRPr>
            </a:lvl3pPr>
            <a:lvl4pPr lvl="3" algn="l">
              <a:lnSpc>
                <a:spcPct val="100000"/>
              </a:lnSpc>
              <a:spcBef>
                <a:spcPts val="0"/>
              </a:spcBef>
              <a:spcAft>
                <a:spcPts val="0"/>
              </a:spcAft>
              <a:buClr>
                <a:schemeClr val="lt1"/>
              </a:buClr>
              <a:buSzPts val="5400"/>
              <a:buNone/>
              <a:defRPr sz="5400">
                <a:solidFill>
                  <a:schemeClr val="lt1"/>
                </a:solidFill>
              </a:defRPr>
            </a:lvl4pPr>
            <a:lvl5pPr lvl="4" algn="l">
              <a:lnSpc>
                <a:spcPct val="100000"/>
              </a:lnSpc>
              <a:spcBef>
                <a:spcPts val="0"/>
              </a:spcBef>
              <a:spcAft>
                <a:spcPts val="0"/>
              </a:spcAft>
              <a:buClr>
                <a:schemeClr val="lt1"/>
              </a:buClr>
              <a:buSzPts val="5400"/>
              <a:buNone/>
              <a:defRPr sz="5400">
                <a:solidFill>
                  <a:schemeClr val="lt1"/>
                </a:solidFill>
              </a:defRPr>
            </a:lvl5pPr>
            <a:lvl6pPr lvl="5" algn="l">
              <a:lnSpc>
                <a:spcPct val="100000"/>
              </a:lnSpc>
              <a:spcBef>
                <a:spcPts val="0"/>
              </a:spcBef>
              <a:spcAft>
                <a:spcPts val="0"/>
              </a:spcAft>
              <a:buClr>
                <a:schemeClr val="lt1"/>
              </a:buClr>
              <a:buSzPts val="5400"/>
              <a:buNone/>
              <a:defRPr sz="5400">
                <a:solidFill>
                  <a:schemeClr val="lt1"/>
                </a:solidFill>
              </a:defRPr>
            </a:lvl6pPr>
            <a:lvl7pPr lvl="6" algn="l">
              <a:lnSpc>
                <a:spcPct val="100000"/>
              </a:lnSpc>
              <a:spcBef>
                <a:spcPts val="0"/>
              </a:spcBef>
              <a:spcAft>
                <a:spcPts val="0"/>
              </a:spcAft>
              <a:buClr>
                <a:schemeClr val="lt1"/>
              </a:buClr>
              <a:buSzPts val="5400"/>
              <a:buNone/>
              <a:defRPr sz="5400">
                <a:solidFill>
                  <a:schemeClr val="lt1"/>
                </a:solidFill>
              </a:defRPr>
            </a:lvl7pPr>
            <a:lvl8pPr lvl="7" algn="l">
              <a:lnSpc>
                <a:spcPct val="100000"/>
              </a:lnSpc>
              <a:spcBef>
                <a:spcPts val="0"/>
              </a:spcBef>
              <a:spcAft>
                <a:spcPts val="0"/>
              </a:spcAft>
              <a:buClr>
                <a:schemeClr val="lt1"/>
              </a:buClr>
              <a:buSzPts val="5400"/>
              <a:buNone/>
              <a:defRPr sz="5400">
                <a:solidFill>
                  <a:schemeClr val="lt1"/>
                </a:solidFill>
              </a:defRPr>
            </a:lvl8pPr>
            <a:lvl9pPr lvl="8" algn="l">
              <a:lnSpc>
                <a:spcPct val="100000"/>
              </a:lnSpc>
              <a:spcBef>
                <a:spcPts val="0"/>
              </a:spcBef>
              <a:spcAft>
                <a:spcPts val="0"/>
              </a:spcAft>
              <a:buClr>
                <a:schemeClr val="lt1"/>
              </a:buClr>
              <a:buSzPts val="5400"/>
              <a:buNone/>
              <a:defRPr sz="5400">
                <a:solidFill>
                  <a:schemeClr val="lt1"/>
                </a:solidFill>
              </a:defRPr>
            </a:lvl9pPr>
          </a:lstStyle>
          <a:p>
            <a:endParaRPr/>
          </a:p>
        </p:txBody>
      </p:sp>
      <p:sp>
        <p:nvSpPr>
          <p:cNvPr id="40" name="Google Shape;40;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1"/>
        </a:solidFill>
        <a:effectLst/>
      </p:bgPr>
    </p:bg>
    <p:spTree>
      <p:nvGrpSpPr>
        <p:cNvPr id="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43" name="Google Shape;43;p9"/>
          <p:cNvCxnSpPr/>
          <p:nvPr/>
        </p:nvCxnSpPr>
        <p:spPr>
          <a:xfrm>
            <a:off x="5029675" y="4495500"/>
            <a:ext cx="577200" cy="0"/>
          </a:xfrm>
          <a:prstGeom prst="straightConnector1">
            <a:avLst/>
          </a:prstGeom>
          <a:noFill/>
          <a:ln w="19050" cap="flat" cmpd="sng">
            <a:solidFill>
              <a:schemeClr val="dk1"/>
            </a:solidFill>
            <a:prstDash val="lgDash"/>
            <a:round/>
            <a:headEnd type="none" w="sm" len="sm"/>
            <a:tailEnd type="none" w="sm" len="sm"/>
          </a:ln>
        </p:spPr>
      </p:cxnSp>
      <p:sp>
        <p:nvSpPr>
          <p:cNvPr id="44" name="Google Shape;44;p9"/>
          <p:cNvSpPr txBox="1">
            <a:spLocks noGrp="1"/>
          </p:cNvSpPr>
          <p:nvPr>
            <p:ph type="title"/>
          </p:nvPr>
        </p:nvSpPr>
        <p:spPr>
          <a:xfrm>
            <a:off x="265500" y="1078750"/>
            <a:ext cx="4045200" cy="1789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lt1"/>
              </a:buClr>
              <a:buSzPts val="4600"/>
              <a:buNone/>
              <a:defRPr sz="4600">
                <a:solidFill>
                  <a:schemeClr val="lt1"/>
                </a:solidFill>
              </a:defRPr>
            </a:lvl1pPr>
            <a:lvl2pPr lvl="1" algn="ctr">
              <a:lnSpc>
                <a:spcPct val="100000"/>
              </a:lnSpc>
              <a:spcBef>
                <a:spcPts val="0"/>
              </a:spcBef>
              <a:spcAft>
                <a:spcPts val="0"/>
              </a:spcAft>
              <a:buClr>
                <a:schemeClr val="lt1"/>
              </a:buClr>
              <a:buSzPts val="4600"/>
              <a:buNone/>
              <a:defRPr sz="4600">
                <a:solidFill>
                  <a:schemeClr val="lt1"/>
                </a:solidFill>
              </a:defRPr>
            </a:lvl2pPr>
            <a:lvl3pPr lvl="2" algn="ctr">
              <a:lnSpc>
                <a:spcPct val="100000"/>
              </a:lnSpc>
              <a:spcBef>
                <a:spcPts val="0"/>
              </a:spcBef>
              <a:spcAft>
                <a:spcPts val="0"/>
              </a:spcAft>
              <a:buClr>
                <a:schemeClr val="lt1"/>
              </a:buClr>
              <a:buSzPts val="4600"/>
              <a:buNone/>
              <a:defRPr sz="4600">
                <a:solidFill>
                  <a:schemeClr val="lt1"/>
                </a:solidFill>
              </a:defRPr>
            </a:lvl3pPr>
            <a:lvl4pPr lvl="3" algn="ctr">
              <a:lnSpc>
                <a:spcPct val="100000"/>
              </a:lnSpc>
              <a:spcBef>
                <a:spcPts val="0"/>
              </a:spcBef>
              <a:spcAft>
                <a:spcPts val="0"/>
              </a:spcAft>
              <a:buClr>
                <a:schemeClr val="lt1"/>
              </a:buClr>
              <a:buSzPts val="4600"/>
              <a:buNone/>
              <a:defRPr sz="4600">
                <a:solidFill>
                  <a:schemeClr val="lt1"/>
                </a:solidFill>
              </a:defRPr>
            </a:lvl4pPr>
            <a:lvl5pPr lvl="4" algn="ctr">
              <a:lnSpc>
                <a:spcPct val="100000"/>
              </a:lnSpc>
              <a:spcBef>
                <a:spcPts val="0"/>
              </a:spcBef>
              <a:spcAft>
                <a:spcPts val="0"/>
              </a:spcAft>
              <a:buClr>
                <a:schemeClr val="lt1"/>
              </a:buClr>
              <a:buSzPts val="4600"/>
              <a:buNone/>
              <a:defRPr sz="4600">
                <a:solidFill>
                  <a:schemeClr val="lt1"/>
                </a:solidFill>
              </a:defRPr>
            </a:lvl5pPr>
            <a:lvl6pPr lvl="5" algn="ctr">
              <a:lnSpc>
                <a:spcPct val="100000"/>
              </a:lnSpc>
              <a:spcBef>
                <a:spcPts val="0"/>
              </a:spcBef>
              <a:spcAft>
                <a:spcPts val="0"/>
              </a:spcAft>
              <a:buClr>
                <a:schemeClr val="lt1"/>
              </a:buClr>
              <a:buSzPts val="4600"/>
              <a:buNone/>
              <a:defRPr sz="4600">
                <a:solidFill>
                  <a:schemeClr val="lt1"/>
                </a:solidFill>
              </a:defRPr>
            </a:lvl6pPr>
            <a:lvl7pPr lvl="6" algn="ctr">
              <a:lnSpc>
                <a:spcPct val="100000"/>
              </a:lnSpc>
              <a:spcBef>
                <a:spcPts val="0"/>
              </a:spcBef>
              <a:spcAft>
                <a:spcPts val="0"/>
              </a:spcAft>
              <a:buClr>
                <a:schemeClr val="lt1"/>
              </a:buClr>
              <a:buSzPts val="4600"/>
              <a:buNone/>
              <a:defRPr sz="4600">
                <a:solidFill>
                  <a:schemeClr val="lt1"/>
                </a:solidFill>
              </a:defRPr>
            </a:lvl7pPr>
            <a:lvl8pPr lvl="7" algn="ctr">
              <a:lnSpc>
                <a:spcPct val="100000"/>
              </a:lnSpc>
              <a:spcBef>
                <a:spcPts val="0"/>
              </a:spcBef>
              <a:spcAft>
                <a:spcPts val="0"/>
              </a:spcAft>
              <a:buClr>
                <a:schemeClr val="lt1"/>
              </a:buClr>
              <a:buSzPts val="4600"/>
              <a:buNone/>
              <a:defRPr sz="4600">
                <a:solidFill>
                  <a:schemeClr val="lt1"/>
                </a:solidFill>
              </a:defRPr>
            </a:lvl8pPr>
            <a:lvl9pPr lvl="8" algn="ctr">
              <a:lnSpc>
                <a:spcPct val="100000"/>
              </a:lnSpc>
              <a:spcBef>
                <a:spcPts val="0"/>
              </a:spcBef>
              <a:spcAft>
                <a:spcPts val="0"/>
              </a:spcAft>
              <a:buClr>
                <a:schemeClr val="lt1"/>
              </a:buClr>
              <a:buSzPts val="4600"/>
              <a:buNone/>
              <a:defRPr sz="4600">
                <a:solidFill>
                  <a:schemeClr val="lt1"/>
                </a:solidFill>
              </a:defRPr>
            </a:lvl9pPr>
          </a:lstStyle>
          <a:p>
            <a:endParaRPr/>
          </a:p>
        </p:txBody>
      </p:sp>
      <p:sp>
        <p:nvSpPr>
          <p:cNvPr id="45" name="Google Shape;45;p9"/>
          <p:cNvSpPr txBox="1">
            <a:spLocks noGrp="1"/>
          </p:cNvSpPr>
          <p:nvPr>
            <p:ph type="subTitle" idx="1"/>
          </p:nvPr>
        </p:nvSpPr>
        <p:spPr>
          <a:xfrm>
            <a:off x="265500" y="2921401"/>
            <a:ext cx="4045200" cy="13455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2100"/>
              <a:buFont typeface="Oswald"/>
              <a:buNone/>
              <a:defRPr sz="2100">
                <a:latin typeface="Oswald"/>
                <a:ea typeface="Oswald"/>
                <a:cs typeface="Oswald"/>
                <a:sym typeface="Oswald"/>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dern-writer">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dk2"/>
              </a:buClr>
              <a:buSzPts val="3000"/>
              <a:buFont typeface="Oswald"/>
              <a:buNone/>
              <a:defRPr sz="3000" b="0" i="0" u="none" strike="noStrike" cap="none">
                <a:solidFill>
                  <a:schemeClr val="dk2"/>
                </a:solidFill>
                <a:latin typeface="Oswald"/>
                <a:ea typeface="Oswald"/>
                <a:cs typeface="Oswald"/>
                <a:sym typeface="Oswald"/>
              </a:defRPr>
            </a:lvl1pPr>
            <a:lvl2pPr marR="0" lvl="1" algn="l" rtl="0">
              <a:lnSpc>
                <a:spcPct val="100000"/>
              </a:lnSpc>
              <a:spcBef>
                <a:spcPts val="0"/>
              </a:spcBef>
              <a:spcAft>
                <a:spcPts val="0"/>
              </a:spcAft>
              <a:buClr>
                <a:schemeClr val="dk2"/>
              </a:buClr>
              <a:buSzPts val="3000"/>
              <a:buFont typeface="Oswald"/>
              <a:buNone/>
              <a:defRPr sz="3000" b="0" i="0" u="none" strike="noStrike" cap="none">
                <a:solidFill>
                  <a:schemeClr val="dk2"/>
                </a:solidFill>
                <a:latin typeface="Oswald"/>
                <a:ea typeface="Oswald"/>
                <a:cs typeface="Oswald"/>
                <a:sym typeface="Oswald"/>
              </a:defRPr>
            </a:lvl2pPr>
            <a:lvl3pPr marR="0" lvl="2" algn="l" rtl="0">
              <a:lnSpc>
                <a:spcPct val="100000"/>
              </a:lnSpc>
              <a:spcBef>
                <a:spcPts val="0"/>
              </a:spcBef>
              <a:spcAft>
                <a:spcPts val="0"/>
              </a:spcAft>
              <a:buClr>
                <a:schemeClr val="dk2"/>
              </a:buClr>
              <a:buSzPts val="3000"/>
              <a:buFont typeface="Oswald"/>
              <a:buNone/>
              <a:defRPr sz="3000" b="0" i="0" u="none" strike="noStrike" cap="none">
                <a:solidFill>
                  <a:schemeClr val="dk2"/>
                </a:solidFill>
                <a:latin typeface="Oswald"/>
                <a:ea typeface="Oswald"/>
                <a:cs typeface="Oswald"/>
                <a:sym typeface="Oswald"/>
              </a:defRPr>
            </a:lvl3pPr>
            <a:lvl4pPr marR="0" lvl="3" algn="l" rtl="0">
              <a:lnSpc>
                <a:spcPct val="100000"/>
              </a:lnSpc>
              <a:spcBef>
                <a:spcPts val="0"/>
              </a:spcBef>
              <a:spcAft>
                <a:spcPts val="0"/>
              </a:spcAft>
              <a:buClr>
                <a:schemeClr val="dk2"/>
              </a:buClr>
              <a:buSzPts val="3000"/>
              <a:buFont typeface="Oswald"/>
              <a:buNone/>
              <a:defRPr sz="3000" b="0" i="0" u="none" strike="noStrike" cap="none">
                <a:solidFill>
                  <a:schemeClr val="dk2"/>
                </a:solidFill>
                <a:latin typeface="Oswald"/>
                <a:ea typeface="Oswald"/>
                <a:cs typeface="Oswald"/>
                <a:sym typeface="Oswald"/>
              </a:defRPr>
            </a:lvl4pPr>
            <a:lvl5pPr marR="0" lvl="4" algn="l" rtl="0">
              <a:lnSpc>
                <a:spcPct val="100000"/>
              </a:lnSpc>
              <a:spcBef>
                <a:spcPts val="0"/>
              </a:spcBef>
              <a:spcAft>
                <a:spcPts val="0"/>
              </a:spcAft>
              <a:buClr>
                <a:schemeClr val="dk2"/>
              </a:buClr>
              <a:buSzPts val="3000"/>
              <a:buFont typeface="Oswald"/>
              <a:buNone/>
              <a:defRPr sz="3000" b="0" i="0" u="none" strike="noStrike" cap="none">
                <a:solidFill>
                  <a:schemeClr val="dk2"/>
                </a:solidFill>
                <a:latin typeface="Oswald"/>
                <a:ea typeface="Oswald"/>
                <a:cs typeface="Oswald"/>
                <a:sym typeface="Oswald"/>
              </a:defRPr>
            </a:lvl5pPr>
            <a:lvl6pPr marR="0" lvl="5" algn="l" rtl="0">
              <a:lnSpc>
                <a:spcPct val="100000"/>
              </a:lnSpc>
              <a:spcBef>
                <a:spcPts val="0"/>
              </a:spcBef>
              <a:spcAft>
                <a:spcPts val="0"/>
              </a:spcAft>
              <a:buClr>
                <a:schemeClr val="dk2"/>
              </a:buClr>
              <a:buSzPts val="3000"/>
              <a:buFont typeface="Oswald"/>
              <a:buNone/>
              <a:defRPr sz="3000" b="0" i="0" u="none" strike="noStrike" cap="none">
                <a:solidFill>
                  <a:schemeClr val="dk2"/>
                </a:solidFill>
                <a:latin typeface="Oswald"/>
                <a:ea typeface="Oswald"/>
                <a:cs typeface="Oswald"/>
                <a:sym typeface="Oswald"/>
              </a:defRPr>
            </a:lvl6pPr>
            <a:lvl7pPr marR="0" lvl="6" algn="l" rtl="0">
              <a:lnSpc>
                <a:spcPct val="100000"/>
              </a:lnSpc>
              <a:spcBef>
                <a:spcPts val="0"/>
              </a:spcBef>
              <a:spcAft>
                <a:spcPts val="0"/>
              </a:spcAft>
              <a:buClr>
                <a:schemeClr val="dk2"/>
              </a:buClr>
              <a:buSzPts val="3000"/>
              <a:buFont typeface="Oswald"/>
              <a:buNone/>
              <a:defRPr sz="3000" b="0" i="0" u="none" strike="noStrike" cap="none">
                <a:solidFill>
                  <a:schemeClr val="dk2"/>
                </a:solidFill>
                <a:latin typeface="Oswald"/>
                <a:ea typeface="Oswald"/>
                <a:cs typeface="Oswald"/>
                <a:sym typeface="Oswald"/>
              </a:defRPr>
            </a:lvl7pPr>
            <a:lvl8pPr marR="0" lvl="7" algn="l" rtl="0">
              <a:lnSpc>
                <a:spcPct val="100000"/>
              </a:lnSpc>
              <a:spcBef>
                <a:spcPts val="0"/>
              </a:spcBef>
              <a:spcAft>
                <a:spcPts val="0"/>
              </a:spcAft>
              <a:buClr>
                <a:schemeClr val="dk2"/>
              </a:buClr>
              <a:buSzPts val="3000"/>
              <a:buFont typeface="Oswald"/>
              <a:buNone/>
              <a:defRPr sz="3000" b="0" i="0" u="none" strike="noStrike" cap="none">
                <a:solidFill>
                  <a:schemeClr val="dk2"/>
                </a:solidFill>
                <a:latin typeface="Oswald"/>
                <a:ea typeface="Oswald"/>
                <a:cs typeface="Oswald"/>
                <a:sym typeface="Oswald"/>
              </a:defRPr>
            </a:lvl8pPr>
            <a:lvl9pPr marR="0" lvl="8" algn="l" rtl="0">
              <a:lnSpc>
                <a:spcPct val="100000"/>
              </a:lnSpc>
              <a:spcBef>
                <a:spcPts val="0"/>
              </a:spcBef>
              <a:spcAft>
                <a:spcPts val="0"/>
              </a:spcAft>
              <a:buClr>
                <a:schemeClr val="dk2"/>
              </a:buClr>
              <a:buSzPts val="3000"/>
              <a:buFont typeface="Oswald"/>
              <a:buNone/>
              <a:defRPr sz="3000" b="0" i="0" u="none" strike="noStrike" cap="none">
                <a:solidFill>
                  <a:schemeClr val="dk2"/>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Source Code Pro"/>
              <a:buChar char="●"/>
              <a:defRPr sz="1800" b="0" i="0" u="none" strike="noStrike" cap="none">
                <a:solidFill>
                  <a:schemeClr val="dk2"/>
                </a:solidFill>
                <a:latin typeface="Source Code Pro"/>
                <a:ea typeface="Source Code Pro"/>
                <a:cs typeface="Source Code Pro"/>
                <a:sym typeface="Source Code Pro"/>
              </a:defRPr>
            </a:lvl1pPr>
            <a:lvl2pPr marL="914400" marR="0" lvl="1"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2pPr>
            <a:lvl3pPr marL="1371600" marR="0" lvl="2"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3pPr>
            <a:lvl4pPr marL="1828800" marR="0" lvl="3"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4pPr>
            <a:lvl5pPr marL="2286000" marR="0" lvl="4"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5pPr>
            <a:lvl6pPr marL="2743200" marR="0" lvl="5"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6pPr>
            <a:lvl7pPr marL="3200400" marR="0" lvl="6"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7pPr>
            <a:lvl8pPr marL="3657600" marR="0" lvl="7"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8pPr>
            <a:lvl9pPr marL="4114800" marR="0" lvl="8" indent="-317500" algn="l" rtl="0">
              <a:lnSpc>
                <a:spcPct val="115000"/>
              </a:lnSpc>
              <a:spcBef>
                <a:spcPts val="1600"/>
              </a:spcBef>
              <a:spcAft>
                <a:spcPts val="160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humanityinaction.org/knowledge_detail/gentrification-and-displacement-in-harlem-how-the-harlem-community-lost-its-voice-en-route-to-progres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alignny.org/resource/combating-the-gentrification-of-jobs-in-new-york-cit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411175" y="644300"/>
            <a:ext cx="8282400" cy="21090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6000"/>
              <a:buNone/>
            </a:pPr>
            <a:r>
              <a:rPr lang="en"/>
              <a:t>NDMS Social Studies</a:t>
            </a:r>
            <a:endParaRPr/>
          </a:p>
        </p:txBody>
      </p:sp>
      <p:sp>
        <p:nvSpPr>
          <p:cNvPr id="63" name="Google Shape;63;p13"/>
          <p:cNvSpPr txBox="1">
            <a:spLocks noGrp="1"/>
          </p:cNvSpPr>
          <p:nvPr>
            <p:ph type="subTitle" idx="1"/>
          </p:nvPr>
        </p:nvSpPr>
        <p:spPr>
          <a:xfrm>
            <a:off x="411175" y="3398250"/>
            <a:ext cx="8282400" cy="12606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
              <a:t>Gentrification and West Harlem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a:t>Now It’s Your Turn</a:t>
            </a:r>
            <a:endParaRPr/>
          </a:p>
        </p:txBody>
      </p:sp>
      <p:sp>
        <p:nvSpPr>
          <p:cNvPr id="124" name="Google Shape;124;p22"/>
          <p:cNvSpPr txBox="1">
            <a:spLocks noGrp="1"/>
          </p:cNvSpPr>
          <p:nvPr>
            <p:ph type="body" idx="1"/>
          </p:nvPr>
        </p:nvSpPr>
        <p:spPr>
          <a:xfrm>
            <a:off x="48450" y="1468825"/>
            <a:ext cx="4220700" cy="3099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800"/>
              <a:buNone/>
            </a:pPr>
            <a:r>
              <a:rPr lang="en"/>
              <a:t>Please get into groups of 3 and think about some problems and issues that you see in either West Harlem, all of NYC or NDMS that you can and would like to solve.</a:t>
            </a:r>
            <a:endParaRPr/>
          </a:p>
        </p:txBody>
      </p:sp>
      <p:pic>
        <p:nvPicPr>
          <p:cNvPr id="125" name="Google Shape;125;p22"/>
          <p:cNvPicPr preferRelativeResize="0"/>
          <p:nvPr/>
        </p:nvPicPr>
        <p:blipFill>
          <a:blip r:embed="rId3">
            <a:alphaModFix/>
          </a:blip>
          <a:stretch>
            <a:fillRect/>
          </a:stretch>
        </p:blipFill>
        <p:spPr>
          <a:xfrm>
            <a:off x="4198800" y="1562150"/>
            <a:ext cx="5206675" cy="2737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a:t>Do Now and Vocabulary:</a:t>
            </a:r>
            <a:endParaRPr/>
          </a:p>
        </p:txBody>
      </p:sp>
      <p:sp>
        <p:nvSpPr>
          <p:cNvPr id="69" name="Google Shape;69;p14"/>
          <p:cNvSpPr txBox="1">
            <a:spLocks noGrp="1"/>
          </p:cNvSpPr>
          <p:nvPr>
            <p:ph type="body" idx="1"/>
          </p:nvPr>
        </p:nvSpPr>
        <p:spPr>
          <a:xfrm>
            <a:off x="109700" y="1468825"/>
            <a:ext cx="4515900" cy="3099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What does it mean to improve or update a neighborhood? What are some possible consequences?</a:t>
            </a:r>
            <a:endParaRPr/>
          </a:p>
          <a:p>
            <a:pPr marL="0" lvl="0" indent="0" algn="l" rtl="0">
              <a:lnSpc>
                <a:spcPct val="115000"/>
              </a:lnSpc>
              <a:spcBef>
                <a:spcPts val="1600"/>
              </a:spcBef>
              <a:spcAft>
                <a:spcPts val="1600"/>
              </a:spcAft>
              <a:buSzPts val="1800"/>
              <a:buNone/>
            </a:pPr>
            <a:r>
              <a:rPr lang="en"/>
              <a:t>Gentrification: </a:t>
            </a:r>
            <a:r>
              <a:rPr lang="en">
                <a:latin typeface="Arial"/>
                <a:ea typeface="Arial"/>
                <a:cs typeface="Arial"/>
                <a:sym typeface="Arial"/>
              </a:rPr>
              <a:t>the process whereby the character of a poor urban area is changed by </a:t>
            </a:r>
            <a:r>
              <a:rPr lang="en" u="sng">
                <a:latin typeface="Arial"/>
                <a:ea typeface="Arial"/>
                <a:cs typeface="Arial"/>
                <a:sym typeface="Arial"/>
              </a:rPr>
              <a:t>wealthier</a:t>
            </a:r>
            <a:r>
              <a:rPr lang="en">
                <a:latin typeface="Arial"/>
                <a:ea typeface="Arial"/>
                <a:cs typeface="Arial"/>
                <a:sym typeface="Arial"/>
              </a:rPr>
              <a:t> people moving in, improving housing, and attracting new businesses, typically </a:t>
            </a:r>
            <a:r>
              <a:rPr lang="en" u="sng">
                <a:latin typeface="Arial"/>
                <a:ea typeface="Arial"/>
                <a:cs typeface="Arial"/>
                <a:sym typeface="Arial"/>
              </a:rPr>
              <a:t>displacing</a:t>
            </a:r>
            <a:r>
              <a:rPr lang="en">
                <a:latin typeface="Arial"/>
                <a:ea typeface="Arial"/>
                <a:cs typeface="Arial"/>
                <a:sym typeface="Arial"/>
              </a:rPr>
              <a:t> current </a:t>
            </a:r>
            <a:r>
              <a:rPr lang="en" u="sng">
                <a:latin typeface="Arial"/>
                <a:ea typeface="Arial"/>
                <a:cs typeface="Arial"/>
                <a:sym typeface="Arial"/>
              </a:rPr>
              <a:t>inhabitants</a:t>
            </a:r>
            <a:r>
              <a:rPr lang="en">
                <a:latin typeface="Arial"/>
                <a:ea typeface="Arial"/>
                <a:cs typeface="Arial"/>
                <a:sym typeface="Arial"/>
              </a:rPr>
              <a:t> in the process.</a:t>
            </a:r>
            <a:endParaRPr/>
          </a:p>
        </p:txBody>
      </p:sp>
      <p:pic>
        <p:nvPicPr>
          <p:cNvPr id="70" name="Google Shape;70;p14"/>
          <p:cNvPicPr preferRelativeResize="0"/>
          <p:nvPr/>
        </p:nvPicPr>
        <p:blipFill>
          <a:blip r:embed="rId3">
            <a:alphaModFix/>
          </a:blip>
          <a:stretch>
            <a:fillRect/>
          </a:stretch>
        </p:blipFill>
        <p:spPr>
          <a:xfrm>
            <a:off x="4625600" y="1298900"/>
            <a:ext cx="4419006" cy="30999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a:t>The Public Policy Analyst: Modeled through Gentrification</a:t>
            </a:r>
            <a:endParaRPr/>
          </a:p>
        </p:txBody>
      </p:sp>
      <p:sp>
        <p:nvSpPr>
          <p:cNvPr id="76" name="Google Shape;76;p15"/>
          <p:cNvSpPr txBox="1">
            <a:spLocks noGrp="1"/>
          </p:cNvSpPr>
          <p:nvPr>
            <p:ph type="body" idx="1"/>
          </p:nvPr>
        </p:nvSpPr>
        <p:spPr>
          <a:xfrm>
            <a:off x="93350" y="1228500"/>
            <a:ext cx="4820700" cy="3774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We will be looking at the process of “gentrification” and how West Harlem has changed so much in the past few years. Please speak to your partner about some of the changes you have noticed as you have grown older.</a:t>
            </a:r>
            <a:endParaRPr/>
          </a:p>
          <a:p>
            <a:pPr marL="0" lvl="0" indent="0" algn="l" rtl="0">
              <a:lnSpc>
                <a:spcPct val="115000"/>
              </a:lnSpc>
              <a:spcBef>
                <a:spcPts val="1600"/>
              </a:spcBef>
              <a:spcAft>
                <a:spcPts val="1600"/>
              </a:spcAft>
              <a:buSzPts val="1800"/>
              <a:buNone/>
            </a:pPr>
            <a:r>
              <a:rPr lang="en"/>
              <a:t>Public Policy Analyst: Someone who provides an approach to solving a problem using a specific set of steps</a:t>
            </a:r>
            <a:endParaRPr/>
          </a:p>
        </p:txBody>
      </p:sp>
      <p:pic>
        <p:nvPicPr>
          <p:cNvPr id="77" name="Google Shape;77;p15"/>
          <p:cNvPicPr preferRelativeResize="0"/>
          <p:nvPr/>
        </p:nvPicPr>
        <p:blipFill>
          <a:blip r:embed="rId3">
            <a:alphaModFix/>
          </a:blip>
          <a:stretch>
            <a:fillRect/>
          </a:stretch>
        </p:blipFill>
        <p:spPr>
          <a:xfrm>
            <a:off x="4789175" y="2078525"/>
            <a:ext cx="4121950" cy="230829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a:t>Define the Problem</a:t>
            </a:r>
            <a:endParaRPr/>
          </a:p>
        </p:txBody>
      </p:sp>
      <p:sp>
        <p:nvSpPr>
          <p:cNvPr id="83" name="Google Shape;83;p16"/>
          <p:cNvSpPr txBox="1">
            <a:spLocks noGrp="1"/>
          </p:cNvSpPr>
          <p:nvPr>
            <p:ph type="body" idx="1"/>
          </p:nvPr>
        </p:nvSpPr>
        <p:spPr>
          <a:xfrm>
            <a:off x="311700" y="1468825"/>
            <a:ext cx="4260300" cy="3099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800"/>
              <a:buNone/>
            </a:pPr>
            <a:r>
              <a:rPr lang="en"/>
              <a:t>Gentrification is a complex problem that both improves the area we live in but also pushes out poorer people who live in the improved area since improvements are expensive.</a:t>
            </a:r>
            <a:endParaRPr/>
          </a:p>
        </p:txBody>
      </p:sp>
      <p:pic>
        <p:nvPicPr>
          <p:cNvPr id="84" name="Google Shape;84;p16"/>
          <p:cNvPicPr preferRelativeResize="0"/>
          <p:nvPr/>
        </p:nvPicPr>
        <p:blipFill>
          <a:blip r:embed="rId3">
            <a:alphaModFix/>
          </a:blip>
          <a:stretch>
            <a:fillRect/>
          </a:stretch>
        </p:blipFill>
        <p:spPr>
          <a:xfrm>
            <a:off x="4349775" y="1298900"/>
            <a:ext cx="4794225" cy="31933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a:t>Gather the Evidence</a:t>
            </a:r>
            <a:endParaRPr/>
          </a:p>
        </p:txBody>
      </p:sp>
      <p:sp>
        <p:nvSpPr>
          <p:cNvPr id="90" name="Google Shape;90;p17"/>
          <p:cNvSpPr txBox="1">
            <a:spLocks noGrp="1"/>
          </p:cNvSpPr>
          <p:nvPr>
            <p:ph type="body" idx="1"/>
          </p:nvPr>
        </p:nvSpPr>
        <p:spPr>
          <a:xfrm>
            <a:off x="311700" y="1293950"/>
            <a:ext cx="4270800" cy="3099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Gentrification is occurring all over the world. As people want to have higher property prices, not live in squalor, and generally improve their standards of living. </a:t>
            </a:r>
            <a:endParaRPr/>
          </a:p>
          <a:p>
            <a:pPr marL="0" lvl="0" indent="0" algn="l" rtl="0">
              <a:lnSpc>
                <a:spcPct val="115000"/>
              </a:lnSpc>
              <a:spcBef>
                <a:spcPts val="1600"/>
              </a:spcBef>
              <a:spcAft>
                <a:spcPts val="1600"/>
              </a:spcAft>
              <a:buSzPts val="1800"/>
              <a:buNone/>
            </a:pPr>
            <a:r>
              <a:rPr lang="en"/>
              <a:t>In </a:t>
            </a:r>
            <a:r>
              <a:rPr lang="en" u="sng">
                <a:solidFill>
                  <a:schemeClr val="hlink"/>
                </a:solidFill>
                <a:hlinkClick r:id="rId3"/>
              </a:rPr>
              <a:t>Harlem, the movement of Columbia University</a:t>
            </a:r>
            <a:r>
              <a:rPr lang="en"/>
              <a:t> into the Manhattanville Neighborhood has displaced a great deal of local residents.</a:t>
            </a:r>
            <a:endParaRPr/>
          </a:p>
        </p:txBody>
      </p:sp>
      <p:pic>
        <p:nvPicPr>
          <p:cNvPr id="91" name="Google Shape;91;p17"/>
          <p:cNvPicPr preferRelativeResize="0"/>
          <p:nvPr/>
        </p:nvPicPr>
        <p:blipFill>
          <a:blip r:embed="rId4">
            <a:alphaModFix/>
          </a:blip>
          <a:stretch>
            <a:fillRect/>
          </a:stretch>
        </p:blipFill>
        <p:spPr>
          <a:xfrm>
            <a:off x="4947200" y="683625"/>
            <a:ext cx="3885100" cy="38851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a:t>Identify the Causes</a:t>
            </a:r>
            <a:endParaRPr/>
          </a:p>
        </p:txBody>
      </p:sp>
      <p:sp>
        <p:nvSpPr>
          <p:cNvPr id="97" name="Google Shape;97;p18"/>
          <p:cNvSpPr txBox="1">
            <a:spLocks noGrp="1"/>
          </p:cNvSpPr>
          <p:nvPr>
            <p:ph type="body" idx="1"/>
          </p:nvPr>
        </p:nvSpPr>
        <p:spPr>
          <a:xfrm>
            <a:off x="311700" y="1468825"/>
            <a:ext cx="4218600" cy="30999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AutoNum type="arabicPeriod"/>
            </a:pPr>
            <a:r>
              <a:rPr lang="en"/>
              <a:t>Developers wish to convert valuable land into housing for richer people.</a:t>
            </a:r>
            <a:endParaRPr/>
          </a:p>
          <a:p>
            <a:pPr marL="457200" lvl="0" indent="-342900" algn="l" rtl="0">
              <a:lnSpc>
                <a:spcPct val="115000"/>
              </a:lnSpc>
              <a:spcBef>
                <a:spcPts val="0"/>
              </a:spcBef>
              <a:spcAft>
                <a:spcPts val="0"/>
              </a:spcAft>
              <a:buSzPts val="1800"/>
              <a:buAutoNum type="arabicPeriod"/>
            </a:pPr>
            <a:r>
              <a:rPr lang="en"/>
              <a:t>Businesses would like to sell to people with more money.</a:t>
            </a:r>
            <a:endParaRPr/>
          </a:p>
          <a:p>
            <a:pPr marL="457200" lvl="0" indent="-342900" algn="l" rtl="0">
              <a:lnSpc>
                <a:spcPct val="115000"/>
              </a:lnSpc>
              <a:spcBef>
                <a:spcPts val="0"/>
              </a:spcBef>
              <a:spcAft>
                <a:spcPts val="0"/>
              </a:spcAft>
              <a:buSzPts val="1800"/>
              <a:buAutoNum type="arabicPeriod"/>
            </a:pPr>
            <a:r>
              <a:rPr lang="en"/>
              <a:t>Landlords would have less to tend to and take care of.</a:t>
            </a:r>
            <a:endParaRPr/>
          </a:p>
        </p:txBody>
      </p:sp>
      <p:pic>
        <p:nvPicPr>
          <p:cNvPr id="98" name="Google Shape;98;p18"/>
          <p:cNvPicPr preferRelativeResize="0"/>
          <p:nvPr/>
        </p:nvPicPr>
        <p:blipFill>
          <a:blip r:embed="rId3">
            <a:alphaModFix/>
          </a:blip>
          <a:stretch>
            <a:fillRect/>
          </a:stretch>
        </p:blipFill>
        <p:spPr>
          <a:xfrm>
            <a:off x="4399200" y="2362025"/>
            <a:ext cx="4975325" cy="2535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a:t>Evaluate Existing Policy</a:t>
            </a:r>
            <a:endParaRPr/>
          </a:p>
        </p:txBody>
      </p:sp>
      <p:sp>
        <p:nvSpPr>
          <p:cNvPr id="104" name="Google Shape;104;p19"/>
          <p:cNvSpPr txBox="1">
            <a:spLocks noGrp="1"/>
          </p:cNvSpPr>
          <p:nvPr>
            <p:ph type="body" idx="1"/>
          </p:nvPr>
        </p:nvSpPr>
        <p:spPr>
          <a:xfrm>
            <a:off x="80650" y="1106000"/>
            <a:ext cx="4664400" cy="4079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NYC welcomes gentrification as it increases property value and makes the standard of living higher. However, NYC has also designated specific buildings and regions that are not available for purchase based on Eminent Domain rules.</a:t>
            </a:r>
            <a:endParaRPr/>
          </a:p>
          <a:p>
            <a:pPr marL="0" lvl="0" indent="0" algn="l" rtl="0">
              <a:lnSpc>
                <a:spcPct val="115000"/>
              </a:lnSpc>
              <a:spcBef>
                <a:spcPts val="1600"/>
              </a:spcBef>
              <a:spcAft>
                <a:spcPts val="1600"/>
              </a:spcAft>
              <a:buSzPts val="1800"/>
              <a:buNone/>
            </a:pPr>
            <a:r>
              <a:rPr lang="en" sz="2200">
                <a:highlight>
                  <a:schemeClr val="lt1"/>
                </a:highlight>
                <a:latin typeface="Times New Roman"/>
                <a:ea typeface="Times New Roman"/>
                <a:cs typeface="Times New Roman"/>
                <a:sym typeface="Times New Roman"/>
              </a:rPr>
              <a:t>Eminent Domain: </a:t>
            </a:r>
            <a:r>
              <a:rPr lang="en" sz="1600">
                <a:highlight>
                  <a:schemeClr val="lt1"/>
                </a:highlight>
                <a:latin typeface="Times New Roman"/>
                <a:ea typeface="Times New Roman"/>
                <a:cs typeface="Times New Roman"/>
                <a:sym typeface="Times New Roman"/>
              </a:rPr>
              <a:t>Eminent domain refers to the process by which the government may seize private property with proper compensation, but without the owner's consent.</a:t>
            </a:r>
            <a:endParaRPr sz="2200">
              <a:highlight>
                <a:schemeClr val="lt1"/>
              </a:highlight>
              <a:latin typeface="Times New Roman"/>
              <a:ea typeface="Times New Roman"/>
              <a:cs typeface="Times New Roman"/>
              <a:sym typeface="Times New Roman"/>
            </a:endParaRPr>
          </a:p>
        </p:txBody>
      </p:sp>
      <p:pic>
        <p:nvPicPr>
          <p:cNvPr id="105" name="Google Shape;105;p19"/>
          <p:cNvPicPr preferRelativeResize="0"/>
          <p:nvPr/>
        </p:nvPicPr>
        <p:blipFill>
          <a:blip r:embed="rId3">
            <a:alphaModFix/>
          </a:blip>
          <a:stretch>
            <a:fillRect/>
          </a:stretch>
        </p:blipFill>
        <p:spPr>
          <a:xfrm>
            <a:off x="4745050" y="1415263"/>
            <a:ext cx="4398900" cy="231297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0"/>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a:t>Develop Solutions</a:t>
            </a:r>
            <a:endParaRPr/>
          </a:p>
        </p:txBody>
      </p:sp>
      <p:sp>
        <p:nvSpPr>
          <p:cNvPr id="111" name="Google Shape;111;p20"/>
          <p:cNvSpPr txBox="1">
            <a:spLocks noGrp="1"/>
          </p:cNvSpPr>
          <p:nvPr>
            <p:ph type="body" idx="1"/>
          </p:nvPr>
        </p:nvSpPr>
        <p:spPr>
          <a:xfrm>
            <a:off x="48950" y="1332025"/>
            <a:ext cx="5431800" cy="3678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1) Zoning specific neighborhoods and buildings from property developers.</a:t>
            </a:r>
            <a:endParaRPr/>
          </a:p>
          <a:p>
            <a:pPr marL="0" lvl="0" indent="0" algn="l" rtl="0">
              <a:lnSpc>
                <a:spcPct val="115000"/>
              </a:lnSpc>
              <a:spcBef>
                <a:spcPts val="1600"/>
              </a:spcBef>
              <a:spcAft>
                <a:spcPts val="0"/>
              </a:spcAft>
              <a:buSzPts val="1800"/>
              <a:buNone/>
            </a:pPr>
            <a:r>
              <a:rPr lang="en"/>
              <a:t>2) Utilize night schooling to get older community members to encourage better occupations and higher wages.</a:t>
            </a:r>
            <a:endParaRPr/>
          </a:p>
          <a:p>
            <a:pPr marL="0" lvl="0" indent="0" algn="l" rtl="0">
              <a:lnSpc>
                <a:spcPct val="115000"/>
              </a:lnSpc>
              <a:spcBef>
                <a:spcPts val="1600"/>
              </a:spcBef>
              <a:spcAft>
                <a:spcPts val="1600"/>
              </a:spcAft>
              <a:buSzPts val="1800"/>
              <a:buNone/>
            </a:pPr>
            <a:r>
              <a:rPr lang="en"/>
              <a:t>3) Appoint a community watchdog who oversees the clean up and shepherding of the current community.</a:t>
            </a:r>
            <a:endParaRPr/>
          </a:p>
        </p:txBody>
      </p:sp>
      <p:pic>
        <p:nvPicPr>
          <p:cNvPr id="112" name="Google Shape;112;p20"/>
          <p:cNvPicPr preferRelativeResize="0"/>
          <p:nvPr/>
        </p:nvPicPr>
        <p:blipFill>
          <a:blip r:embed="rId3">
            <a:alphaModFix/>
          </a:blip>
          <a:stretch>
            <a:fillRect/>
          </a:stretch>
        </p:blipFill>
        <p:spPr>
          <a:xfrm>
            <a:off x="5571400" y="93600"/>
            <a:ext cx="3516750" cy="3516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000"/>
              <a:buNone/>
            </a:pPr>
            <a:r>
              <a:rPr lang="en"/>
              <a:t>Select the Best Solution - Evaluate Effectiveness/Feasibility</a:t>
            </a:r>
            <a:endParaRPr/>
          </a:p>
        </p:txBody>
      </p:sp>
      <p:sp>
        <p:nvSpPr>
          <p:cNvPr id="118" name="Google Shape;118;p21"/>
          <p:cNvSpPr txBox="1">
            <a:spLocks noGrp="1"/>
          </p:cNvSpPr>
          <p:nvPr>
            <p:ph type="body" idx="1"/>
          </p:nvPr>
        </p:nvSpPr>
        <p:spPr>
          <a:xfrm>
            <a:off x="60100" y="1276450"/>
            <a:ext cx="9084000" cy="3867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I believe educating and training current occupants so they can help to finance the improvement of their surroundings by introducing job training programs, online coursework, and pathways to lucrative employment is the most effective way at addressing this problem.</a:t>
            </a:r>
            <a:endParaRPr/>
          </a:p>
          <a:p>
            <a:pPr marL="0" lvl="0" indent="0" algn="l" rtl="0">
              <a:lnSpc>
                <a:spcPct val="115000"/>
              </a:lnSpc>
              <a:spcBef>
                <a:spcPts val="1600"/>
              </a:spcBef>
              <a:spcAft>
                <a:spcPts val="0"/>
              </a:spcAft>
              <a:buSzPts val="1800"/>
              <a:buNone/>
            </a:pPr>
            <a:r>
              <a:rPr lang="en"/>
              <a:t>The feasibility of this is apparent since many community members may be open to new opportunities that pay them higher salaries. This can be initiated through schools and scholarships that their children are already a part of.</a:t>
            </a:r>
            <a:endParaRPr/>
          </a:p>
          <a:p>
            <a:pPr marL="0" lvl="0" indent="0" algn="l" rtl="0">
              <a:lnSpc>
                <a:spcPct val="115000"/>
              </a:lnSpc>
              <a:spcBef>
                <a:spcPts val="1600"/>
              </a:spcBef>
              <a:spcAft>
                <a:spcPts val="1600"/>
              </a:spcAft>
              <a:buSzPts val="1800"/>
              <a:buNone/>
            </a:pPr>
            <a:r>
              <a:rPr lang="en" u="sng">
                <a:solidFill>
                  <a:schemeClr val="hlink"/>
                </a:solidFill>
                <a:hlinkClick r:id="rId3"/>
              </a:rPr>
              <a:t>“</a:t>
            </a:r>
            <a:r>
              <a:rPr lang="en" sz="1350" u="sng">
                <a:solidFill>
                  <a:schemeClr val="hlink"/>
                </a:solidFill>
                <a:highlight>
                  <a:srgbClr val="FFFFFF"/>
                </a:highlight>
                <a:latin typeface="Open Sans"/>
                <a:ea typeface="Open Sans"/>
                <a:cs typeface="Open Sans"/>
                <a:sym typeface="Open Sans"/>
                <a:hlinkClick r:id="rId3"/>
              </a:rPr>
              <a:t>We need a “people-driven” economic development program that creates access to good jobs for the people who need them most.”</a:t>
            </a:r>
            <a:endParaRPr/>
          </a:p>
        </p:txBody>
      </p:sp>
    </p:spTree>
  </p:cSld>
  <p:clrMapOvr>
    <a:masterClrMapping/>
  </p:clrMapOvr>
</p:sld>
</file>

<file path=ppt/theme/theme1.xml><?xml version="1.0" encoding="utf-8"?>
<a:theme xmlns:a="http://schemas.openxmlformats.org/drawingml/2006/main"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531</Words>
  <Application>Microsoft Office PowerPoint</Application>
  <PresentationFormat>On-screen Show (16:9)</PresentationFormat>
  <Paragraphs>30</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Oswald</vt:lpstr>
      <vt:lpstr>Arial</vt:lpstr>
      <vt:lpstr>Times New Roman</vt:lpstr>
      <vt:lpstr>Source Code Pro</vt:lpstr>
      <vt:lpstr>Open Sans</vt:lpstr>
      <vt:lpstr>Modern Writer</vt:lpstr>
      <vt:lpstr>NDMS Social Studies</vt:lpstr>
      <vt:lpstr>Do Now and Vocabulary:</vt:lpstr>
      <vt:lpstr>The Public Policy Analyst: Modeled through Gentrification</vt:lpstr>
      <vt:lpstr>Define the Problem</vt:lpstr>
      <vt:lpstr>Gather the Evidence</vt:lpstr>
      <vt:lpstr>Identify the Causes</vt:lpstr>
      <vt:lpstr>Evaluate Existing Policy</vt:lpstr>
      <vt:lpstr>Develop Solutions</vt:lpstr>
      <vt:lpstr>Select the Best Solution - Evaluate Effectiveness/Feasibility</vt:lpstr>
      <vt:lpstr>Now It’s Your Turn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NDMS Social Studies</dc:title>
  <cp:lastModifiedBy>Joseph Montecalvo</cp:lastModifiedBy>
  <cp:revision>1</cp:revision>
  <dcterms:modified xsi:type="dcterms:W3CDTF">2023-01-24T21:35:33Z</dcterms:modified>
</cp:coreProperties>
</file>