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Calibri" panose="020F0502020204030204" pitchFamily="34" charset="0"/>
      <p:regular r:id="rId13"/>
      <p:bold r:id="rId14"/>
      <p:italic r:id="rId15"/>
      <p:boldItalic r:id="rId16"/>
    </p:embeddedFont>
    <p:embeddedFont>
      <p:font typeface="Nunito" pitchFamily="2"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thur Fortin" initials="" lastIdx="4" clrIdx="0"/>
  <p:cmAuthor id="1" name="Joe Montecalvo" initials="" lastIdx="4" clrIdx="1"/>
  <p:cmAuthor id="2" name="Abdur Rahaman" initials="" lastIdx="7"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9-28T01:08:07.084" idx="2">
    <p:pos x="6000" y="0"/>
    <p:text>you can copy and paste the steps with hyperlinks here:  https://flippedtips.com/plegal/ppa/ppasteps.htm</p:text>
  </p:cm>
  <p:cm authorId="2" dt="2021-09-28T01:08:07.084" idx="2">
    <p:pos x="6000" y="0"/>
    <p:text>Done. Please review and let me know if this is sufficient.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heinonline.org/HOL/LandingPage?handle=hein.journals/sanlr46&amp;div=17&amp;id=&amp;pag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nbc.com/2021/04/06/teaching-financial-literacy-to-kids-can-shrink-the-black-wealth-gap.html"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investopedia.com/the-racial-gap-in-financial-literacy-5119258"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hamplain.edu/centers-of-experience/center-for-financial-literacy/report-national-high-school-financial-literacy/the-case-for-high-school-financial-literacy"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nytimes.com/2021/04/20/learning/should-all-schools-teach-financial-literacy.htm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222222"/>
                </a:solidFill>
                <a:highlight>
                  <a:srgbClr val="FFFFFF"/>
                </a:highlight>
              </a:rPr>
              <a:t>Arthur, C. (2012). Financial literacy education. In </a:t>
            </a:r>
            <a:r>
              <a:rPr lang="en" sz="1000" i="1">
                <a:solidFill>
                  <a:srgbClr val="222222"/>
                </a:solidFill>
              </a:rPr>
              <a:t>Financial literacy education</a:t>
            </a:r>
            <a:r>
              <a:rPr lang="en" sz="1000">
                <a:solidFill>
                  <a:srgbClr val="222222"/>
                </a:solidFill>
                <a:highlight>
                  <a:srgbClr val="FFFFFF"/>
                </a:highlight>
              </a:rPr>
              <a:t> (pp. 1-12). SensePublishers, Rotterdam.</a:t>
            </a:r>
            <a:endParaRPr sz="1000">
              <a:solidFill>
                <a:srgbClr val="222222"/>
              </a:solidFill>
              <a:highlight>
                <a:srgbClr val="FFFFFF"/>
              </a:highlight>
            </a:endParaRPr>
          </a:p>
          <a:p>
            <a:pPr marL="0" lvl="0" indent="0" algn="l" rtl="0">
              <a:spcBef>
                <a:spcPts val="0"/>
              </a:spcBef>
              <a:spcAft>
                <a:spcPts val="0"/>
              </a:spcAft>
              <a:buNone/>
            </a:pPr>
            <a:r>
              <a:rPr lang="en" sz="1000">
                <a:solidFill>
                  <a:srgbClr val="222222"/>
                </a:solidFill>
                <a:highlight>
                  <a:srgbClr val="FFFFFF"/>
                </a:highlight>
              </a:rPr>
              <a:t>Mandell, L., &amp; Klein, L. S. (2009). The impact of financial literacy education on subsequent financial behavior. </a:t>
            </a:r>
            <a:r>
              <a:rPr lang="en" sz="1000" i="1">
                <a:solidFill>
                  <a:srgbClr val="222222"/>
                </a:solidFill>
              </a:rPr>
              <a:t>Journal of Financial Counseling and Planning</a:t>
            </a:r>
            <a:r>
              <a:rPr lang="en" sz="1000">
                <a:solidFill>
                  <a:srgbClr val="222222"/>
                </a:solidFill>
                <a:highlight>
                  <a:srgbClr val="FFFFFF"/>
                </a:highlight>
              </a:rPr>
              <a:t>, </a:t>
            </a:r>
            <a:r>
              <a:rPr lang="en" sz="1000" i="1">
                <a:solidFill>
                  <a:srgbClr val="222222"/>
                </a:solidFill>
              </a:rPr>
              <a:t>20</a:t>
            </a:r>
            <a:r>
              <a:rPr lang="en" sz="1000">
                <a:solidFill>
                  <a:srgbClr val="222222"/>
                </a:solidFill>
                <a:highlight>
                  <a:srgbClr val="FFFFFF"/>
                </a:highlight>
              </a:rPr>
              <a:t>(1).</a:t>
            </a:r>
            <a:endParaRPr sz="1000">
              <a:solidFill>
                <a:srgbClr val="222222"/>
              </a:solidFill>
              <a:highlight>
                <a:srgbClr val="FFFFFF"/>
              </a:highligh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ed5ecd0364_0_1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ed5ecd0364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ed5ecd0364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ed5ecd0364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https://heinonline.org/HOL/LandingPage?handle=hein.journals/sanlr46&amp;div=17&amp;id=&amp;page=</a:t>
            </a:r>
            <a:endParaRPr/>
          </a:p>
          <a:p>
            <a:pPr marL="0" lvl="0" indent="0" algn="l" rtl="0">
              <a:spcBef>
                <a:spcPts val="0"/>
              </a:spcBef>
              <a:spcAft>
                <a:spcPts val="0"/>
              </a:spcAft>
              <a:buNone/>
            </a:pPr>
            <a:r>
              <a:rPr lang="en"/>
              <a:t>https://onlinelibrary.wiley.com/doi/abs/10.1002/ijfe.2005</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ed5ecd0364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ed5ecd0364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https://www.cnbc.com/2021/04/06/teaching-financial-literacy-to-kids-can-shrink-the-black-wealth-gap.html</a:t>
            </a:r>
            <a:endParaRPr/>
          </a:p>
          <a:p>
            <a:pPr marL="0" lvl="0" indent="0" algn="l" rtl="0">
              <a:spcBef>
                <a:spcPts val="0"/>
              </a:spcBef>
              <a:spcAft>
                <a:spcPts val="0"/>
              </a:spcAft>
              <a:buNone/>
            </a:pPr>
            <a:r>
              <a:rPr lang="en" u="sng">
                <a:solidFill>
                  <a:schemeClr val="hlink"/>
                </a:solidFill>
                <a:hlinkClick r:id="rId4"/>
              </a:rPr>
              <a:t>https://www.investopedia.com/the-racial-gap-in-financial-literacy-5119258</a:t>
            </a:r>
            <a:endParaRPr/>
          </a:p>
          <a:p>
            <a:pPr marL="0" lvl="0" indent="0" algn="l" rtl="0">
              <a:spcBef>
                <a:spcPts val="0"/>
              </a:spcBef>
              <a:spcAft>
                <a:spcPts val="0"/>
              </a:spcAft>
              <a:buNone/>
            </a:pPr>
            <a:r>
              <a:rPr lang="en"/>
              <a:t>https://www.sciencedaily.com/releases/2014/06/140618163924.htm</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ed5ecd0364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ed5ecd0364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https://nces.ed.gov/surveys/pisa/pisa2018/#/finance/intlcompare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f49d17bd83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f49d17bd83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https://nces.ed.gov/surveys/pisa/pisa2018/#/finance/intlcompare</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ed5ecd0364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ed5ecd0364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https://www.champlain.edu/centers-of-experience/center-for-financial-literacy/report-national-high-school-financial-literacy/the-case-for-high-school-financial-literacy</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4"/>
              </a:rPr>
              <a:t>https://www.nytimes.com/2021/04/20/learning/should-all-schools-teach-financial-literacy.html</a:t>
            </a:r>
            <a:endParaRPr/>
          </a:p>
          <a:p>
            <a:pPr marL="0" lvl="0" indent="0" algn="l" rtl="0">
              <a:spcBef>
                <a:spcPts val="0"/>
              </a:spcBef>
              <a:spcAft>
                <a:spcPts val="0"/>
              </a:spcAft>
              <a:buNone/>
            </a:pPr>
            <a:endParaRPr/>
          </a:p>
          <a:p>
            <a:pPr marL="0" lvl="0" indent="0" algn="l" rtl="0">
              <a:spcBef>
                <a:spcPts val="0"/>
              </a:spcBef>
              <a:spcAft>
                <a:spcPts val="0"/>
              </a:spcAft>
              <a:buNone/>
            </a:pPr>
            <a:r>
              <a:rPr lang="en"/>
              <a:t>https://www.teachforamerica.org/one-day/ideas-and-solutions/closing-the-financial-literacy-gap</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ed5ecd0364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ed5ecd0364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https://www.oecd-ilibrary.org/docserver/48ebd1ba-en.pdf?expires=1632793230&amp;id=id&amp;accname=guest&amp;checksum=1B6B1FA3418525443EADFBF68B3C9F34</a:t>
            </a:r>
            <a:endParaRPr/>
          </a:p>
          <a:p>
            <a:pPr marL="0" lvl="0" indent="0" algn="l" rtl="0">
              <a:spcBef>
                <a:spcPts val="0"/>
              </a:spcBef>
              <a:spcAft>
                <a:spcPts val="0"/>
              </a:spcAft>
              <a:buNone/>
            </a:pPr>
            <a:r>
              <a:rPr lang="en"/>
              <a:t>https://www.oecd.org/finance/financial-education/oecdpisafinancialliteracyassessment.htm</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ed5ecd0364_0_2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ed5ecd0364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https://nces.ed.gov/surveys/pisa/pisa2018/#/finance/intlcompare</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ed5ecd0364_0_1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ed5ecd0364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https://medicalxpress.com/news/2019-02-screen-young-years.html</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hyperlink" Target="https://link.springer.com/chapter/10.1007/978-94-6091-918-3_1" TargetMode="External"/><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onlinelibrary.wiley.com/doi/abs/10.1002/ijfe.2005" TargetMode="External"/><Relationship Id="rId5" Type="http://schemas.openxmlformats.org/officeDocument/2006/relationships/hyperlink" Target="https://heinonline.org/HOL/LandingPage?handle=hein.journals/sanlr46&amp;div=17&amp;id=&amp;page=" TargetMode="External"/><Relationship Id="rId4" Type="http://schemas.openxmlformats.org/officeDocument/2006/relationships/hyperlink" Target="https://papers.ssrn.com/sol3/papers.cfm?abstract_id=2224231"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cnbc.com/2021/04/06/teaching-financial-literacy-to-kids-can-shrink-the-black-wealth-gap.htm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www.sciencedaily.com/releases/2014/06/140618163924.htm" TargetMode="External"/><Relationship Id="rId4" Type="http://schemas.openxmlformats.org/officeDocument/2006/relationships/hyperlink" Target="https://www.investopedia.com/the-racial-gap-in-financial-literacy-5119258"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champlain.edu/centers-of-experience/center-for-financial-literacy/report-national-high-school-financial-literacy/the-case-for-high-school-financial-literacy"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hyperlink" Target="https://www.teachforamerica.org/one-day/ideas-and-solutions/closing-the-financial-literacy-gap" TargetMode="External"/><Relationship Id="rId4" Type="http://schemas.openxmlformats.org/officeDocument/2006/relationships/hyperlink" Target="https://www.nytimes.com/2021/04/20/learning/should-all-schools-teach-financial-literacy.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oecd.org/finance/financial-education/oecdpisafinancialliteracyassessment.htm"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nces.ed.gov/surveys/pisa/pisa2018/#/finance/intlcompare"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www.mx.com/thought-leadership/smartphones-a-smarter-way-to-bridge-the-financial-literacy-gap/"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medicalxpress.com/news/2019-02-screen-young-years.htm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3656425" y="2498898"/>
            <a:ext cx="5361300" cy="17820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 </a:t>
            </a:r>
            <a:r>
              <a:rPr lang="en" sz="4022"/>
              <a:t>Bridging the gaps in financial literacy at New Design Middle School</a:t>
            </a:r>
            <a:endParaRPr sz="4022"/>
          </a:p>
        </p:txBody>
      </p:sp>
      <p:sp>
        <p:nvSpPr>
          <p:cNvPr id="129" name="Google Shape;129;p13"/>
          <p:cNvSpPr txBox="1">
            <a:spLocks noGrp="1"/>
          </p:cNvSpPr>
          <p:nvPr>
            <p:ph type="subTitle" idx="1"/>
          </p:nvPr>
        </p:nvSpPr>
        <p:spPr>
          <a:xfrm>
            <a:off x="3656425" y="4445183"/>
            <a:ext cx="5361300" cy="52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500"/>
              <a:t>Abdur Rahaman</a:t>
            </a:r>
            <a:endParaRPr sz="2500"/>
          </a:p>
        </p:txBody>
      </p:sp>
      <p:pic>
        <p:nvPicPr>
          <p:cNvPr id="130" name="Google Shape;130;p13"/>
          <p:cNvPicPr preferRelativeResize="0"/>
          <p:nvPr/>
        </p:nvPicPr>
        <p:blipFill>
          <a:blip r:embed="rId3">
            <a:alphaModFix/>
          </a:blip>
          <a:stretch>
            <a:fillRect/>
          </a:stretch>
        </p:blipFill>
        <p:spPr>
          <a:xfrm>
            <a:off x="0" y="0"/>
            <a:ext cx="4752484" cy="2498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2"/>
          <p:cNvSpPr txBox="1">
            <a:spLocks noGrp="1"/>
          </p:cNvSpPr>
          <p:nvPr>
            <p:ph type="title"/>
          </p:nvPr>
        </p:nvSpPr>
        <p:spPr>
          <a:xfrm>
            <a:off x="204400" y="2001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Select the best Solutions</a:t>
            </a:r>
            <a:endParaRPr/>
          </a:p>
        </p:txBody>
      </p:sp>
      <p:sp>
        <p:nvSpPr>
          <p:cNvPr id="191" name="Google Shape;191;p22"/>
          <p:cNvSpPr txBox="1">
            <a:spLocks noGrp="1"/>
          </p:cNvSpPr>
          <p:nvPr>
            <p:ph type="body" idx="1"/>
          </p:nvPr>
        </p:nvSpPr>
        <p:spPr>
          <a:xfrm>
            <a:off x="204400" y="802200"/>
            <a:ext cx="8709600" cy="4126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200"/>
              <a:t>-Financial literacy in accordance with familial and parental involvement can be delivered through making Financial Literacy an elective course starting at the later elementary school level and continuing into High School.</a:t>
            </a:r>
            <a:endParaRPr sz="2200"/>
          </a:p>
          <a:p>
            <a:pPr marL="0" lvl="0" indent="0" algn="l" rtl="0">
              <a:spcBef>
                <a:spcPts val="1200"/>
              </a:spcBef>
              <a:spcAft>
                <a:spcPts val="0"/>
              </a:spcAft>
              <a:buNone/>
            </a:pPr>
            <a:r>
              <a:rPr lang="en" sz="2200"/>
              <a:t>-Parents and students can follow in accordance with the school’s financial literacy program and develop spending habits, track budgets, save up for large expenses, and invest for future returns.</a:t>
            </a:r>
            <a:endParaRPr sz="2200"/>
          </a:p>
          <a:p>
            <a:pPr marL="0" lvl="0" indent="0" algn="l" rtl="0">
              <a:spcBef>
                <a:spcPts val="1200"/>
              </a:spcBef>
              <a:spcAft>
                <a:spcPts val="1200"/>
              </a:spcAft>
              <a:buNone/>
            </a:pPr>
            <a:r>
              <a:rPr lang="en" sz="2200"/>
              <a:t>-Utilizing Youtube, Robinhood, the Stock Market Game, Acorns, and calculators can all be utilized as resources for students to develop greater financial literacy.</a:t>
            </a:r>
            <a:endParaRPr sz="27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Steps of the PPA</a:t>
            </a:r>
            <a:endParaRPr/>
          </a:p>
        </p:txBody>
      </p:sp>
      <p:sp>
        <p:nvSpPr>
          <p:cNvPr id="136" name="Google Shape;136;p14"/>
          <p:cNvSpPr txBox="1">
            <a:spLocks noGrp="1"/>
          </p:cNvSpPr>
          <p:nvPr>
            <p:ph type="body" idx="1"/>
          </p:nvPr>
        </p:nvSpPr>
        <p:spPr>
          <a:xfrm>
            <a:off x="819150" y="1531400"/>
            <a:ext cx="7505700" cy="290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u="sng">
                <a:solidFill>
                  <a:schemeClr val="hlink"/>
                </a:solidFill>
                <a:hlinkClick r:id="rId3"/>
              </a:rPr>
              <a:t>Step 1 Define the problem</a:t>
            </a:r>
            <a:endParaRPr sz="1900"/>
          </a:p>
          <a:p>
            <a:pPr marL="0" lvl="0" indent="0" algn="l" rtl="0">
              <a:spcBef>
                <a:spcPts val="1200"/>
              </a:spcBef>
              <a:spcAft>
                <a:spcPts val="0"/>
              </a:spcAft>
              <a:buNone/>
            </a:pPr>
            <a:r>
              <a:rPr lang="en" sz="1900" u="sng">
                <a:solidFill>
                  <a:schemeClr val="hlink"/>
                </a:solidFill>
                <a:hlinkClick r:id="rId4"/>
              </a:rPr>
              <a:t>Step 2 Gather the Evidence</a:t>
            </a:r>
            <a:endParaRPr sz="1900"/>
          </a:p>
          <a:p>
            <a:pPr marL="0" lvl="0" indent="0" algn="l" rtl="0">
              <a:spcBef>
                <a:spcPts val="1200"/>
              </a:spcBef>
              <a:spcAft>
                <a:spcPts val="0"/>
              </a:spcAft>
              <a:buNone/>
            </a:pPr>
            <a:r>
              <a:rPr lang="en" sz="1900" u="sng">
                <a:solidFill>
                  <a:schemeClr val="hlink"/>
                </a:solidFill>
                <a:hlinkClick r:id="rId5"/>
              </a:rPr>
              <a:t>Step 3 Identify the Cause</a:t>
            </a:r>
            <a:endParaRPr sz="1900"/>
          </a:p>
          <a:p>
            <a:pPr marL="0" lvl="0" indent="0" algn="l" rtl="0">
              <a:spcBef>
                <a:spcPts val="1200"/>
              </a:spcBef>
              <a:spcAft>
                <a:spcPts val="0"/>
              </a:spcAft>
              <a:buNone/>
            </a:pPr>
            <a:r>
              <a:rPr lang="en" sz="1900" u="sng">
                <a:solidFill>
                  <a:schemeClr val="hlink"/>
                </a:solidFill>
                <a:hlinkClick r:id="rId6"/>
              </a:rPr>
              <a:t>Step 4 Evaluate an Existing Policy</a:t>
            </a:r>
            <a:endParaRPr sz="1900"/>
          </a:p>
          <a:p>
            <a:pPr marL="0" lvl="0" indent="0" algn="l" rtl="0">
              <a:spcBef>
                <a:spcPts val="1200"/>
              </a:spcBef>
              <a:spcAft>
                <a:spcPts val="0"/>
              </a:spcAft>
              <a:buNone/>
            </a:pPr>
            <a:r>
              <a:rPr lang="en" sz="1900"/>
              <a:t>Step 5 Develop Solutions</a:t>
            </a:r>
            <a:endParaRPr sz="1900"/>
          </a:p>
          <a:p>
            <a:pPr marL="0" lvl="0" indent="0" algn="l" rtl="0">
              <a:spcBef>
                <a:spcPts val="1200"/>
              </a:spcBef>
              <a:spcAft>
                <a:spcPts val="1200"/>
              </a:spcAft>
              <a:buNone/>
            </a:pPr>
            <a:r>
              <a:rPr lang="en" sz="1900"/>
              <a:t>Step 6 Select the Best Solution</a:t>
            </a:r>
            <a:endParaRPr sz="1900"/>
          </a:p>
        </p:txBody>
      </p:sp>
      <p:pic>
        <p:nvPicPr>
          <p:cNvPr id="137" name="Google Shape;137;p14"/>
          <p:cNvPicPr preferRelativeResize="0"/>
          <p:nvPr/>
        </p:nvPicPr>
        <p:blipFill>
          <a:blip r:embed="rId7">
            <a:alphaModFix/>
          </a:blip>
          <a:stretch>
            <a:fillRect/>
          </a:stretch>
        </p:blipFill>
        <p:spPr>
          <a:xfrm>
            <a:off x="4372257" y="262450"/>
            <a:ext cx="4486800" cy="2521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5"/>
          <p:cNvSpPr txBox="1">
            <a:spLocks noGrp="1"/>
          </p:cNvSpPr>
          <p:nvPr>
            <p:ph type="title"/>
          </p:nvPr>
        </p:nvSpPr>
        <p:spPr>
          <a:xfrm>
            <a:off x="197700" y="201975"/>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Define the Problem</a:t>
            </a:r>
            <a:endParaRPr/>
          </a:p>
        </p:txBody>
      </p:sp>
      <p:sp>
        <p:nvSpPr>
          <p:cNvPr id="143" name="Google Shape;143;p15"/>
          <p:cNvSpPr txBox="1">
            <a:spLocks noGrp="1"/>
          </p:cNvSpPr>
          <p:nvPr>
            <p:ph type="body" idx="1"/>
          </p:nvPr>
        </p:nvSpPr>
        <p:spPr>
          <a:xfrm>
            <a:off x="197700" y="690650"/>
            <a:ext cx="7505700" cy="321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-Black and Brown students have historically lacked financial knowledge and how to navigate institutions that may further their own interests </a:t>
            </a:r>
            <a:r>
              <a:rPr lang="en" sz="2000" u="sng">
                <a:solidFill>
                  <a:schemeClr val="hlink"/>
                </a:solidFill>
                <a:hlinkClick r:id="rId3"/>
              </a:rPr>
              <a:t>(Fox, 2021)</a:t>
            </a:r>
            <a:r>
              <a:rPr lang="en" sz="2000"/>
              <a:t>.</a:t>
            </a:r>
            <a:endParaRPr sz="2000"/>
          </a:p>
          <a:p>
            <a:pPr marL="0" lvl="0" indent="0" algn="l" rtl="0">
              <a:spcBef>
                <a:spcPts val="1200"/>
              </a:spcBef>
              <a:spcAft>
                <a:spcPts val="0"/>
              </a:spcAft>
              <a:buNone/>
            </a:pPr>
            <a:r>
              <a:rPr lang="en" sz="2000"/>
              <a:t>-Lack of financial knowledge causes greater social, physical, and emotional strain on families as their needs become more diverse as they grow older </a:t>
            </a:r>
            <a:r>
              <a:rPr lang="en" sz="2000" u="sng">
                <a:solidFill>
                  <a:schemeClr val="hlink"/>
                </a:solidFill>
                <a:hlinkClick r:id="rId4"/>
              </a:rPr>
              <a:t>(Mollenkamp, 2021)</a:t>
            </a:r>
            <a:r>
              <a:rPr lang="en" sz="2000"/>
              <a:t>.</a:t>
            </a:r>
            <a:endParaRPr sz="2000"/>
          </a:p>
          <a:p>
            <a:pPr marL="0" lvl="0" indent="0" algn="l" rtl="0">
              <a:spcBef>
                <a:spcPts val="1200"/>
              </a:spcBef>
              <a:spcAft>
                <a:spcPts val="1200"/>
              </a:spcAft>
              <a:buNone/>
            </a:pPr>
            <a:r>
              <a:rPr lang="en" sz="2000"/>
              <a:t>-The lack of financial literacy may lead to higher incidences of crime and incarceration </a:t>
            </a:r>
            <a:r>
              <a:rPr lang="en" sz="2000" u="sng">
                <a:solidFill>
                  <a:schemeClr val="hlink"/>
                </a:solidFill>
                <a:hlinkClick r:id="rId5"/>
              </a:rPr>
              <a:t>(University of Arkansas, 2014)</a:t>
            </a:r>
            <a:r>
              <a:rPr lang="en" sz="2000"/>
              <a:t>.</a:t>
            </a:r>
            <a:endParaRPr sz="2000"/>
          </a:p>
        </p:txBody>
      </p:sp>
      <p:pic>
        <p:nvPicPr>
          <p:cNvPr id="144" name="Google Shape;144;p15"/>
          <p:cNvPicPr preferRelativeResize="0"/>
          <p:nvPr/>
        </p:nvPicPr>
        <p:blipFill>
          <a:blip r:embed="rId6">
            <a:alphaModFix/>
          </a:blip>
          <a:stretch>
            <a:fillRect/>
          </a:stretch>
        </p:blipFill>
        <p:spPr>
          <a:xfrm>
            <a:off x="5990575" y="3495575"/>
            <a:ext cx="3153425" cy="1647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6"/>
          <p:cNvSpPr txBox="1">
            <a:spLocks noGrp="1"/>
          </p:cNvSpPr>
          <p:nvPr>
            <p:ph type="title"/>
          </p:nvPr>
        </p:nvSpPr>
        <p:spPr>
          <a:xfrm>
            <a:off x="219925" y="21305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Gather Evidence</a:t>
            </a:r>
            <a:endParaRPr/>
          </a:p>
        </p:txBody>
      </p:sp>
      <p:sp>
        <p:nvSpPr>
          <p:cNvPr id="150" name="Google Shape;150;p16"/>
          <p:cNvSpPr txBox="1">
            <a:spLocks noGrp="1"/>
          </p:cNvSpPr>
          <p:nvPr>
            <p:ph type="body" idx="1"/>
          </p:nvPr>
        </p:nvSpPr>
        <p:spPr>
          <a:xfrm>
            <a:off x="219925" y="931625"/>
            <a:ext cx="8546700" cy="3851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a:t>
            </a:r>
            <a:endParaRPr/>
          </a:p>
        </p:txBody>
      </p:sp>
      <p:pic>
        <p:nvPicPr>
          <p:cNvPr id="151" name="Google Shape;151;p16"/>
          <p:cNvPicPr preferRelativeResize="0"/>
          <p:nvPr/>
        </p:nvPicPr>
        <p:blipFill>
          <a:blip r:embed="rId3">
            <a:alphaModFix/>
          </a:blip>
          <a:stretch>
            <a:fillRect/>
          </a:stretch>
        </p:blipFill>
        <p:spPr>
          <a:xfrm>
            <a:off x="219925" y="755925"/>
            <a:ext cx="8546698" cy="347743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157" name="Google Shape;157;p17"/>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58" name="Google Shape;158;p17"/>
          <p:cNvPicPr preferRelativeResize="0"/>
          <p:nvPr/>
        </p:nvPicPr>
        <p:blipFill>
          <a:blip r:embed="rId3">
            <a:alphaModFix/>
          </a:blip>
          <a:stretch>
            <a:fillRect/>
          </a:stretch>
        </p:blipFill>
        <p:spPr>
          <a:xfrm>
            <a:off x="630375" y="259275"/>
            <a:ext cx="7883250" cy="46249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8"/>
          <p:cNvSpPr txBox="1">
            <a:spLocks noGrp="1"/>
          </p:cNvSpPr>
          <p:nvPr>
            <p:ph type="title"/>
          </p:nvPr>
        </p:nvSpPr>
        <p:spPr>
          <a:xfrm>
            <a:off x="219900" y="201975"/>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Identify the Cause</a:t>
            </a:r>
            <a:endParaRPr/>
          </a:p>
          <a:p>
            <a:pPr marL="0" lvl="0" indent="0" algn="l" rtl="0">
              <a:spcBef>
                <a:spcPts val="0"/>
              </a:spcBef>
              <a:spcAft>
                <a:spcPts val="0"/>
              </a:spcAft>
              <a:buNone/>
            </a:pPr>
            <a:endParaRPr/>
          </a:p>
        </p:txBody>
      </p:sp>
      <p:sp>
        <p:nvSpPr>
          <p:cNvPr id="164" name="Google Shape;164;p18"/>
          <p:cNvSpPr txBox="1">
            <a:spLocks noGrp="1"/>
          </p:cNvSpPr>
          <p:nvPr>
            <p:ph type="body" idx="1"/>
          </p:nvPr>
        </p:nvSpPr>
        <p:spPr>
          <a:xfrm>
            <a:off x="219900" y="694625"/>
            <a:ext cx="7505700" cy="2845200"/>
          </a:xfrm>
          <a:prstGeom prst="rect">
            <a:avLst/>
          </a:prstGeom>
        </p:spPr>
        <p:txBody>
          <a:bodyPr spcFirstLastPara="1" wrap="square" lIns="91425" tIns="91425" rIns="91425" bIns="91425" anchor="t" anchorCtr="0">
            <a:normAutofit fontScale="92500" lnSpcReduction="20000"/>
          </a:bodyPr>
          <a:lstStyle/>
          <a:p>
            <a:pPr marL="0" lvl="0" indent="0" algn="l" rtl="0">
              <a:spcBef>
                <a:spcPts val="700"/>
              </a:spcBef>
              <a:spcAft>
                <a:spcPts val="0"/>
              </a:spcAft>
              <a:buNone/>
            </a:pPr>
            <a:r>
              <a:rPr lang="en" sz="2000">
                <a:latin typeface="Arial"/>
                <a:ea typeface="Arial"/>
                <a:cs typeface="Arial"/>
                <a:sym typeface="Arial"/>
              </a:rPr>
              <a:t>-Financial literacy has been a later stage of linguistic and mathematical literacy </a:t>
            </a:r>
            <a:r>
              <a:rPr lang="en" sz="2000" u="sng">
                <a:solidFill>
                  <a:schemeClr val="hlink"/>
                </a:solidFill>
                <a:latin typeface="Arial"/>
                <a:ea typeface="Arial"/>
                <a:cs typeface="Arial"/>
                <a:sym typeface="Arial"/>
                <a:hlinkClick r:id="rId3"/>
              </a:rPr>
              <a:t>(Champlain College, 2021)</a:t>
            </a:r>
            <a:r>
              <a:rPr lang="en" sz="2000">
                <a:latin typeface="Arial"/>
                <a:ea typeface="Arial"/>
                <a:cs typeface="Arial"/>
                <a:sym typeface="Arial"/>
              </a:rPr>
              <a:t>.</a:t>
            </a:r>
            <a:endParaRPr sz="2000">
              <a:latin typeface="Arial"/>
              <a:ea typeface="Arial"/>
              <a:cs typeface="Arial"/>
              <a:sym typeface="Arial"/>
            </a:endParaRPr>
          </a:p>
          <a:p>
            <a:pPr marL="0" lvl="0" indent="0" algn="l" rtl="0">
              <a:spcBef>
                <a:spcPts val="700"/>
              </a:spcBef>
              <a:spcAft>
                <a:spcPts val="0"/>
              </a:spcAft>
              <a:buNone/>
            </a:pPr>
            <a:r>
              <a:rPr lang="en" sz="2000">
                <a:latin typeface="Arial"/>
                <a:ea typeface="Arial"/>
                <a:cs typeface="Arial"/>
                <a:sym typeface="Arial"/>
              </a:rPr>
              <a:t>-As society has become more equitable, schools put an emphasis on ELA and Math but often leave out the importance of financial knowledge from their curriculum and school planning </a:t>
            </a:r>
            <a:r>
              <a:rPr lang="en" sz="2000" u="sng">
                <a:solidFill>
                  <a:schemeClr val="hlink"/>
                </a:solidFill>
                <a:latin typeface="Arial"/>
                <a:ea typeface="Arial"/>
                <a:cs typeface="Arial"/>
                <a:sym typeface="Arial"/>
                <a:hlinkClick r:id="rId4"/>
              </a:rPr>
              <a:t>(Doyne, 2021)</a:t>
            </a:r>
            <a:r>
              <a:rPr lang="en" sz="2000">
                <a:latin typeface="Arial"/>
                <a:ea typeface="Arial"/>
                <a:cs typeface="Arial"/>
                <a:sym typeface="Arial"/>
              </a:rPr>
              <a:t>.</a:t>
            </a:r>
            <a:endParaRPr sz="2000">
              <a:latin typeface="Arial"/>
              <a:ea typeface="Arial"/>
              <a:cs typeface="Arial"/>
              <a:sym typeface="Arial"/>
            </a:endParaRPr>
          </a:p>
          <a:p>
            <a:pPr marL="0" lvl="0" indent="0" algn="l" rtl="0">
              <a:spcBef>
                <a:spcPts val="700"/>
              </a:spcBef>
              <a:spcAft>
                <a:spcPts val="0"/>
              </a:spcAft>
              <a:buNone/>
            </a:pPr>
            <a:r>
              <a:rPr lang="en" sz="2000">
                <a:latin typeface="Arial"/>
                <a:ea typeface="Arial"/>
                <a:cs typeface="Arial"/>
                <a:sym typeface="Arial"/>
              </a:rPr>
              <a:t>-Many teachers themselves lack the knowledge required to teach financial literacy </a:t>
            </a:r>
            <a:r>
              <a:rPr lang="en" sz="2000" u="sng">
                <a:solidFill>
                  <a:schemeClr val="hlink"/>
                </a:solidFill>
                <a:latin typeface="Arial"/>
                <a:ea typeface="Arial"/>
                <a:cs typeface="Arial"/>
                <a:sym typeface="Arial"/>
                <a:hlinkClick r:id="rId5"/>
              </a:rPr>
              <a:t>(Zingg, 2020</a:t>
            </a:r>
            <a:r>
              <a:rPr lang="en" sz="2000">
                <a:latin typeface="Arial"/>
                <a:ea typeface="Arial"/>
                <a:cs typeface="Arial"/>
                <a:sym typeface="Arial"/>
              </a:rPr>
              <a:t>).</a:t>
            </a:r>
            <a:endParaRPr sz="2000">
              <a:latin typeface="Arial"/>
              <a:ea typeface="Arial"/>
              <a:cs typeface="Arial"/>
              <a:sym typeface="Arial"/>
            </a:endParaRPr>
          </a:p>
          <a:p>
            <a:pPr marL="0" lvl="0" indent="0" algn="l" rtl="0">
              <a:spcBef>
                <a:spcPts val="0"/>
              </a:spcBef>
              <a:spcAft>
                <a:spcPts val="1200"/>
              </a:spcAft>
              <a:buNone/>
            </a:pPr>
            <a:endParaRPr/>
          </a:p>
        </p:txBody>
      </p:sp>
      <p:pic>
        <p:nvPicPr>
          <p:cNvPr id="165" name="Google Shape;165;p18"/>
          <p:cNvPicPr preferRelativeResize="0"/>
          <p:nvPr/>
        </p:nvPicPr>
        <p:blipFill>
          <a:blip r:embed="rId6">
            <a:alphaModFix/>
          </a:blip>
          <a:stretch>
            <a:fillRect/>
          </a:stretch>
        </p:blipFill>
        <p:spPr>
          <a:xfrm>
            <a:off x="5304403" y="2993325"/>
            <a:ext cx="3839600" cy="2150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9"/>
          <p:cNvSpPr txBox="1">
            <a:spLocks noGrp="1"/>
          </p:cNvSpPr>
          <p:nvPr>
            <p:ph type="title"/>
          </p:nvPr>
        </p:nvSpPr>
        <p:spPr>
          <a:xfrm>
            <a:off x="197725" y="201975"/>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Social and Structural Changes</a:t>
            </a:r>
            <a:endParaRPr/>
          </a:p>
        </p:txBody>
      </p:sp>
      <p:sp>
        <p:nvSpPr>
          <p:cNvPr id="171" name="Google Shape;171;p19"/>
          <p:cNvSpPr txBox="1">
            <a:spLocks noGrp="1"/>
          </p:cNvSpPr>
          <p:nvPr>
            <p:ph type="body" idx="1"/>
          </p:nvPr>
        </p:nvSpPr>
        <p:spPr>
          <a:xfrm>
            <a:off x="209850" y="716825"/>
            <a:ext cx="8724300" cy="2734200"/>
          </a:xfrm>
          <a:prstGeom prst="rect">
            <a:avLst/>
          </a:prstGeom>
        </p:spPr>
        <p:txBody>
          <a:bodyPr spcFirstLastPara="1" wrap="square" lIns="91425" tIns="91425" rIns="91425" bIns="91425" anchor="t" anchorCtr="0">
            <a:normAutofit fontScale="92500" lnSpcReduction="20000"/>
          </a:bodyPr>
          <a:lstStyle/>
          <a:p>
            <a:pPr marL="0" lvl="0" indent="0" algn="l" rtl="0">
              <a:spcBef>
                <a:spcPts val="800"/>
              </a:spcBef>
              <a:spcAft>
                <a:spcPts val="0"/>
              </a:spcAft>
              <a:buNone/>
            </a:pPr>
            <a:r>
              <a:rPr lang="en" sz="2000">
                <a:latin typeface="Arial"/>
                <a:ea typeface="Arial"/>
                <a:cs typeface="Arial"/>
                <a:sym typeface="Arial"/>
              </a:rPr>
              <a:t>-PISA or Program for International Student Assessment has been issued by the OECD or group of developed nations to measure educational attainment students in member countries.</a:t>
            </a:r>
            <a:endParaRPr sz="2000">
              <a:latin typeface="Arial"/>
              <a:ea typeface="Arial"/>
              <a:cs typeface="Arial"/>
              <a:sym typeface="Arial"/>
            </a:endParaRPr>
          </a:p>
          <a:p>
            <a:pPr marL="0" lvl="0" indent="0" algn="l" rtl="0">
              <a:spcBef>
                <a:spcPts val="800"/>
              </a:spcBef>
              <a:spcAft>
                <a:spcPts val="0"/>
              </a:spcAft>
              <a:buNone/>
            </a:pPr>
            <a:r>
              <a:rPr lang="en" sz="2000">
                <a:latin typeface="Arial"/>
                <a:ea typeface="Arial"/>
                <a:cs typeface="Arial"/>
                <a:sym typeface="Arial"/>
              </a:rPr>
              <a:t>-The PISA assessment has started measuring financial literacy as of 2018 in addition to Math, Science, and Reading aptitudes </a:t>
            </a:r>
            <a:r>
              <a:rPr lang="en" sz="2000" u="sng">
                <a:solidFill>
                  <a:schemeClr val="hlink"/>
                </a:solidFill>
                <a:latin typeface="Arial"/>
                <a:ea typeface="Arial"/>
                <a:cs typeface="Arial"/>
                <a:sym typeface="Arial"/>
                <a:hlinkClick r:id="rId3"/>
              </a:rPr>
              <a:t>(OECD, 2018)</a:t>
            </a:r>
            <a:r>
              <a:rPr lang="en" sz="2000">
                <a:latin typeface="Arial"/>
                <a:ea typeface="Arial"/>
                <a:cs typeface="Arial"/>
                <a:sym typeface="Arial"/>
              </a:rPr>
              <a:t>.</a:t>
            </a:r>
            <a:endParaRPr sz="2000">
              <a:latin typeface="Arial"/>
              <a:ea typeface="Arial"/>
              <a:cs typeface="Arial"/>
              <a:sym typeface="Arial"/>
            </a:endParaRPr>
          </a:p>
          <a:p>
            <a:pPr marL="0" lvl="0" indent="0" algn="l" rtl="0">
              <a:spcBef>
                <a:spcPts val="800"/>
              </a:spcBef>
              <a:spcAft>
                <a:spcPts val="0"/>
              </a:spcAft>
              <a:buNone/>
            </a:pPr>
            <a:r>
              <a:rPr lang="en" sz="2000">
                <a:latin typeface="Arial"/>
                <a:ea typeface="Arial"/>
                <a:cs typeface="Arial"/>
                <a:sym typeface="Arial"/>
              </a:rPr>
              <a:t>-Many curriculums in the largest school districts including New York City have started to offer financial literacy as an elective after acknowledging its priority </a:t>
            </a:r>
            <a:r>
              <a:rPr lang="en" sz="2000" u="sng">
                <a:solidFill>
                  <a:schemeClr val="hlink"/>
                </a:solidFill>
                <a:latin typeface="Arial"/>
                <a:ea typeface="Arial"/>
                <a:cs typeface="Arial"/>
                <a:sym typeface="Arial"/>
                <a:hlinkClick r:id="rId3"/>
              </a:rPr>
              <a:t>(Barry, 2013)</a:t>
            </a:r>
            <a:r>
              <a:rPr lang="en" sz="2000">
                <a:latin typeface="Arial"/>
                <a:ea typeface="Arial"/>
                <a:cs typeface="Arial"/>
                <a:sym typeface="Arial"/>
              </a:rPr>
              <a:t>.</a:t>
            </a:r>
            <a:endParaRPr sz="2000">
              <a:latin typeface="Arial"/>
              <a:ea typeface="Arial"/>
              <a:cs typeface="Arial"/>
              <a:sym typeface="Arial"/>
            </a:endParaRPr>
          </a:p>
          <a:p>
            <a:pPr marL="0" lvl="0" indent="0" algn="l" rtl="0">
              <a:spcBef>
                <a:spcPts val="0"/>
              </a:spcBef>
              <a:spcAft>
                <a:spcPts val="1200"/>
              </a:spcAft>
              <a:buNone/>
            </a:pPr>
            <a:endParaRPr>
              <a:solidFill>
                <a:srgbClr val="FF0000"/>
              </a:solidFill>
            </a:endParaRPr>
          </a:p>
        </p:txBody>
      </p:sp>
      <p:pic>
        <p:nvPicPr>
          <p:cNvPr id="172" name="Google Shape;172;p19"/>
          <p:cNvPicPr preferRelativeResize="0"/>
          <p:nvPr/>
        </p:nvPicPr>
        <p:blipFill>
          <a:blip r:embed="rId4">
            <a:alphaModFix/>
          </a:blip>
          <a:stretch>
            <a:fillRect/>
          </a:stretch>
        </p:blipFill>
        <p:spPr>
          <a:xfrm>
            <a:off x="7000863" y="3000363"/>
            <a:ext cx="2143125" cy="2143125"/>
          </a:xfrm>
          <a:prstGeom prst="rect">
            <a:avLst/>
          </a:prstGeom>
          <a:noFill/>
          <a:ln>
            <a:noFill/>
          </a:ln>
        </p:spPr>
      </p:pic>
      <p:pic>
        <p:nvPicPr>
          <p:cNvPr id="173" name="Google Shape;173;p19"/>
          <p:cNvPicPr preferRelativeResize="0"/>
          <p:nvPr/>
        </p:nvPicPr>
        <p:blipFill>
          <a:blip r:embed="rId5">
            <a:alphaModFix/>
          </a:blip>
          <a:stretch>
            <a:fillRect/>
          </a:stretch>
        </p:blipFill>
        <p:spPr>
          <a:xfrm>
            <a:off x="801625" y="3346688"/>
            <a:ext cx="5712150" cy="1450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0"/>
          <p:cNvSpPr txBox="1">
            <a:spLocks noGrp="1"/>
          </p:cNvSpPr>
          <p:nvPr>
            <p:ph type="title"/>
          </p:nvPr>
        </p:nvSpPr>
        <p:spPr>
          <a:xfrm>
            <a:off x="214625" y="21035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Evaluate an existing Policy</a:t>
            </a:r>
            <a:endParaRPr/>
          </a:p>
        </p:txBody>
      </p:sp>
      <p:sp>
        <p:nvSpPr>
          <p:cNvPr id="179" name="Google Shape;179;p20"/>
          <p:cNvSpPr txBox="1">
            <a:spLocks noGrp="1"/>
          </p:cNvSpPr>
          <p:nvPr>
            <p:ph type="body" idx="1"/>
          </p:nvPr>
        </p:nvSpPr>
        <p:spPr>
          <a:xfrm>
            <a:off x="288900" y="771450"/>
            <a:ext cx="8566200" cy="353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t>-Self learning or using online resources has been a readily recommended approach to bridging the financial literacy gap </a:t>
            </a:r>
            <a:r>
              <a:rPr lang="en" sz="1700" u="sng">
                <a:solidFill>
                  <a:schemeClr val="hlink"/>
                </a:solidFill>
                <a:hlinkClick r:id="rId3"/>
              </a:rPr>
              <a:t>(Reinicke, 2020)</a:t>
            </a:r>
            <a:r>
              <a:rPr lang="en" sz="1700"/>
              <a:t>.</a:t>
            </a:r>
            <a:endParaRPr sz="1700"/>
          </a:p>
          <a:p>
            <a:pPr marL="0" lvl="0" indent="0" algn="l" rtl="0">
              <a:spcBef>
                <a:spcPts val="1200"/>
              </a:spcBef>
              <a:spcAft>
                <a:spcPts val="0"/>
              </a:spcAft>
              <a:buNone/>
            </a:pPr>
            <a:r>
              <a:rPr lang="en" sz="1700"/>
              <a:t>-Smartphones and the use of portable devices has allowed the dissemination of information to enable practice and learning of financial literacy </a:t>
            </a:r>
            <a:r>
              <a:rPr lang="en" sz="1700" u="sng">
                <a:solidFill>
                  <a:schemeClr val="hlink"/>
                </a:solidFill>
                <a:hlinkClick r:id="rId4"/>
              </a:rPr>
              <a:t>(MX, 2019)</a:t>
            </a:r>
            <a:r>
              <a:rPr lang="en" sz="1700"/>
              <a:t>.</a:t>
            </a:r>
            <a:endParaRPr sz="1700"/>
          </a:p>
          <a:p>
            <a:pPr marL="0" lvl="0" indent="0" algn="l" rtl="0">
              <a:spcBef>
                <a:spcPts val="1200"/>
              </a:spcBef>
              <a:spcAft>
                <a:spcPts val="0"/>
              </a:spcAft>
              <a:buNone/>
            </a:pPr>
            <a:r>
              <a:rPr lang="en" sz="1700"/>
              <a:t>-This may lead to some socioeconomic disparities between those who can afford these devices and those who cannot. This point is furthered by assessing broadband and data access.</a:t>
            </a:r>
            <a:endParaRPr sz="1700"/>
          </a:p>
          <a:p>
            <a:pPr marL="0" lvl="0" indent="0" algn="l" rtl="0">
              <a:spcBef>
                <a:spcPts val="1200"/>
              </a:spcBef>
              <a:spcAft>
                <a:spcPts val="1200"/>
              </a:spcAft>
              <a:buNone/>
            </a:pPr>
            <a:r>
              <a:rPr lang="en" sz="1700"/>
              <a:t>-While schools attempt to create and implement financial literacy curriculum, the following of this inadvertent and increasingly democratized approach to learning has contributed to many students improving their knowledge of this topic.</a:t>
            </a:r>
            <a:endParaRPr sz="17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1"/>
          <p:cNvSpPr txBox="1">
            <a:spLocks noGrp="1"/>
          </p:cNvSpPr>
          <p:nvPr>
            <p:ph type="title"/>
          </p:nvPr>
        </p:nvSpPr>
        <p:spPr>
          <a:xfrm>
            <a:off x="214650" y="2001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Develop Solutions</a:t>
            </a:r>
            <a:endParaRPr/>
          </a:p>
        </p:txBody>
      </p:sp>
      <p:sp>
        <p:nvSpPr>
          <p:cNvPr id="185" name="Google Shape;185;p21"/>
          <p:cNvSpPr txBox="1">
            <a:spLocks noGrp="1"/>
          </p:cNvSpPr>
          <p:nvPr>
            <p:ph type="body" idx="1"/>
          </p:nvPr>
        </p:nvSpPr>
        <p:spPr>
          <a:xfrm>
            <a:off x="214650" y="771450"/>
            <a:ext cx="8607300" cy="415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a:t>-From 2012, to 2018, The United States improved its PISA financial literacy score by 14 points from 492 to 506, slightly above the OECD average of 505 (OECD, 2018).</a:t>
            </a:r>
            <a:endParaRPr sz="1900"/>
          </a:p>
          <a:p>
            <a:pPr marL="0" lvl="0" indent="0" algn="l" rtl="0">
              <a:spcBef>
                <a:spcPts val="1200"/>
              </a:spcBef>
              <a:spcAft>
                <a:spcPts val="0"/>
              </a:spcAft>
              <a:buNone/>
            </a:pPr>
            <a:r>
              <a:rPr lang="en" sz="1900"/>
              <a:t>-In this same time period, many online forums on Youtube and money tracking apps have proliferated as more adolescents have also started to use devices at an earlier age with higher and higher screen time </a:t>
            </a:r>
            <a:r>
              <a:rPr lang="en" sz="1900" u="sng">
                <a:solidFill>
                  <a:schemeClr val="hlink"/>
                </a:solidFill>
                <a:hlinkClick r:id="rId3"/>
              </a:rPr>
              <a:t>(Thompson, 2019)</a:t>
            </a:r>
            <a:r>
              <a:rPr lang="en" sz="1900"/>
              <a:t>.</a:t>
            </a:r>
            <a:endParaRPr sz="1900"/>
          </a:p>
          <a:p>
            <a:pPr marL="0" lvl="0" indent="0" algn="l" rtl="0">
              <a:spcBef>
                <a:spcPts val="1200"/>
              </a:spcBef>
              <a:spcAft>
                <a:spcPts val="0"/>
              </a:spcAft>
              <a:buNone/>
            </a:pPr>
            <a:r>
              <a:rPr lang="en" sz="1900"/>
              <a:t>-Though the added screen time brings its own host of challenges, for the purposes of learning financial literacy, students have more options available more easily for them.</a:t>
            </a:r>
            <a:endParaRPr sz="1900"/>
          </a:p>
          <a:p>
            <a:pPr marL="0" lvl="0" indent="0" algn="l" rtl="0">
              <a:spcBef>
                <a:spcPts val="1200"/>
              </a:spcBef>
              <a:spcAft>
                <a:spcPts val="0"/>
              </a:spcAft>
              <a:buNone/>
            </a:pPr>
            <a:r>
              <a:rPr lang="en" sz="1900"/>
              <a:t>-Students can be incentivized to watch videos and have money tracking apps in accordance with their household chores which may lead to parental involvement.</a:t>
            </a:r>
            <a:endParaRPr sz="1900"/>
          </a:p>
          <a:p>
            <a:pPr marL="0" lvl="0" indent="0" algn="l" rtl="0">
              <a:spcBef>
                <a:spcPts val="1200"/>
              </a:spcBef>
              <a:spcAft>
                <a:spcPts val="1200"/>
              </a:spcAft>
              <a:buNone/>
            </a:pPr>
            <a:r>
              <a:rPr lang="en" sz="1900"/>
              <a:t>-Schools can tap into this by offering classes that incentivize similar initiatives.</a:t>
            </a:r>
            <a:endParaRPr sz="1900"/>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955</Words>
  <Application>Microsoft Office PowerPoint</Application>
  <PresentationFormat>On-screen Show (16:9)</PresentationFormat>
  <Paragraphs>56</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Nunito</vt:lpstr>
      <vt:lpstr>Calibri</vt:lpstr>
      <vt:lpstr>Shift</vt:lpstr>
      <vt:lpstr> Bridging the gaps in financial literacy at New Design Middle School</vt:lpstr>
      <vt:lpstr>Steps of the PPA</vt:lpstr>
      <vt:lpstr>Define the Problem</vt:lpstr>
      <vt:lpstr>Gather Evidence</vt:lpstr>
      <vt:lpstr>PowerPoint Presentation</vt:lpstr>
      <vt:lpstr>Identify the Cause </vt:lpstr>
      <vt:lpstr>Social and Structural Changes</vt:lpstr>
      <vt:lpstr>Evaluate an existing Policy</vt:lpstr>
      <vt:lpstr>Develop Solutions</vt:lpstr>
      <vt:lpstr>Select the best Solutions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Bridging the gaps in financial literacy at New Design Middle School</dc:title>
  <cp:lastModifiedBy>Joseph Montecalvo</cp:lastModifiedBy>
  <cp:revision>1</cp:revision>
  <dcterms:modified xsi:type="dcterms:W3CDTF">2021-09-28T16:33:33Z</dcterms:modified>
</cp:coreProperties>
</file>