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Roboto" panose="02000000000000000000" pitchFamily="2"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monteca@syr.edu" initial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8D266D-2FDB-4D12-A6AA-16BA6BFE14C3}">
  <a:tblStyle styleId="{9D8D266D-2FDB-4D12-A6AA-16BA6BFE14C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7" d="100"/>
          <a:sy n="137" d="100"/>
        </p:scale>
        <p:origin x="258"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Presented by Lisa Potts</a:t>
            </a:r>
            <a:endParaRPr/>
          </a:p>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a5a359fcc4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2a5a359fcc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2a5a359fcc4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2a5a359fcc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1f1a399e60c_5_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1f1a399e60c_5_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1ee6c797dd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1ee6c797d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9a6784cc4d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9a6784cc4d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9a6784cc4d_0_1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9a6784cc4d_0_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a5a359fcc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2a5a359fcc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a5a359fcc4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a5a359fcc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f1a399e60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f1a399e60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f1a399e60c_2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1f1a399e60c_2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a5a359fcc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2a5a359fcc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1f1a399e60c_5_2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1f1a399e60c_5_2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
              <a:t>Lack of Student Involvement Within the Community</a:t>
            </a:r>
            <a:endParaRPr/>
          </a:p>
        </p:txBody>
      </p:sp>
      <p:sp>
        <p:nvSpPr>
          <p:cNvPr id="86" name="Google Shape;86;p13"/>
          <p:cNvSpPr txBox="1">
            <a:spLocks noGrp="1"/>
          </p:cNvSpPr>
          <p:nvPr>
            <p:ph type="subTitle" idx="1"/>
          </p:nvPr>
        </p:nvSpPr>
        <p:spPr>
          <a:xfrm>
            <a:off x="598100" y="2715940"/>
            <a:ext cx="8222100" cy="976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Urban Assembly for Future Leaders</a:t>
            </a:r>
            <a:endParaRPr/>
          </a:p>
          <a:p>
            <a:pPr marL="0" lvl="0" indent="0" algn="l" rtl="0">
              <a:spcBef>
                <a:spcPts val="0"/>
              </a:spcBef>
              <a:spcAft>
                <a:spcPts val="0"/>
              </a:spcAft>
              <a:buNone/>
            </a:pPr>
            <a:r>
              <a:rPr lang="en"/>
              <a:t>Created by Mrs. L. Potts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title"/>
          </p:nvPr>
        </p:nvSpPr>
        <p:spPr>
          <a:xfrm>
            <a:off x="3418650" y="82075"/>
            <a:ext cx="5413800" cy="503241"/>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Evaluate the Existing Policy</a:t>
            </a:r>
            <a:endParaRPr dirty="0"/>
          </a:p>
        </p:txBody>
      </p:sp>
      <p:sp>
        <p:nvSpPr>
          <p:cNvPr id="144" name="Google Shape;144;p22"/>
          <p:cNvSpPr txBox="1">
            <a:spLocks noGrp="1"/>
          </p:cNvSpPr>
          <p:nvPr>
            <p:ph type="body" idx="1"/>
          </p:nvPr>
        </p:nvSpPr>
        <p:spPr>
          <a:xfrm>
            <a:off x="2235994" y="498136"/>
            <a:ext cx="6510801" cy="4147228"/>
          </a:xfrm>
          <a:prstGeom prst="rect">
            <a:avLst/>
          </a:prstGeom>
        </p:spPr>
        <p:txBody>
          <a:bodyPr spcFirstLastPara="1" wrap="square" lIns="91425" tIns="91425" rIns="91425" bIns="91425" anchor="t" anchorCtr="0">
            <a:noAutofit/>
          </a:bodyPr>
          <a:lstStyle/>
          <a:p>
            <a:pPr marL="0" lvl="0" indent="0" algn="l" rtl="0">
              <a:lnSpc>
                <a:spcPct val="95000"/>
              </a:lnSpc>
              <a:spcBef>
                <a:spcPts val="1200"/>
              </a:spcBef>
              <a:spcAft>
                <a:spcPts val="0"/>
              </a:spcAft>
              <a:buSzPts val="1018"/>
              <a:buNone/>
            </a:pPr>
            <a:r>
              <a:rPr lang="en" sz="1865" b="1" dirty="0"/>
              <a:t>Students are unaware of how they can make a difference to the several outreach centers in their communities.  There aren’t any curriculums or field trips that would encourage visits.  </a:t>
            </a:r>
            <a:endParaRPr sz="1865" b="1" dirty="0"/>
          </a:p>
          <a:p>
            <a:pPr marL="0" lvl="0" indent="0" algn="l" rtl="0">
              <a:lnSpc>
                <a:spcPct val="95000"/>
              </a:lnSpc>
              <a:spcBef>
                <a:spcPts val="1200"/>
              </a:spcBef>
              <a:spcAft>
                <a:spcPts val="0"/>
              </a:spcAft>
              <a:buSzPts val="1018"/>
              <a:buNone/>
            </a:pPr>
            <a:r>
              <a:rPr lang="en" sz="1865" b="1" dirty="0"/>
              <a:t>Most seniors have completed their mandated courses and assessments.  Since their schedules are filled with electives in their final year, they have the flexibility to perform these services during the 9 - 5 timeframe.  .</a:t>
            </a:r>
            <a:endParaRPr sz="1865" b="1" dirty="0"/>
          </a:p>
          <a:p>
            <a:pPr marL="0" lvl="0" indent="0" algn="l" rtl="0">
              <a:lnSpc>
                <a:spcPct val="95000"/>
              </a:lnSpc>
              <a:spcBef>
                <a:spcPts val="1200"/>
              </a:spcBef>
              <a:spcAft>
                <a:spcPts val="0"/>
              </a:spcAft>
              <a:buSzPts val="1018"/>
              <a:buNone/>
            </a:pPr>
            <a:endParaRPr sz="100" b="1" dirty="0"/>
          </a:p>
          <a:p>
            <a:pPr marL="0" lvl="0" indent="0" algn="l" rtl="0">
              <a:lnSpc>
                <a:spcPct val="95000"/>
              </a:lnSpc>
              <a:spcBef>
                <a:spcPts val="1200"/>
              </a:spcBef>
              <a:spcAft>
                <a:spcPts val="0"/>
              </a:spcAft>
              <a:buSzPts val="1018"/>
              <a:buNone/>
            </a:pPr>
            <a:r>
              <a:rPr lang="en" sz="1865" b="1" dirty="0"/>
              <a:t>The students can participate in this worthy cause of providing much needed service and earn extra credit in return.  </a:t>
            </a:r>
            <a:endParaRPr sz="1865" b="1" dirty="0"/>
          </a:p>
          <a:p>
            <a:pPr marL="0" lvl="0" indent="0" algn="l" rtl="0">
              <a:lnSpc>
                <a:spcPct val="95000"/>
              </a:lnSpc>
              <a:spcBef>
                <a:spcPts val="1200"/>
              </a:spcBef>
              <a:spcAft>
                <a:spcPts val="1200"/>
              </a:spcAft>
              <a:buSzPts val="1018"/>
              <a:buNone/>
            </a:pPr>
            <a:r>
              <a:rPr lang="en" sz="1865" b="1" dirty="0"/>
              <a:t>This can be a win win solution.</a:t>
            </a:r>
            <a:endParaRPr sz="1865" b="1" dirty="0"/>
          </a:p>
        </p:txBody>
      </p:sp>
      <p:pic>
        <p:nvPicPr>
          <p:cNvPr id="145" name="Google Shape;145;p22"/>
          <p:cNvPicPr preferRelativeResize="0"/>
          <p:nvPr/>
        </p:nvPicPr>
        <p:blipFill>
          <a:blip r:embed="rId3">
            <a:alphaModFix/>
          </a:blip>
          <a:stretch>
            <a:fillRect/>
          </a:stretch>
        </p:blipFill>
        <p:spPr>
          <a:xfrm>
            <a:off x="-1" y="0"/>
            <a:ext cx="2235995" cy="4411456"/>
          </a:xfrm>
          <a:prstGeom prst="rect">
            <a:avLst/>
          </a:prstGeom>
          <a:noFill/>
          <a:ln>
            <a:noFill/>
          </a:ln>
        </p:spPr>
      </p:pic>
      <p:sp>
        <p:nvSpPr>
          <p:cNvPr id="146" name="Google Shape;146;p22"/>
          <p:cNvSpPr txBox="1"/>
          <p:nvPr/>
        </p:nvSpPr>
        <p:spPr>
          <a:xfrm>
            <a:off x="352494" y="385975"/>
            <a:ext cx="1321898" cy="2554515"/>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100" b="1" dirty="0">
                <a:solidFill>
                  <a:schemeClr val="dk2"/>
                </a:solidFill>
                <a:latin typeface="Roboto"/>
                <a:ea typeface="Roboto"/>
                <a:cs typeface="Roboto"/>
                <a:sym typeface="Roboto"/>
              </a:rPr>
              <a:t>SENIORS :</a:t>
            </a:r>
            <a:endParaRPr sz="1100" b="1" dirty="0">
              <a:solidFill>
                <a:schemeClr val="dk2"/>
              </a:solidFill>
              <a:latin typeface="Roboto"/>
              <a:ea typeface="Roboto"/>
              <a:cs typeface="Roboto"/>
              <a:sym typeface="Roboto"/>
            </a:endParaRPr>
          </a:p>
          <a:p>
            <a:pPr marL="0" lvl="0" indent="0" algn="ctr" rtl="0">
              <a:spcBef>
                <a:spcPts val="0"/>
              </a:spcBef>
              <a:spcAft>
                <a:spcPts val="0"/>
              </a:spcAft>
              <a:buNone/>
            </a:pPr>
            <a:r>
              <a:rPr lang="en" sz="1100" b="1" dirty="0">
                <a:solidFill>
                  <a:schemeClr val="dk2"/>
                </a:solidFill>
                <a:latin typeface="Roboto"/>
                <a:ea typeface="Roboto"/>
                <a:cs typeface="Roboto"/>
                <a:sym typeface="Roboto"/>
              </a:rPr>
              <a:t>THIS IS YOUR OPPORTUNITY TO ADD COMMUNITY SERVICE TO YOUR RESUME</a:t>
            </a:r>
            <a:endParaRPr sz="1100" b="1" dirty="0">
              <a:solidFill>
                <a:schemeClr val="dk2"/>
              </a:solidFill>
              <a:latin typeface="Roboto"/>
              <a:ea typeface="Roboto"/>
              <a:cs typeface="Roboto"/>
              <a:sym typeface="Roboto"/>
            </a:endParaRPr>
          </a:p>
          <a:p>
            <a:pPr marL="0" lvl="0" indent="0" algn="ctr" rtl="0">
              <a:spcBef>
                <a:spcPts val="0"/>
              </a:spcBef>
              <a:spcAft>
                <a:spcPts val="0"/>
              </a:spcAft>
              <a:buNone/>
            </a:pPr>
            <a:endParaRPr sz="1100" b="1" dirty="0">
              <a:solidFill>
                <a:schemeClr val="dk2"/>
              </a:solidFill>
              <a:latin typeface="Roboto"/>
              <a:ea typeface="Roboto"/>
              <a:cs typeface="Roboto"/>
              <a:sym typeface="Roboto"/>
            </a:endParaRPr>
          </a:p>
          <a:p>
            <a:pPr marL="0" lvl="0" indent="0" algn="ctr" rtl="0">
              <a:spcBef>
                <a:spcPts val="0"/>
              </a:spcBef>
              <a:spcAft>
                <a:spcPts val="0"/>
              </a:spcAft>
              <a:buNone/>
            </a:pPr>
            <a:r>
              <a:rPr lang="en" sz="1100" b="1" dirty="0">
                <a:solidFill>
                  <a:schemeClr val="dk2"/>
                </a:solidFill>
                <a:latin typeface="Roboto"/>
                <a:ea typeface="Roboto"/>
                <a:cs typeface="Roboto"/>
                <a:sym typeface="Roboto"/>
              </a:rPr>
              <a:t>    For more            information </a:t>
            </a:r>
            <a:endParaRPr sz="1100" b="1" dirty="0">
              <a:solidFill>
                <a:schemeClr val="dk2"/>
              </a:solidFill>
              <a:latin typeface="Roboto"/>
              <a:ea typeface="Roboto"/>
              <a:cs typeface="Roboto"/>
              <a:sym typeface="Roboto"/>
            </a:endParaRPr>
          </a:p>
          <a:p>
            <a:pPr marL="0" lvl="0" indent="0" algn="ctr" rtl="0">
              <a:spcBef>
                <a:spcPts val="0"/>
              </a:spcBef>
              <a:spcAft>
                <a:spcPts val="0"/>
              </a:spcAft>
              <a:buNone/>
            </a:pPr>
            <a:r>
              <a:rPr lang="en" sz="1100" b="1" dirty="0">
                <a:solidFill>
                  <a:schemeClr val="dk2"/>
                </a:solidFill>
                <a:latin typeface="Roboto"/>
                <a:ea typeface="Roboto"/>
                <a:cs typeface="Roboto"/>
                <a:sym typeface="Roboto"/>
              </a:rPr>
              <a:t>PLEASE SEE GUIDANCE COUNSLOR POTTS </a:t>
            </a:r>
            <a:endParaRPr sz="1100" b="1" dirty="0">
              <a:solidFill>
                <a:schemeClr val="dk2"/>
              </a:solidFill>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Develop Solutions</a:t>
            </a:r>
            <a:endParaRPr/>
          </a:p>
        </p:txBody>
      </p:sp>
      <p:sp>
        <p:nvSpPr>
          <p:cNvPr id="152" name="Google Shape;152;p23"/>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 special coordinator can be the overseer of the project.  That person will establish an agreed contract with the outreach centers.  Community service can be incorporated into the student’s schedule where they will receive a grade for their community service.  </a:t>
            </a:r>
            <a:endParaRPr/>
          </a:p>
          <a:p>
            <a:pPr marL="0" lvl="0" indent="0" algn="l" rtl="0">
              <a:spcBef>
                <a:spcPts val="1200"/>
              </a:spcBef>
              <a:spcAft>
                <a:spcPts val="1200"/>
              </a:spcAft>
              <a:buNone/>
            </a:pPr>
            <a:r>
              <a:rPr lang="en"/>
              <a:t>Community service is also beneficial for college acceptance and can be applied towards the college application process.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Develop A Solution</a:t>
            </a:r>
            <a:endParaRPr/>
          </a:p>
        </p:txBody>
      </p:sp>
      <p:sp>
        <p:nvSpPr>
          <p:cNvPr id="158" name="Google Shape;158;p24"/>
          <p:cNvSpPr txBox="1">
            <a:spLocks noGrp="1"/>
          </p:cNvSpPr>
          <p:nvPr>
            <p:ph type="body" idx="1"/>
          </p:nvPr>
        </p:nvSpPr>
        <p:spPr>
          <a:xfrm>
            <a:off x="311700" y="901275"/>
            <a:ext cx="8520600" cy="39003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770"/>
              <a:buNone/>
            </a:pPr>
            <a:endParaRPr sz="100"/>
          </a:p>
          <a:p>
            <a:pPr marL="0" lvl="0" indent="0" algn="l" rtl="0">
              <a:lnSpc>
                <a:spcPct val="105000"/>
              </a:lnSpc>
              <a:spcBef>
                <a:spcPts val="1200"/>
              </a:spcBef>
              <a:spcAft>
                <a:spcPts val="0"/>
              </a:spcAft>
              <a:buSzPts val="770"/>
              <a:buNone/>
            </a:pPr>
            <a:r>
              <a:rPr lang="en" sz="2014" b="1"/>
              <a:t>Requirements</a:t>
            </a:r>
            <a:endParaRPr sz="2014" b="1"/>
          </a:p>
          <a:p>
            <a:pPr marL="457200" lvl="0" indent="-356511" algn="l" rtl="0">
              <a:lnSpc>
                <a:spcPct val="105000"/>
              </a:lnSpc>
              <a:spcBef>
                <a:spcPts val="1200"/>
              </a:spcBef>
              <a:spcAft>
                <a:spcPts val="0"/>
              </a:spcAft>
              <a:buSzPts val="2014"/>
              <a:buAutoNum type="arabicPeriod"/>
            </a:pPr>
            <a:r>
              <a:rPr lang="en" sz="2014" b="1"/>
              <a:t>Students with 35 Credits and a minimum of 4 Passed Regents may apply for this opportunity</a:t>
            </a:r>
            <a:endParaRPr sz="2014" b="1"/>
          </a:p>
          <a:p>
            <a:pPr marL="457200" lvl="0" indent="-356511" algn="l" rtl="0">
              <a:lnSpc>
                <a:spcPct val="105000"/>
              </a:lnSpc>
              <a:spcBef>
                <a:spcPts val="0"/>
              </a:spcBef>
              <a:spcAft>
                <a:spcPts val="0"/>
              </a:spcAft>
              <a:buSzPts val="2014"/>
              <a:buAutoNum type="arabicPeriod"/>
            </a:pPr>
            <a:r>
              <a:rPr lang="en" sz="2014" b="1"/>
              <a:t>Permission form must be filled out by parent / guardian</a:t>
            </a:r>
            <a:endParaRPr sz="2014" b="1"/>
          </a:p>
          <a:p>
            <a:pPr marL="457200" lvl="0" indent="-356511" algn="l" rtl="0">
              <a:lnSpc>
                <a:spcPct val="105000"/>
              </a:lnSpc>
              <a:spcBef>
                <a:spcPts val="0"/>
              </a:spcBef>
              <a:spcAft>
                <a:spcPts val="0"/>
              </a:spcAft>
              <a:buSzPts val="2014"/>
              <a:buAutoNum type="arabicPeriod"/>
            </a:pPr>
            <a:r>
              <a:rPr lang="en" sz="2014" b="1"/>
              <a:t>Must complete 15 hours weekly</a:t>
            </a:r>
            <a:endParaRPr sz="2014" b="1"/>
          </a:p>
          <a:p>
            <a:pPr marL="457200" lvl="0" indent="-356511" algn="l" rtl="0">
              <a:lnSpc>
                <a:spcPct val="105000"/>
              </a:lnSpc>
              <a:spcBef>
                <a:spcPts val="0"/>
              </a:spcBef>
              <a:spcAft>
                <a:spcPts val="0"/>
              </a:spcAft>
              <a:buSzPts val="2014"/>
              <a:buAutoNum type="arabicPeriod"/>
            </a:pPr>
            <a:r>
              <a:rPr lang="en" sz="2014" b="1"/>
              <a:t>A willingness to practice the SEL leadership lessons</a:t>
            </a:r>
            <a:endParaRPr sz="2014" b="1"/>
          </a:p>
          <a:p>
            <a:pPr marL="457200" lvl="0" indent="-356511" algn="l" rtl="0">
              <a:lnSpc>
                <a:spcPct val="105000"/>
              </a:lnSpc>
              <a:spcBef>
                <a:spcPts val="0"/>
              </a:spcBef>
              <a:spcAft>
                <a:spcPts val="0"/>
              </a:spcAft>
              <a:buSzPts val="2014"/>
              <a:buAutoNum type="arabicPeriod"/>
            </a:pPr>
            <a:r>
              <a:rPr lang="en" sz="2014" b="1"/>
              <a:t>A tracking sheet must be completed by point person from outreach centers and submitted on a weekly basis to Guidance Counselor Potts</a:t>
            </a:r>
            <a:endParaRPr sz="2014" b="1"/>
          </a:p>
          <a:p>
            <a:pPr marL="457200" lvl="0" indent="-356511" algn="l" rtl="0">
              <a:lnSpc>
                <a:spcPct val="105000"/>
              </a:lnSpc>
              <a:spcBef>
                <a:spcPts val="0"/>
              </a:spcBef>
              <a:spcAft>
                <a:spcPts val="0"/>
              </a:spcAft>
              <a:buSzPts val="2014"/>
              <a:buAutoNum type="arabicPeriod"/>
            </a:pPr>
            <a:r>
              <a:rPr lang="en" sz="2014" b="1"/>
              <a:t>Upon completion, grades will be entered into STARS</a:t>
            </a:r>
            <a:endParaRPr sz="2014" b="1"/>
          </a:p>
          <a:p>
            <a:pPr marL="0" lvl="0" indent="0" algn="l" rtl="0">
              <a:lnSpc>
                <a:spcPct val="105000"/>
              </a:lnSpc>
              <a:spcBef>
                <a:spcPts val="1200"/>
              </a:spcBef>
              <a:spcAft>
                <a:spcPts val="1200"/>
              </a:spcAft>
              <a:buSzPts val="770"/>
              <a:buNone/>
            </a:pPr>
            <a:endParaRPr sz="126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Select the Best Solutions</a:t>
            </a:r>
            <a:endParaRPr/>
          </a:p>
        </p:txBody>
      </p:sp>
      <p:graphicFrame>
        <p:nvGraphicFramePr>
          <p:cNvPr id="164" name="Google Shape;164;p25"/>
          <p:cNvGraphicFramePr/>
          <p:nvPr/>
        </p:nvGraphicFramePr>
        <p:xfrm>
          <a:off x="424775" y="1017800"/>
          <a:ext cx="7879750" cy="2804500"/>
        </p:xfrm>
        <a:graphic>
          <a:graphicData uri="http://schemas.openxmlformats.org/drawingml/2006/table">
            <a:tbl>
              <a:tblPr>
                <a:noFill/>
                <a:tableStyleId>{9D8D266D-2FDB-4D12-A6AA-16BA6BFE14C3}</a:tableStyleId>
              </a:tblPr>
              <a:tblGrid>
                <a:gridCol w="1858550">
                  <a:extLst>
                    <a:ext uri="{9D8B030D-6E8A-4147-A177-3AD203B41FA5}">
                      <a16:colId xmlns:a16="http://schemas.microsoft.com/office/drawing/2014/main" val="20000"/>
                    </a:ext>
                  </a:extLst>
                </a:gridCol>
                <a:gridCol w="1293350">
                  <a:extLst>
                    <a:ext uri="{9D8B030D-6E8A-4147-A177-3AD203B41FA5}">
                      <a16:colId xmlns:a16="http://schemas.microsoft.com/office/drawing/2014/main" val="20001"/>
                    </a:ext>
                  </a:extLst>
                </a:gridCol>
                <a:gridCol w="1575950">
                  <a:extLst>
                    <a:ext uri="{9D8B030D-6E8A-4147-A177-3AD203B41FA5}">
                      <a16:colId xmlns:a16="http://schemas.microsoft.com/office/drawing/2014/main" val="20002"/>
                    </a:ext>
                  </a:extLst>
                </a:gridCol>
                <a:gridCol w="1575950">
                  <a:extLst>
                    <a:ext uri="{9D8B030D-6E8A-4147-A177-3AD203B41FA5}">
                      <a16:colId xmlns:a16="http://schemas.microsoft.com/office/drawing/2014/main" val="20003"/>
                    </a:ext>
                  </a:extLst>
                </a:gridCol>
                <a:gridCol w="1575950">
                  <a:extLst>
                    <a:ext uri="{9D8B030D-6E8A-4147-A177-3AD203B41FA5}">
                      <a16:colId xmlns:a16="http://schemas.microsoft.com/office/drawing/2014/main" val="20004"/>
                    </a:ext>
                  </a:extLst>
                </a:gridCol>
              </a:tblGrid>
              <a:tr h="560900">
                <a:tc rowSpan="2" gridSpan="2">
                  <a:txBody>
                    <a:bodyPr/>
                    <a:lstStyle/>
                    <a:p>
                      <a:pPr marL="0" lvl="0" indent="0" algn="l" rtl="0">
                        <a:spcBef>
                          <a:spcPts val="0"/>
                        </a:spcBef>
                        <a:spcAft>
                          <a:spcPts val="0"/>
                        </a:spcAft>
                        <a:buNone/>
                      </a:pPr>
                      <a:endParaRPr/>
                    </a:p>
                  </a:txBody>
                  <a:tcPr marL="91425" marR="91425" marT="91425" marB="91425"/>
                </a:tc>
                <a:tc rowSpan="2" hMerge="1">
                  <a:txBody>
                    <a:bodyPr/>
                    <a:lstStyle/>
                    <a:p>
                      <a:endParaRPr lang="en-US"/>
                    </a:p>
                  </a:txBody>
                  <a:tcPr/>
                </a:tc>
                <a:tc gridSpan="3">
                  <a:txBody>
                    <a:bodyPr/>
                    <a:lstStyle/>
                    <a:p>
                      <a:pPr marL="0" lvl="0" indent="0" algn="ctr" rtl="0">
                        <a:spcBef>
                          <a:spcPts val="0"/>
                        </a:spcBef>
                        <a:spcAft>
                          <a:spcPts val="0"/>
                        </a:spcAft>
                        <a:buNone/>
                      </a:pPr>
                      <a:r>
                        <a:rPr lang="en"/>
                        <a:t>FEASIBILITY</a:t>
                      </a:r>
                      <a:endParaRPr/>
                    </a:p>
                  </a:txBody>
                  <a:tcPr marL="91425" marR="91425" marT="91425" marB="914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60900">
                <a:tc gridSpan="2" vMerge="1">
                  <a:txBody>
                    <a:bodyPr/>
                    <a:lstStyle/>
                    <a:p>
                      <a:endParaRPr lang="en-US"/>
                    </a:p>
                  </a:txBody>
                  <a:tcPr/>
                </a:tc>
                <a:tc hMerge="1" vMerge="1">
                  <a:txBody>
                    <a:bodyPr/>
                    <a:lstStyle/>
                    <a:p>
                      <a:endParaRPr lang="en-US"/>
                    </a:p>
                  </a:txBody>
                  <a:tcPr/>
                </a:tc>
                <a:tc>
                  <a:txBody>
                    <a:bodyPr/>
                    <a:lstStyle/>
                    <a:p>
                      <a:pPr marL="0" lvl="0" indent="0" algn="ctr" rtl="0">
                        <a:spcBef>
                          <a:spcPts val="0"/>
                        </a:spcBef>
                        <a:spcAft>
                          <a:spcPts val="0"/>
                        </a:spcAft>
                        <a:buNone/>
                      </a:pPr>
                      <a:r>
                        <a:rPr lang="en"/>
                        <a:t>HIGH</a:t>
                      </a:r>
                      <a:endParaRPr/>
                    </a:p>
                  </a:txBody>
                  <a:tcPr marL="91425" marR="91425" marT="91425" marB="91425"/>
                </a:tc>
                <a:tc>
                  <a:txBody>
                    <a:bodyPr/>
                    <a:lstStyle/>
                    <a:p>
                      <a:pPr marL="0" lvl="0" indent="0" algn="ctr" rtl="0">
                        <a:spcBef>
                          <a:spcPts val="0"/>
                        </a:spcBef>
                        <a:spcAft>
                          <a:spcPts val="0"/>
                        </a:spcAft>
                        <a:buNone/>
                      </a:pPr>
                      <a:r>
                        <a:rPr lang="en"/>
                        <a:t>MEDIUM</a:t>
                      </a:r>
                      <a:endParaRPr/>
                    </a:p>
                  </a:txBody>
                  <a:tcPr marL="91425" marR="91425" marT="91425" marB="91425"/>
                </a:tc>
                <a:tc>
                  <a:txBody>
                    <a:bodyPr/>
                    <a:lstStyle/>
                    <a:p>
                      <a:pPr marL="0" lvl="0" indent="0" algn="ctr" rtl="0">
                        <a:spcBef>
                          <a:spcPts val="0"/>
                        </a:spcBef>
                        <a:spcAft>
                          <a:spcPts val="0"/>
                        </a:spcAft>
                        <a:buNone/>
                      </a:pPr>
                      <a:r>
                        <a:rPr lang="en"/>
                        <a:t>LOW</a:t>
                      </a:r>
                      <a:endParaRPr/>
                    </a:p>
                  </a:txBody>
                  <a:tcPr marL="91425" marR="91425" marT="91425" marB="91425"/>
                </a:tc>
                <a:extLst>
                  <a:ext uri="{0D108BD9-81ED-4DB2-BD59-A6C34878D82A}">
                    <a16:rowId xmlns:a16="http://schemas.microsoft.com/office/drawing/2014/main" val="10001"/>
                  </a:ext>
                </a:extLst>
              </a:tr>
              <a:tr h="560900">
                <a:tc rowSpan="3">
                  <a:txBody>
                    <a:bodyPr/>
                    <a:lstStyle/>
                    <a:p>
                      <a:pPr marL="0" lvl="0" indent="0" algn="l" rtl="0">
                        <a:spcBef>
                          <a:spcPts val="0"/>
                        </a:spcBef>
                        <a:spcAft>
                          <a:spcPts val="0"/>
                        </a:spcAft>
                        <a:buNone/>
                      </a:pPr>
                      <a:r>
                        <a:rPr lang="en"/>
                        <a:t>EFFECTIVENESS</a:t>
                      </a:r>
                      <a:endParaRPr/>
                    </a:p>
                  </a:txBody>
                  <a:tcPr marL="91425" marR="91425" marT="91425" marB="91425" anchor="ctr"/>
                </a:tc>
                <a:tc>
                  <a:txBody>
                    <a:bodyPr/>
                    <a:lstStyle/>
                    <a:p>
                      <a:pPr marL="0" lvl="0" indent="0" algn="l" rtl="0">
                        <a:spcBef>
                          <a:spcPts val="0"/>
                        </a:spcBef>
                        <a:spcAft>
                          <a:spcPts val="0"/>
                        </a:spcAft>
                        <a:buNone/>
                      </a:pPr>
                      <a:r>
                        <a:rPr lang="en"/>
                        <a:t>HIGH</a:t>
                      </a: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560900">
                <a:tc vMerge="1">
                  <a:txBody>
                    <a:bodyPr/>
                    <a:lstStyle/>
                    <a:p>
                      <a:endParaRPr lang="en-US"/>
                    </a:p>
                  </a:txBody>
                  <a:tcPr/>
                </a:tc>
                <a:tc>
                  <a:txBody>
                    <a:bodyPr/>
                    <a:lstStyle/>
                    <a:p>
                      <a:pPr marL="0" lvl="0" indent="0" algn="l" rtl="0">
                        <a:spcBef>
                          <a:spcPts val="0"/>
                        </a:spcBef>
                        <a:spcAft>
                          <a:spcPts val="0"/>
                        </a:spcAft>
                        <a:buNone/>
                      </a:pPr>
                      <a:r>
                        <a:rPr lang="en"/>
                        <a:t>MEDIUM</a:t>
                      </a: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560900">
                <a:tc vMerge="1">
                  <a:txBody>
                    <a:bodyPr/>
                    <a:lstStyle/>
                    <a:p>
                      <a:endParaRPr lang="en-US"/>
                    </a:p>
                  </a:txBody>
                  <a:tcPr/>
                </a:tc>
                <a:tc>
                  <a:txBody>
                    <a:bodyPr/>
                    <a:lstStyle/>
                    <a:p>
                      <a:pPr marL="0" lvl="0" indent="0" algn="l" rtl="0">
                        <a:spcBef>
                          <a:spcPts val="0"/>
                        </a:spcBef>
                        <a:spcAft>
                          <a:spcPts val="0"/>
                        </a:spcAft>
                        <a:buNone/>
                      </a:pPr>
                      <a:r>
                        <a:rPr lang="en"/>
                        <a:t>LOW</a:t>
                      </a: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PPA Steps</a:t>
            </a:r>
            <a:endParaRPr/>
          </a:p>
        </p:txBody>
      </p:sp>
      <p:sp>
        <p:nvSpPr>
          <p:cNvPr id="92" name="Google Shape;92;p1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a:pPr>
            <a:r>
              <a:rPr lang="en"/>
              <a:t>Define the Problem</a:t>
            </a:r>
            <a:endParaRPr/>
          </a:p>
          <a:p>
            <a:pPr marL="457200" lvl="0" indent="-342900" algn="l" rtl="0">
              <a:spcBef>
                <a:spcPts val="0"/>
              </a:spcBef>
              <a:spcAft>
                <a:spcPts val="0"/>
              </a:spcAft>
              <a:buSzPts val="1800"/>
              <a:buAutoNum type="arabicPeriod"/>
            </a:pPr>
            <a:r>
              <a:rPr lang="en"/>
              <a:t>Gather the Evidence</a:t>
            </a:r>
            <a:endParaRPr/>
          </a:p>
          <a:p>
            <a:pPr marL="457200" lvl="0" indent="-342900" algn="l" rtl="0">
              <a:spcBef>
                <a:spcPts val="0"/>
              </a:spcBef>
              <a:spcAft>
                <a:spcPts val="0"/>
              </a:spcAft>
              <a:buSzPts val="1800"/>
              <a:buAutoNum type="arabicPeriod"/>
            </a:pPr>
            <a:r>
              <a:rPr lang="en"/>
              <a:t>Identify the Causes</a:t>
            </a:r>
            <a:endParaRPr/>
          </a:p>
          <a:p>
            <a:pPr marL="457200" lvl="0" indent="-342900" algn="l" rtl="0">
              <a:spcBef>
                <a:spcPts val="0"/>
              </a:spcBef>
              <a:spcAft>
                <a:spcPts val="0"/>
              </a:spcAft>
              <a:buSzPts val="1800"/>
              <a:buAutoNum type="arabicPeriod"/>
            </a:pPr>
            <a:r>
              <a:rPr lang="en"/>
              <a:t>Evaluate the Existing Policy</a:t>
            </a:r>
            <a:endParaRPr/>
          </a:p>
          <a:p>
            <a:pPr marL="457200" lvl="0" indent="-342900" algn="l" rtl="0">
              <a:spcBef>
                <a:spcPts val="0"/>
              </a:spcBef>
              <a:spcAft>
                <a:spcPts val="0"/>
              </a:spcAft>
              <a:buSzPts val="1800"/>
              <a:buAutoNum type="arabicPeriod"/>
            </a:pPr>
            <a:r>
              <a:rPr lang="en"/>
              <a:t>Develop Solutions</a:t>
            </a:r>
            <a:endParaRPr/>
          </a:p>
          <a:p>
            <a:pPr marL="457200" lvl="0" indent="-342900" algn="l" rtl="0">
              <a:spcBef>
                <a:spcPts val="0"/>
              </a:spcBef>
              <a:spcAft>
                <a:spcPts val="0"/>
              </a:spcAft>
              <a:buSzPts val="1800"/>
              <a:buAutoNum type="arabicPeriod"/>
            </a:pPr>
            <a:r>
              <a:rPr lang="en"/>
              <a:t>Select the Best Solutions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92"/>
                                        </p:tgtEl>
                                        <p:attrNameLst>
                                          <p:attrName>style.visibility</p:attrName>
                                        </p:attrNameLst>
                                      </p:cBhvr>
                                      <p:to>
                                        <p:strVal val="visible"/>
                                      </p:to>
                                    </p:set>
                                    <p:anim calcmode="lin" valueType="num">
                                      <p:cBhvr additive="base">
                                        <p:cTn id="15" dur="1000"/>
                                        <p:tgtEl>
                                          <p:spTgt spid="92"/>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Define the Problem </a:t>
            </a:r>
            <a:endParaRPr/>
          </a:p>
        </p:txBody>
      </p:sp>
      <p:sp>
        <p:nvSpPr>
          <p:cNvPr id="98" name="Google Shape;98;p15"/>
          <p:cNvSpPr txBox="1">
            <a:spLocks noGrp="1"/>
          </p:cNvSpPr>
          <p:nvPr>
            <p:ph type="body" idx="1"/>
          </p:nvPr>
        </p:nvSpPr>
        <p:spPr>
          <a:xfrm>
            <a:off x="311700" y="1087500"/>
            <a:ext cx="5278500" cy="3050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endParaRPr sz="1600" b="1"/>
          </a:p>
          <a:p>
            <a:pPr marL="0" lvl="0" indent="0" algn="l" rtl="0">
              <a:spcBef>
                <a:spcPts val="1200"/>
              </a:spcBef>
              <a:spcAft>
                <a:spcPts val="1200"/>
              </a:spcAft>
              <a:buNone/>
            </a:pPr>
            <a:r>
              <a:rPr lang="en" sz="2000" b="1"/>
              <a:t>Limited opportunities - Students need the opportunity to volunteer and provide support within their community.  In addition, they should be educated in knowing how socio-economics affect the people who live in their communities and how helping out makes a difference.</a:t>
            </a:r>
            <a:endParaRPr sz="2000" b="1"/>
          </a:p>
        </p:txBody>
      </p:sp>
      <p:pic>
        <p:nvPicPr>
          <p:cNvPr id="99" name="Google Shape;99;p15"/>
          <p:cNvPicPr preferRelativeResize="0"/>
          <p:nvPr/>
        </p:nvPicPr>
        <p:blipFill>
          <a:blip r:embed="rId3">
            <a:alphaModFix/>
          </a:blip>
          <a:stretch>
            <a:fillRect/>
          </a:stretch>
        </p:blipFill>
        <p:spPr>
          <a:xfrm>
            <a:off x="5928075" y="936875"/>
            <a:ext cx="3050400" cy="391932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Gather the Evidence</a:t>
            </a:r>
            <a:endParaRPr/>
          </a:p>
          <a:p>
            <a:pPr marL="0" lvl="0" indent="0" algn="l" rtl="0">
              <a:spcBef>
                <a:spcPts val="0"/>
              </a:spcBef>
              <a:spcAft>
                <a:spcPts val="0"/>
              </a:spcAft>
              <a:buNone/>
            </a:pPr>
            <a:endParaRPr/>
          </a:p>
        </p:txBody>
      </p:sp>
      <p:sp>
        <p:nvSpPr>
          <p:cNvPr id="105" name="Google Shape;105;p16"/>
          <p:cNvSpPr txBox="1">
            <a:spLocks noGrp="1"/>
          </p:cNvSpPr>
          <p:nvPr>
            <p:ph type="body" idx="1"/>
          </p:nvPr>
        </p:nvSpPr>
        <p:spPr>
          <a:xfrm>
            <a:off x="311700" y="902250"/>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a:p>
            <a:pPr marL="0" lvl="0" indent="0" algn="l" rtl="0">
              <a:spcBef>
                <a:spcPts val="1200"/>
              </a:spcBef>
              <a:spcAft>
                <a:spcPts val="0"/>
              </a:spcAft>
              <a:buNone/>
            </a:pPr>
            <a:r>
              <a:rPr lang="en"/>
              <a:t>1,     How many soup kitchens are available in your community?</a:t>
            </a:r>
            <a:endParaRPr/>
          </a:p>
          <a:p>
            <a:pPr marL="457200" lvl="0" indent="-342900" algn="l" rtl="0">
              <a:spcBef>
                <a:spcPts val="1200"/>
              </a:spcBef>
              <a:spcAft>
                <a:spcPts val="0"/>
              </a:spcAft>
              <a:buSzPts val="1800"/>
              <a:buAutoNum type="alphaUcPeriod"/>
            </a:pPr>
            <a:r>
              <a:rPr lang="en"/>
              <a:t>Who are the donors that contribute to the soup kitchens </a:t>
            </a:r>
            <a:endParaRPr/>
          </a:p>
          <a:p>
            <a:pPr marL="457200" lvl="0" indent="-342900" algn="l" rtl="0">
              <a:spcBef>
                <a:spcPts val="0"/>
              </a:spcBef>
              <a:spcAft>
                <a:spcPts val="0"/>
              </a:spcAft>
              <a:buSzPts val="1800"/>
              <a:buAutoNum type="alphaUcPeriod"/>
            </a:pPr>
            <a:r>
              <a:rPr lang="en"/>
              <a:t>How many people depend on soup kitchens as a means of it being a part of their monthly budget?</a:t>
            </a:r>
            <a:endParaRPr/>
          </a:p>
          <a:p>
            <a:pPr marL="0" lvl="0" indent="0" algn="l" rtl="0">
              <a:spcBef>
                <a:spcPts val="1200"/>
              </a:spcBef>
              <a:spcAft>
                <a:spcPts val="0"/>
              </a:spcAft>
              <a:buNone/>
            </a:pPr>
            <a:r>
              <a:rPr lang="en"/>
              <a:t>2.	 How many senior citizens residences are in your community?</a:t>
            </a:r>
            <a:endParaRPr/>
          </a:p>
          <a:p>
            <a:pPr marL="457200" lvl="0" indent="-342900" algn="l" rtl="0">
              <a:spcBef>
                <a:spcPts val="1200"/>
              </a:spcBef>
              <a:spcAft>
                <a:spcPts val="0"/>
              </a:spcAft>
              <a:buSzPts val="1800"/>
              <a:buAutoNum type="alphaUcPeriod"/>
            </a:pPr>
            <a:r>
              <a:rPr lang="en"/>
              <a:t>Are they any outreach programs for senior citizens?</a:t>
            </a:r>
            <a:endParaRPr/>
          </a:p>
          <a:p>
            <a:pPr marL="457200" lvl="0" indent="-342900" algn="l" rtl="0">
              <a:spcBef>
                <a:spcPts val="0"/>
              </a:spcBef>
              <a:spcAft>
                <a:spcPts val="0"/>
              </a:spcAft>
              <a:buSzPts val="1800"/>
              <a:buAutoNum type="alphaUcPeriod"/>
            </a:pPr>
            <a:r>
              <a:rPr lang="en"/>
              <a:t>How safe are the senior citizens developments?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Gather the Evidence</a:t>
            </a:r>
            <a:endParaRPr/>
          </a:p>
        </p:txBody>
      </p:sp>
      <p:sp>
        <p:nvSpPr>
          <p:cNvPr id="111" name="Google Shape;111;p1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523"/>
              <a:buNone/>
            </a:pPr>
            <a:r>
              <a:rPr lang="en" sz="1255"/>
              <a:t>What entities do students prefer to volunteer within the community Survey</a:t>
            </a:r>
            <a:endParaRPr sz="1255"/>
          </a:p>
          <a:p>
            <a:pPr marL="0" lvl="0" indent="0" algn="l" rtl="0">
              <a:lnSpc>
                <a:spcPct val="95000"/>
              </a:lnSpc>
              <a:spcBef>
                <a:spcPts val="1200"/>
              </a:spcBef>
              <a:spcAft>
                <a:spcPts val="0"/>
              </a:spcAft>
              <a:buSzPts val="523"/>
              <a:buNone/>
            </a:pPr>
            <a:r>
              <a:rPr lang="en" sz="1255"/>
              <a:t>Soup Kitchens - Providing food for the homeless</a:t>
            </a:r>
            <a:endParaRPr sz="1255"/>
          </a:p>
          <a:p>
            <a:pPr marL="0" lvl="0" indent="0" algn="l" rtl="0">
              <a:lnSpc>
                <a:spcPct val="95000"/>
              </a:lnSpc>
              <a:spcBef>
                <a:spcPts val="1200"/>
              </a:spcBef>
              <a:spcAft>
                <a:spcPts val="0"/>
              </a:spcAft>
              <a:buSzPts val="523"/>
              <a:buNone/>
            </a:pPr>
            <a:r>
              <a:rPr lang="en" sz="1255"/>
              <a:t>Senior Citizen Centers - Spending time with the elderly and helping with personal care and grooming</a:t>
            </a:r>
            <a:endParaRPr sz="1255"/>
          </a:p>
          <a:p>
            <a:pPr marL="0" lvl="0" indent="0" algn="l" rtl="0">
              <a:lnSpc>
                <a:spcPct val="95000"/>
              </a:lnSpc>
              <a:spcBef>
                <a:spcPts val="1200"/>
              </a:spcBef>
              <a:spcAft>
                <a:spcPts val="0"/>
              </a:spcAft>
              <a:buSzPts val="523"/>
              <a:buNone/>
            </a:pPr>
            <a:r>
              <a:rPr lang="en" sz="1255"/>
              <a:t>Clothing Giveaway - Delivering clothing &amp; toiletries to the neighborhood shelters.</a:t>
            </a:r>
            <a:endParaRPr sz="1255"/>
          </a:p>
          <a:p>
            <a:pPr marL="0" lvl="0" indent="0" algn="l" rtl="0">
              <a:lnSpc>
                <a:spcPct val="95000"/>
              </a:lnSpc>
              <a:spcBef>
                <a:spcPts val="1200"/>
              </a:spcBef>
              <a:spcAft>
                <a:spcPts val="0"/>
              </a:spcAft>
              <a:buSzPts val="523"/>
              <a:buNone/>
            </a:pPr>
            <a:endParaRPr sz="1255"/>
          </a:p>
          <a:p>
            <a:pPr marL="0" lvl="0" indent="0" algn="l" rtl="0">
              <a:lnSpc>
                <a:spcPct val="95000"/>
              </a:lnSpc>
              <a:spcBef>
                <a:spcPts val="1200"/>
              </a:spcBef>
              <a:spcAft>
                <a:spcPts val="0"/>
              </a:spcAft>
              <a:buSzPts val="523"/>
              <a:buNone/>
            </a:pPr>
            <a:r>
              <a:rPr lang="en" sz="1255"/>
              <a:t>Soup Kitchens - Most soup Kitchens operate from morning to afternoon hours 9:00 - 4:00 </a:t>
            </a:r>
            <a:endParaRPr sz="1255"/>
          </a:p>
          <a:p>
            <a:pPr marL="0" lvl="0" indent="0" algn="l" rtl="0">
              <a:lnSpc>
                <a:spcPct val="95000"/>
              </a:lnSpc>
              <a:spcBef>
                <a:spcPts val="1200"/>
              </a:spcBef>
              <a:spcAft>
                <a:spcPts val="0"/>
              </a:spcAft>
              <a:buSzPts val="523"/>
              <a:buNone/>
            </a:pPr>
            <a:r>
              <a:rPr lang="en" sz="1255"/>
              <a:t>Meals on Wheels can be delivered in the afternoon hours</a:t>
            </a:r>
            <a:endParaRPr sz="1255"/>
          </a:p>
          <a:p>
            <a:pPr marL="457200" lvl="0" indent="-308292" algn="l" rtl="0">
              <a:lnSpc>
                <a:spcPct val="95000"/>
              </a:lnSpc>
              <a:spcBef>
                <a:spcPts val="1200"/>
              </a:spcBef>
              <a:spcAft>
                <a:spcPts val="0"/>
              </a:spcAft>
              <a:buSzPts val="1255"/>
              <a:buAutoNum type="arabicPeriod"/>
            </a:pPr>
            <a:r>
              <a:rPr lang="en" sz="1255"/>
              <a:t>Most can be found in churches</a:t>
            </a:r>
            <a:endParaRPr sz="1255"/>
          </a:p>
          <a:p>
            <a:pPr marL="457200" lvl="0" indent="-308292" algn="l" rtl="0">
              <a:lnSpc>
                <a:spcPct val="95000"/>
              </a:lnSpc>
              <a:spcBef>
                <a:spcPts val="0"/>
              </a:spcBef>
              <a:spcAft>
                <a:spcPts val="0"/>
              </a:spcAft>
              <a:buSzPts val="1255"/>
              <a:buAutoNum type="arabicPeriod"/>
            </a:pPr>
            <a:r>
              <a:rPr lang="en" sz="1255"/>
              <a:t>Others serve out of vans</a:t>
            </a:r>
            <a:endParaRPr sz="1255"/>
          </a:p>
          <a:p>
            <a:pPr marL="0" lvl="0" indent="0" algn="l" rtl="0">
              <a:lnSpc>
                <a:spcPct val="95000"/>
              </a:lnSpc>
              <a:spcBef>
                <a:spcPts val="1200"/>
              </a:spcBef>
              <a:spcAft>
                <a:spcPts val="1200"/>
              </a:spcAft>
              <a:buSzPts val="523"/>
              <a:buNone/>
            </a:pPr>
            <a:r>
              <a:rPr lang="en" sz="1255"/>
              <a:t>Seniors frequent day programs in the morning to afternoon hours 9:00 to 4:00</a:t>
            </a:r>
            <a:endParaRPr sz="1255"/>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311675" y="77700"/>
            <a:ext cx="8520600" cy="714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Gather the Evidence</a:t>
            </a:r>
            <a:endParaRPr/>
          </a:p>
        </p:txBody>
      </p:sp>
      <p:sp>
        <p:nvSpPr>
          <p:cNvPr id="117" name="Google Shape;117;p18"/>
          <p:cNvSpPr txBox="1">
            <a:spLocks noGrp="1"/>
          </p:cNvSpPr>
          <p:nvPr>
            <p:ph type="body" idx="1"/>
          </p:nvPr>
        </p:nvSpPr>
        <p:spPr>
          <a:xfrm>
            <a:off x="311700" y="699275"/>
            <a:ext cx="8520600" cy="385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500" b="1"/>
              <a:t>What entities do students prefer to volunteer within their community Survey</a:t>
            </a:r>
            <a:endParaRPr sz="2500" b="1"/>
          </a:p>
          <a:p>
            <a:pPr marL="0" lvl="0" indent="0" algn="l" rtl="0">
              <a:spcBef>
                <a:spcPts val="1200"/>
              </a:spcBef>
              <a:spcAft>
                <a:spcPts val="0"/>
              </a:spcAft>
              <a:buNone/>
            </a:pPr>
            <a:r>
              <a:rPr lang="en" sz="2500" b="1"/>
              <a:t>Soup Kitchens - Providing food for the homeless</a:t>
            </a:r>
            <a:endParaRPr sz="2500" b="1"/>
          </a:p>
          <a:p>
            <a:pPr marL="0" lvl="0" indent="0" algn="l" rtl="0">
              <a:spcBef>
                <a:spcPts val="1200"/>
              </a:spcBef>
              <a:spcAft>
                <a:spcPts val="0"/>
              </a:spcAft>
              <a:buNone/>
            </a:pPr>
            <a:r>
              <a:rPr lang="en" sz="2500" b="1"/>
              <a:t>Senior Citizen Centers - Spending time with the elderly and helping with personal care and grooming</a:t>
            </a:r>
            <a:endParaRPr sz="2500" b="1"/>
          </a:p>
          <a:p>
            <a:pPr marL="0" lvl="0" indent="0" algn="l" rtl="0">
              <a:spcBef>
                <a:spcPts val="1200"/>
              </a:spcBef>
              <a:spcAft>
                <a:spcPts val="0"/>
              </a:spcAft>
              <a:buNone/>
            </a:pPr>
            <a:r>
              <a:rPr lang="en" sz="2500" b="1"/>
              <a:t>Clothing Distribution - Delivering clothing &amp; toiletries to the neighborhood shelters.</a:t>
            </a:r>
            <a:endParaRPr sz="2500" b="1"/>
          </a:p>
          <a:p>
            <a:pPr marL="0" lvl="0" indent="0" algn="l" rtl="0">
              <a:spcBef>
                <a:spcPts val="1200"/>
              </a:spcBef>
              <a:spcAft>
                <a:spcPts val="1200"/>
              </a:spcAft>
              <a:buNone/>
            </a:pPr>
            <a:endParaRPr sz="2500" b="1"/>
          </a:p>
        </p:txBody>
      </p:sp>
    </p:spTree>
  </p:cSld>
  <p:clrMapOvr>
    <a:masterClrMapping/>
  </p:clrMapOvr>
  <mc:AlternateContent xmlns:mc="http://schemas.openxmlformats.org/markup-compatibility/2006" xmlns:p14="http://schemas.microsoft.com/office/powerpoint/2010/main">
    <mc:Choice Requires="p14">
      <p:transition spd="slow" p14:dur="3500">
        <p:push/>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nodeType="clickEffect">
                                  <p:stCondLst>
                                    <p:cond delay="0"/>
                                  </p:stCondLst>
                                  <p:childTnLst>
                                    <p:animRot by="-21600000">
                                      <p:cBhvr>
                                        <p:cTn id="26" dur="1000" fill="hold"/>
                                        <p:tgtEl>
                                          <p:spTgt spid="11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311700" y="145925"/>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STUDENT LEAD SURVEY</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23" name="Google Shape;123;p19"/>
          <p:cNvSpPr txBox="1"/>
          <p:nvPr/>
        </p:nvSpPr>
        <p:spPr>
          <a:xfrm>
            <a:off x="311700" y="689975"/>
            <a:ext cx="8447700" cy="397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b="1">
                <a:solidFill>
                  <a:schemeClr val="dk2"/>
                </a:solidFill>
                <a:latin typeface="Roboto"/>
                <a:ea typeface="Roboto"/>
                <a:cs typeface="Roboto"/>
                <a:sym typeface="Roboto"/>
              </a:rPr>
              <a:t>Soup Kitchens</a:t>
            </a:r>
            <a:endParaRPr sz="1800" b="1">
              <a:solidFill>
                <a:schemeClr val="dk2"/>
              </a:solidFill>
              <a:latin typeface="Roboto"/>
              <a:ea typeface="Roboto"/>
              <a:cs typeface="Roboto"/>
              <a:sym typeface="Roboto"/>
            </a:endParaRPr>
          </a:p>
          <a:p>
            <a:pPr marL="0" lvl="0" indent="0" algn="l" rtl="0">
              <a:spcBef>
                <a:spcPts val="0"/>
              </a:spcBef>
              <a:spcAft>
                <a:spcPts val="0"/>
              </a:spcAft>
              <a:buNone/>
            </a:pPr>
            <a:endParaRPr sz="1800">
              <a:solidFill>
                <a:schemeClr val="dk2"/>
              </a:solidFill>
              <a:latin typeface="Roboto"/>
              <a:ea typeface="Roboto"/>
              <a:cs typeface="Roboto"/>
              <a:sym typeface="Roboto"/>
            </a:endParaRPr>
          </a:p>
          <a:p>
            <a:pPr marL="0" lvl="0" indent="0" algn="l" rtl="0">
              <a:spcBef>
                <a:spcPts val="0"/>
              </a:spcBef>
              <a:spcAft>
                <a:spcPts val="0"/>
              </a:spcAft>
              <a:buNone/>
            </a:pPr>
            <a:r>
              <a:rPr lang="en" sz="1800" b="1">
                <a:solidFill>
                  <a:schemeClr val="dk2"/>
                </a:solidFill>
                <a:latin typeface="Roboto"/>
                <a:ea typeface="Roboto"/>
                <a:cs typeface="Roboto"/>
                <a:sym typeface="Roboto"/>
              </a:rPr>
              <a:t>Senior Citizen Centers</a:t>
            </a:r>
            <a:endParaRPr sz="1800" b="1">
              <a:solidFill>
                <a:schemeClr val="dk2"/>
              </a:solidFill>
              <a:latin typeface="Roboto"/>
              <a:ea typeface="Roboto"/>
              <a:cs typeface="Roboto"/>
              <a:sym typeface="Roboto"/>
            </a:endParaRPr>
          </a:p>
          <a:p>
            <a:pPr marL="0" lvl="0" indent="0" algn="l" rtl="0">
              <a:spcBef>
                <a:spcPts val="0"/>
              </a:spcBef>
              <a:spcAft>
                <a:spcPts val="0"/>
              </a:spcAft>
              <a:buNone/>
            </a:pPr>
            <a:endParaRPr sz="1800">
              <a:solidFill>
                <a:schemeClr val="dk2"/>
              </a:solidFill>
              <a:latin typeface="Roboto"/>
              <a:ea typeface="Roboto"/>
              <a:cs typeface="Roboto"/>
              <a:sym typeface="Roboto"/>
            </a:endParaRPr>
          </a:p>
          <a:p>
            <a:pPr marL="0" lvl="0" indent="0" algn="l" rtl="0">
              <a:spcBef>
                <a:spcPts val="0"/>
              </a:spcBef>
              <a:spcAft>
                <a:spcPts val="0"/>
              </a:spcAft>
              <a:buNone/>
            </a:pPr>
            <a:r>
              <a:rPr lang="en" sz="1800" b="1">
                <a:solidFill>
                  <a:schemeClr val="dk2"/>
                </a:solidFill>
                <a:latin typeface="Roboto"/>
                <a:ea typeface="Roboto"/>
                <a:cs typeface="Roboto"/>
                <a:sym typeface="Roboto"/>
              </a:rPr>
              <a:t>Clothing Distributions</a:t>
            </a:r>
            <a:r>
              <a:rPr lang="en" sz="1800">
                <a:solidFill>
                  <a:schemeClr val="dk2"/>
                </a:solidFill>
                <a:latin typeface="Roboto"/>
                <a:ea typeface="Roboto"/>
                <a:cs typeface="Roboto"/>
                <a:sym typeface="Roboto"/>
              </a:rPr>
              <a:t>	</a:t>
            </a:r>
            <a:endParaRPr sz="1800">
              <a:solidFill>
                <a:schemeClr val="dk2"/>
              </a:solidFill>
              <a:latin typeface="Roboto"/>
              <a:ea typeface="Roboto"/>
              <a:cs typeface="Roboto"/>
              <a:sym typeface="Roboto"/>
            </a:endParaRPr>
          </a:p>
          <a:p>
            <a:pPr marL="1828800" lvl="0" indent="457200" algn="l" rtl="0">
              <a:spcBef>
                <a:spcPts val="0"/>
              </a:spcBef>
              <a:spcAft>
                <a:spcPts val="0"/>
              </a:spcAft>
              <a:buNone/>
            </a:pPr>
            <a:endParaRPr sz="1800">
              <a:solidFill>
                <a:schemeClr val="dk2"/>
              </a:solidFill>
              <a:latin typeface="Roboto"/>
              <a:ea typeface="Roboto"/>
              <a:cs typeface="Roboto"/>
              <a:sym typeface="Roboto"/>
            </a:endParaRPr>
          </a:p>
          <a:p>
            <a:pPr marL="1828800" lvl="0" indent="457200" algn="l" rtl="0">
              <a:spcBef>
                <a:spcPts val="0"/>
              </a:spcBef>
              <a:spcAft>
                <a:spcPts val="0"/>
              </a:spcAft>
              <a:buNone/>
            </a:pPr>
            <a:r>
              <a:rPr lang="en" sz="1800">
                <a:solidFill>
                  <a:schemeClr val="dk2"/>
                </a:solidFill>
                <a:latin typeface="Roboto"/>
                <a:ea typeface="Roboto"/>
                <a:cs typeface="Roboto"/>
                <a:sym typeface="Roboto"/>
              </a:rPr>
              <a:t> </a:t>
            </a:r>
            <a:r>
              <a:rPr lang="en" sz="1800" b="1">
                <a:solidFill>
                  <a:schemeClr val="dk2"/>
                </a:solidFill>
                <a:latin typeface="Roboto"/>
                <a:ea typeface="Roboto"/>
                <a:cs typeface="Roboto"/>
                <a:sym typeface="Roboto"/>
              </a:rPr>
              <a:t> 0     10     20     30     40     50     60     70     80     90     100</a:t>
            </a:r>
            <a:endParaRPr sz="1800" b="1">
              <a:solidFill>
                <a:schemeClr val="dk2"/>
              </a:solidFill>
              <a:latin typeface="Roboto"/>
              <a:ea typeface="Roboto"/>
              <a:cs typeface="Roboto"/>
              <a:sym typeface="Roboto"/>
            </a:endParaRPr>
          </a:p>
          <a:p>
            <a:pPr marL="0" lvl="0" indent="0" algn="l" rtl="0">
              <a:spcBef>
                <a:spcPts val="0"/>
              </a:spcBef>
              <a:spcAft>
                <a:spcPts val="0"/>
              </a:spcAft>
              <a:buNone/>
            </a:pPr>
            <a:endParaRPr sz="2000" b="1">
              <a:solidFill>
                <a:schemeClr val="dk2"/>
              </a:solidFill>
              <a:latin typeface="Roboto"/>
              <a:ea typeface="Roboto"/>
              <a:cs typeface="Roboto"/>
              <a:sym typeface="Roboto"/>
            </a:endParaRPr>
          </a:p>
          <a:p>
            <a:pPr marL="0" lvl="0" indent="0" algn="l" rtl="0">
              <a:spcBef>
                <a:spcPts val="0"/>
              </a:spcBef>
              <a:spcAft>
                <a:spcPts val="0"/>
              </a:spcAft>
              <a:buNone/>
            </a:pPr>
            <a:r>
              <a:rPr lang="en" sz="2000" b="1">
                <a:solidFill>
                  <a:schemeClr val="dk2"/>
                </a:solidFill>
                <a:latin typeface="Roboto"/>
                <a:ea typeface="Roboto"/>
                <a:cs typeface="Roboto"/>
                <a:sym typeface="Roboto"/>
              </a:rPr>
              <a:t>A survey was conducted with the seniors of the Urban Assembly for Future Leader school and the results show that 100% of the student body wishes to volunteer at their local Senior Citizen Centers, Soup Kitchens following with 82%, and the Clothing Distribution finishing with 69%</a:t>
            </a:r>
            <a:endParaRPr sz="1800">
              <a:solidFill>
                <a:schemeClr val="dk2"/>
              </a:solidFill>
              <a:latin typeface="Roboto"/>
              <a:ea typeface="Roboto"/>
              <a:cs typeface="Roboto"/>
              <a:sym typeface="Roboto"/>
            </a:endParaRPr>
          </a:p>
        </p:txBody>
      </p:sp>
      <p:sp>
        <p:nvSpPr>
          <p:cNvPr id="124" name="Google Shape;124;p19"/>
          <p:cNvSpPr/>
          <p:nvPr/>
        </p:nvSpPr>
        <p:spPr>
          <a:xfrm>
            <a:off x="2933900" y="689975"/>
            <a:ext cx="4338300" cy="419700"/>
          </a:xfrm>
          <a:prstGeom prst="rightArrow">
            <a:avLst>
              <a:gd name="adj1" fmla="val 50000"/>
              <a:gd name="adj2" fmla="val 50000"/>
            </a:avLst>
          </a:prstGeom>
          <a:solidFill>
            <a:srgbClr val="1155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Roboto"/>
              <a:ea typeface="Roboto"/>
              <a:cs typeface="Roboto"/>
              <a:sym typeface="Roboto"/>
            </a:endParaRPr>
          </a:p>
        </p:txBody>
      </p:sp>
      <p:sp>
        <p:nvSpPr>
          <p:cNvPr id="125" name="Google Shape;125;p19"/>
          <p:cNvSpPr/>
          <p:nvPr/>
        </p:nvSpPr>
        <p:spPr>
          <a:xfrm>
            <a:off x="2933900" y="1756275"/>
            <a:ext cx="3514800" cy="419700"/>
          </a:xfrm>
          <a:prstGeom prst="rightArrow">
            <a:avLst>
              <a:gd name="adj1" fmla="val 50000"/>
              <a:gd name="adj2" fmla="val 50000"/>
            </a:avLst>
          </a:prstGeom>
          <a:solidFill>
            <a:srgbClr val="38761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Roboto"/>
              <a:ea typeface="Roboto"/>
              <a:cs typeface="Roboto"/>
              <a:sym typeface="Roboto"/>
            </a:endParaRPr>
          </a:p>
        </p:txBody>
      </p:sp>
      <p:sp>
        <p:nvSpPr>
          <p:cNvPr id="126" name="Google Shape;126;p19"/>
          <p:cNvSpPr/>
          <p:nvPr/>
        </p:nvSpPr>
        <p:spPr>
          <a:xfrm>
            <a:off x="2933900" y="1223113"/>
            <a:ext cx="5566200" cy="419700"/>
          </a:xfrm>
          <a:prstGeom prst="rightArrow">
            <a:avLst>
              <a:gd name="adj1" fmla="val 50000"/>
              <a:gd name="adj2" fmla="val 50000"/>
            </a:avLst>
          </a:prstGeom>
          <a:solidFill>
            <a:schemeClr val="accent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0"/>
          <p:cNvSpPr txBox="1">
            <a:spLocks noGrp="1"/>
          </p:cNvSpPr>
          <p:nvPr>
            <p:ph type="title"/>
          </p:nvPr>
        </p:nvSpPr>
        <p:spPr>
          <a:xfrm>
            <a:off x="311700" y="145825"/>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Identify the Causes</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32" name="Google Shape;132;p20"/>
          <p:cNvSpPr txBox="1">
            <a:spLocks noGrp="1"/>
          </p:cNvSpPr>
          <p:nvPr>
            <p:ph type="body" idx="1"/>
          </p:nvPr>
        </p:nvSpPr>
        <p:spPr>
          <a:xfrm>
            <a:off x="311700" y="885750"/>
            <a:ext cx="8685600" cy="4257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More and more families are are faced with layoff and lost of income.  Not only are they able to maintain affordable housing due to higher rents,  but inflation rates has soared to an all time high. As a result many families are now relying on soup kitchens and pantries for food.</a:t>
            </a:r>
            <a:endParaRPr sz="2016"/>
          </a:p>
          <a:p>
            <a:pPr marL="0" lvl="0" indent="0" algn="l" rtl="0">
              <a:spcBef>
                <a:spcPts val="1200"/>
              </a:spcBef>
              <a:spcAft>
                <a:spcPts val="0"/>
              </a:spcAft>
              <a:buNone/>
            </a:pPr>
            <a:r>
              <a:rPr lang="en"/>
              <a:t>In addition soup kitchens are running out of stock because of the overwhelming demand of families not having enough money to buy food. There aren’t enough workers to distribute the influx of families needing additional food </a:t>
            </a:r>
            <a:endParaRPr/>
          </a:p>
          <a:p>
            <a:pPr marL="0" lvl="0" indent="0" algn="l" rtl="0">
              <a:spcBef>
                <a:spcPts val="1200"/>
              </a:spcBef>
              <a:spcAft>
                <a:spcPts val="0"/>
              </a:spcAft>
              <a:buNone/>
            </a:pPr>
            <a:r>
              <a:rPr lang="en"/>
              <a:t>Some elders are abused or neglected and need a safer environment to live in that offers amenities such as medical assistance and traveling aids..There aren’t enough senior citizen housing complexes to assist the elderly who are now living longer lives.</a:t>
            </a:r>
            <a:endParaRPr/>
          </a:p>
          <a:p>
            <a:pPr marL="0" lvl="0" indent="0" algn="l" rtl="0">
              <a:spcBef>
                <a:spcPts val="1200"/>
              </a:spcBef>
              <a:spcAft>
                <a:spcPts val="12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Identify the Causes</a:t>
            </a:r>
            <a:endParaRPr/>
          </a:p>
        </p:txBody>
      </p:sp>
      <p:sp>
        <p:nvSpPr>
          <p:cNvPr id="138" name="Google Shape;138;p21"/>
          <p:cNvSpPr txBox="1">
            <a:spLocks noGrp="1"/>
          </p:cNvSpPr>
          <p:nvPr>
            <p:ph type="body" idx="1"/>
          </p:nvPr>
        </p:nvSpPr>
        <p:spPr>
          <a:xfrm>
            <a:off x="311700" y="916825"/>
            <a:ext cx="8520600" cy="388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b="1"/>
              <a:t>While a survey was conducted, the overwhelming majority of students opted  to volunteer their services to help those in need within their community,</a:t>
            </a:r>
            <a:endParaRPr sz="2000" b="1"/>
          </a:p>
          <a:p>
            <a:pPr marL="0" lvl="0" indent="0" algn="l" rtl="0">
              <a:spcBef>
                <a:spcPts val="1200"/>
              </a:spcBef>
              <a:spcAft>
                <a:spcPts val="0"/>
              </a:spcAft>
              <a:buNone/>
            </a:pPr>
            <a:r>
              <a:rPr lang="en" sz="2000" b="1"/>
              <a:t>The students want an opportunity to make meaningful contributions to their community outside of the classroom and school building.  </a:t>
            </a:r>
            <a:endParaRPr sz="2000" b="1"/>
          </a:p>
          <a:p>
            <a:pPr marL="0" lvl="0" indent="0" algn="l" rtl="0">
              <a:spcBef>
                <a:spcPts val="1200"/>
              </a:spcBef>
              <a:spcAft>
                <a:spcPts val="1200"/>
              </a:spcAft>
              <a:buNone/>
            </a:pPr>
            <a:r>
              <a:rPr lang="en" sz="2000" b="1"/>
              <a:t>Soup Kitchens, Senior Citizen Centers, and Churches that distribute clothing are mainly open from the hours of 9:00am to 5:00pm.  Students are in school during those times to help with the much needed service to these entities.  </a:t>
            </a:r>
            <a:endParaRPr sz="2000" b="1"/>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887</Words>
  <Application>Microsoft Office PowerPoint</Application>
  <PresentationFormat>On-screen Show (16:9)</PresentationFormat>
  <Paragraphs>88</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Roboto</vt:lpstr>
      <vt:lpstr>Arial</vt:lpstr>
      <vt:lpstr>Geometric</vt:lpstr>
      <vt:lpstr>Lack of Student Involvement Within the Community</vt:lpstr>
      <vt:lpstr>PPA Steps</vt:lpstr>
      <vt:lpstr>Define the Problem </vt:lpstr>
      <vt:lpstr>Gather the Evidence </vt:lpstr>
      <vt:lpstr>Gather the Evidence</vt:lpstr>
      <vt:lpstr>Gather the Evidence</vt:lpstr>
      <vt:lpstr>STUDENT LEAD SURVEY  </vt:lpstr>
      <vt:lpstr>Identify the Causes  </vt:lpstr>
      <vt:lpstr>Identify the Causes</vt:lpstr>
      <vt:lpstr>Evaluate the Existing Policy</vt:lpstr>
      <vt:lpstr>Develop Solutions</vt:lpstr>
      <vt:lpstr>Develop A Solution</vt:lpstr>
      <vt:lpstr>Select the Best Solutions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Lack of Student Involvement Within the Community</dc:title>
  <cp:lastModifiedBy>Joseph Montecalvo</cp:lastModifiedBy>
  <cp:revision>2</cp:revision>
  <dcterms:modified xsi:type="dcterms:W3CDTF">2024-02-13T19:43:00Z</dcterms:modified>
</cp:coreProperties>
</file>