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e Montecalv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82C160-1292-4A79-95AB-C0A7831BECD2}">
  <a:tblStyle styleId="{5482C160-1292-4A79-95AB-C0A7831BECD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font" Target="fonts/Roboto-bold.fntdata"/><Relationship Id="rId10" Type="http://schemas.openxmlformats.org/officeDocument/2006/relationships/slide" Target="slides/slide3.xml"/><Relationship Id="rId21" Type="http://schemas.openxmlformats.org/officeDocument/2006/relationships/font" Target="fonts/Roboto-regular.fntdata"/><Relationship Id="rId13" Type="http://schemas.openxmlformats.org/officeDocument/2006/relationships/slide" Target="slides/slide6.xml"/><Relationship Id="rId24" Type="http://schemas.openxmlformats.org/officeDocument/2006/relationships/font" Target="fonts/Roboto-boldItalic.fntdata"/><Relationship Id="rId12" Type="http://schemas.openxmlformats.org/officeDocument/2006/relationships/slide" Target="slides/slide5.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24T17:26:43.939">
    <p:pos x="320" y="607"/>
    <p:text>Good job Dr. Natalia, you can be more specific and name the school.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https://flippedtips.com/plegal/javits/111423.htm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b5d00056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b5d0005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640ff665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a640ff665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640ff665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a640ff6651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a640ff665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a640ff665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640ff665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640ff665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640ff665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640ff665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a640ff665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a640ff665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640ff665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640ff665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640ff665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640ff665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b5d0005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9b5d0005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b5d00056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b5d0005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b5d00056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b5d00056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olHagsvJMnA"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lippedtips.com/plegal/tips/select.html" TargetMode="External"/><Relationship Id="rId4" Type="http://schemas.openxmlformats.org/officeDocument/2006/relationships/hyperlink" Target="https://flippedtips.com/plegal/tips/gather.html" TargetMode="External"/><Relationship Id="rId5" Type="http://schemas.openxmlformats.org/officeDocument/2006/relationships/hyperlink" Target="https://flippedtips.com/plegal/tips/identify.html" TargetMode="External"/><Relationship Id="rId6" Type="http://schemas.openxmlformats.org/officeDocument/2006/relationships/hyperlink" Target="https://flippedtips.com/plegal/tips/existing.html" TargetMode="External"/><Relationship Id="rId7" Type="http://schemas.openxmlformats.org/officeDocument/2006/relationships/hyperlink" Target="https://flippedtips.com/plegal/tips/solutions.html" TargetMode="External"/><Relationship Id="rId8" Type="http://schemas.openxmlformats.org/officeDocument/2006/relationships/hyperlink" Target="https://flippedtips.com/plegal/tips/bestsol.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08825" y="964700"/>
            <a:ext cx="80118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Low Make Up Work Submission </a:t>
            </a:r>
            <a:endParaRPr/>
          </a:p>
          <a:p>
            <a:pPr indent="0" lvl="0" marL="0" rtl="0" algn="ctr">
              <a:spcBef>
                <a:spcPts val="0"/>
              </a:spcBef>
              <a:spcAft>
                <a:spcPts val="0"/>
              </a:spcAft>
              <a:buNone/>
            </a:pPr>
            <a:r>
              <a:rPr lang="en"/>
              <a:t>at FDA S</a:t>
            </a:r>
            <a:r>
              <a:rPr lang="en"/>
              <a:t>chool</a:t>
            </a:r>
            <a:endParaRPr/>
          </a:p>
        </p:txBody>
      </p:sp>
      <p:sp>
        <p:nvSpPr>
          <p:cNvPr id="86" name="Google Shape;86;p13"/>
          <p:cNvSpPr txBox="1"/>
          <p:nvPr>
            <p:ph idx="1" type="subTitle"/>
          </p:nvPr>
        </p:nvSpPr>
        <p:spPr>
          <a:xfrm>
            <a:off x="0" y="3401404"/>
            <a:ext cx="8520600" cy="11823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852"/>
              <a:buNone/>
            </a:pPr>
            <a:r>
              <a:rPr lang="en" sz="2570"/>
              <a:t>Dessy Natalia</a:t>
            </a:r>
            <a:endParaRPr sz="2570"/>
          </a:p>
          <a:p>
            <a:pPr indent="0" lvl="0" marL="0" rtl="0" algn="ctr">
              <a:lnSpc>
                <a:spcPct val="150000"/>
              </a:lnSpc>
              <a:spcBef>
                <a:spcPts val="0"/>
              </a:spcBef>
              <a:spcAft>
                <a:spcPts val="0"/>
              </a:spcAft>
              <a:buSzPts val="852"/>
              <a:buNone/>
            </a:pPr>
            <a:r>
              <a:rPr lang="en" sz="2570"/>
              <a:t>FDA</a:t>
            </a:r>
            <a:endParaRPr sz="257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3. Causes</a:t>
            </a:r>
            <a:endParaRPr b="1"/>
          </a:p>
        </p:txBody>
      </p:sp>
      <p:sp>
        <p:nvSpPr>
          <p:cNvPr id="155" name="Google Shape;155;p22"/>
          <p:cNvSpPr txBox="1"/>
          <p:nvPr>
            <p:ph idx="1" type="body"/>
          </p:nvPr>
        </p:nvSpPr>
        <p:spPr>
          <a:xfrm>
            <a:off x="311700" y="607800"/>
            <a:ext cx="8520600" cy="3339000"/>
          </a:xfrm>
          <a:prstGeom prst="rect">
            <a:avLst/>
          </a:prstGeom>
        </p:spPr>
        <p:txBody>
          <a:bodyPr anchorCtr="0" anchor="t" bIns="91425" lIns="91425" spcFirstLastPara="1" rIns="91425" wrap="square" tIns="91425">
            <a:normAutofit/>
          </a:bodyPr>
          <a:lstStyle/>
          <a:p>
            <a:pPr indent="-368300" lvl="0" marL="457200" rtl="0" algn="l">
              <a:lnSpc>
                <a:spcPct val="150000"/>
              </a:lnSpc>
              <a:spcBef>
                <a:spcPts val="0"/>
              </a:spcBef>
              <a:spcAft>
                <a:spcPts val="0"/>
              </a:spcAft>
              <a:buClr>
                <a:srgbClr val="0000FF"/>
              </a:buClr>
              <a:buSzPts val="2200"/>
              <a:buChar char="●"/>
            </a:pPr>
            <a:r>
              <a:rPr lang="en" sz="2200">
                <a:solidFill>
                  <a:srgbClr val="0000FF"/>
                </a:solidFill>
              </a:rPr>
              <a:t>Forget to come and get the missing work</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Too much work to make up (added up for each class, each day they missed class)</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Think they do not need to do that</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Wait till the end of marking period</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Does not bother to know what they missed</a:t>
            </a:r>
            <a:endParaRPr sz="22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4. Existing Policy</a:t>
            </a:r>
            <a:endParaRPr b="1"/>
          </a:p>
        </p:txBody>
      </p:sp>
      <p:sp>
        <p:nvSpPr>
          <p:cNvPr id="161" name="Google Shape;161;p23"/>
          <p:cNvSpPr txBox="1"/>
          <p:nvPr>
            <p:ph idx="1" type="body"/>
          </p:nvPr>
        </p:nvSpPr>
        <p:spPr>
          <a:xfrm>
            <a:off x="3812450" y="4235475"/>
            <a:ext cx="5226600" cy="674700"/>
          </a:xfrm>
          <a:prstGeom prst="rect">
            <a:avLst/>
          </a:prstGeom>
          <a:solidFill>
            <a:schemeClr val="lt1"/>
          </a:solidFill>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2000">
                <a:solidFill>
                  <a:srgbClr val="0000FF"/>
                </a:solidFill>
              </a:rPr>
              <a:t>After School tutoring and HW help available to all students</a:t>
            </a:r>
            <a:endParaRPr sz="2000">
              <a:solidFill>
                <a:srgbClr val="0000FF"/>
              </a:solidFill>
            </a:endParaRPr>
          </a:p>
        </p:txBody>
      </p:sp>
      <p:pic>
        <p:nvPicPr>
          <p:cNvPr id="162" name="Google Shape;162;p23"/>
          <p:cNvPicPr preferRelativeResize="0"/>
          <p:nvPr/>
        </p:nvPicPr>
        <p:blipFill>
          <a:blip r:embed="rId3">
            <a:alphaModFix/>
          </a:blip>
          <a:stretch>
            <a:fillRect/>
          </a:stretch>
        </p:blipFill>
        <p:spPr>
          <a:xfrm>
            <a:off x="152400" y="607800"/>
            <a:ext cx="2219630" cy="1509675"/>
          </a:xfrm>
          <a:prstGeom prst="rect">
            <a:avLst/>
          </a:prstGeom>
          <a:noFill/>
          <a:ln>
            <a:noFill/>
          </a:ln>
        </p:spPr>
      </p:pic>
      <p:pic>
        <p:nvPicPr>
          <p:cNvPr id="163" name="Google Shape;163;p23"/>
          <p:cNvPicPr preferRelativeResize="0"/>
          <p:nvPr/>
        </p:nvPicPr>
        <p:blipFill rotWithShape="1">
          <a:blip r:embed="rId4">
            <a:alphaModFix/>
          </a:blip>
          <a:srcRect b="17053" l="0" r="38785" t="0"/>
          <a:stretch/>
        </p:blipFill>
        <p:spPr>
          <a:xfrm>
            <a:off x="2525025" y="455400"/>
            <a:ext cx="1633752" cy="1660326"/>
          </a:xfrm>
          <a:prstGeom prst="rect">
            <a:avLst/>
          </a:prstGeom>
          <a:noFill/>
          <a:ln>
            <a:noFill/>
          </a:ln>
        </p:spPr>
      </p:pic>
      <p:sp>
        <p:nvSpPr>
          <p:cNvPr id="164" name="Google Shape;164;p23"/>
          <p:cNvSpPr txBox="1"/>
          <p:nvPr>
            <p:ph idx="1" type="body"/>
          </p:nvPr>
        </p:nvSpPr>
        <p:spPr>
          <a:xfrm>
            <a:off x="152400" y="2183433"/>
            <a:ext cx="4236900" cy="988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 sz="2000">
                <a:solidFill>
                  <a:srgbClr val="0000FF"/>
                </a:solidFill>
              </a:rPr>
              <a:t>Work is available on google classroom or on the bin in the classroom</a:t>
            </a:r>
            <a:endParaRPr sz="2000">
              <a:solidFill>
                <a:srgbClr val="0000FF"/>
              </a:solidFill>
            </a:endParaRPr>
          </a:p>
        </p:txBody>
      </p:sp>
      <p:pic>
        <p:nvPicPr>
          <p:cNvPr id="165" name="Google Shape;165;p23"/>
          <p:cNvPicPr preferRelativeResize="0"/>
          <p:nvPr/>
        </p:nvPicPr>
        <p:blipFill rotWithShape="1">
          <a:blip r:embed="rId5">
            <a:alphaModFix/>
          </a:blip>
          <a:srcRect b="0" l="0" r="32157" t="0"/>
          <a:stretch/>
        </p:blipFill>
        <p:spPr>
          <a:xfrm>
            <a:off x="4680325" y="37442"/>
            <a:ext cx="2219625" cy="1620484"/>
          </a:xfrm>
          <a:prstGeom prst="rect">
            <a:avLst/>
          </a:prstGeom>
          <a:noFill/>
          <a:ln>
            <a:noFill/>
          </a:ln>
        </p:spPr>
      </p:pic>
      <p:sp>
        <p:nvSpPr>
          <p:cNvPr id="166" name="Google Shape;166;p23"/>
          <p:cNvSpPr txBox="1"/>
          <p:nvPr/>
        </p:nvSpPr>
        <p:spPr>
          <a:xfrm>
            <a:off x="4680325" y="37450"/>
            <a:ext cx="1184700" cy="6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oboto"/>
                <a:ea typeface="Roboto"/>
                <a:cs typeface="Roboto"/>
                <a:sym typeface="Roboto"/>
              </a:rPr>
              <a:t>2 days</a:t>
            </a:r>
            <a:endParaRPr b="1" sz="1800">
              <a:solidFill>
                <a:schemeClr val="dk2"/>
              </a:solidFill>
              <a:latin typeface="Roboto"/>
              <a:ea typeface="Roboto"/>
              <a:cs typeface="Roboto"/>
              <a:sym typeface="Roboto"/>
            </a:endParaRPr>
          </a:p>
        </p:txBody>
      </p:sp>
      <p:sp>
        <p:nvSpPr>
          <p:cNvPr id="167" name="Google Shape;167;p23"/>
          <p:cNvSpPr txBox="1"/>
          <p:nvPr>
            <p:ph idx="1" type="body"/>
          </p:nvPr>
        </p:nvSpPr>
        <p:spPr>
          <a:xfrm>
            <a:off x="4512950" y="1697163"/>
            <a:ext cx="3702900" cy="1169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2000">
                <a:solidFill>
                  <a:srgbClr val="0000FF"/>
                </a:solidFill>
              </a:rPr>
              <a:t>Make up work SHOULD be done at the latest 2 days after students come back to school</a:t>
            </a:r>
            <a:endParaRPr sz="2000">
              <a:solidFill>
                <a:srgbClr val="0000FF"/>
              </a:solidFill>
            </a:endParaRPr>
          </a:p>
          <a:p>
            <a:pPr indent="0" lvl="0" marL="0" rtl="0" algn="l">
              <a:lnSpc>
                <a:spcPct val="100000"/>
              </a:lnSpc>
              <a:spcBef>
                <a:spcPts val="0"/>
              </a:spcBef>
              <a:spcAft>
                <a:spcPts val="0"/>
              </a:spcAft>
              <a:buNone/>
            </a:pPr>
            <a:r>
              <a:t/>
            </a:r>
            <a:endParaRPr sz="2000">
              <a:solidFill>
                <a:srgbClr val="0000FF"/>
              </a:solidFill>
            </a:endParaRPr>
          </a:p>
        </p:txBody>
      </p:sp>
      <p:sp>
        <p:nvSpPr>
          <p:cNvPr id="168" name="Google Shape;168;p23"/>
          <p:cNvSpPr txBox="1"/>
          <p:nvPr>
            <p:ph idx="1" type="body"/>
          </p:nvPr>
        </p:nvSpPr>
        <p:spPr>
          <a:xfrm>
            <a:off x="214825" y="4366825"/>
            <a:ext cx="3494100" cy="7767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2000">
                <a:solidFill>
                  <a:srgbClr val="0000FF"/>
                </a:solidFill>
              </a:rPr>
              <a:t>Late work will get deducted point</a:t>
            </a:r>
            <a:endParaRPr sz="2000">
              <a:solidFill>
                <a:srgbClr val="0000FF"/>
              </a:solidFill>
            </a:endParaRPr>
          </a:p>
        </p:txBody>
      </p:sp>
      <p:pic>
        <p:nvPicPr>
          <p:cNvPr id="169" name="Google Shape;169;p23"/>
          <p:cNvPicPr preferRelativeResize="0"/>
          <p:nvPr/>
        </p:nvPicPr>
        <p:blipFill>
          <a:blip r:embed="rId6">
            <a:alphaModFix/>
          </a:blip>
          <a:stretch>
            <a:fillRect/>
          </a:stretch>
        </p:blipFill>
        <p:spPr>
          <a:xfrm>
            <a:off x="4512950" y="2734913"/>
            <a:ext cx="2342545" cy="1500562"/>
          </a:xfrm>
          <a:prstGeom prst="rect">
            <a:avLst/>
          </a:prstGeom>
          <a:noFill/>
          <a:ln>
            <a:noFill/>
          </a:ln>
        </p:spPr>
      </p:pic>
      <p:pic>
        <p:nvPicPr>
          <p:cNvPr id="170" name="Google Shape;170;p23"/>
          <p:cNvPicPr preferRelativeResize="0"/>
          <p:nvPr/>
        </p:nvPicPr>
        <p:blipFill rotWithShape="1">
          <a:blip r:embed="rId7">
            <a:alphaModFix/>
          </a:blip>
          <a:srcRect b="16090" l="5251" r="8093" t="9210"/>
          <a:stretch/>
        </p:blipFill>
        <p:spPr>
          <a:xfrm>
            <a:off x="1587750" y="2972225"/>
            <a:ext cx="2121175" cy="1394600"/>
          </a:xfrm>
          <a:prstGeom prst="rect">
            <a:avLst/>
          </a:prstGeom>
          <a:noFill/>
          <a:ln>
            <a:noFill/>
          </a:ln>
        </p:spPr>
      </p:pic>
      <p:sp>
        <p:nvSpPr>
          <p:cNvPr id="171" name="Google Shape;171;p23"/>
          <p:cNvSpPr txBox="1"/>
          <p:nvPr>
            <p:ph idx="1" type="body"/>
          </p:nvPr>
        </p:nvSpPr>
        <p:spPr>
          <a:xfrm>
            <a:off x="1675175" y="3332177"/>
            <a:ext cx="2009400" cy="6747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b="1" lang="en" sz="2000">
                <a:solidFill>
                  <a:schemeClr val="lt1"/>
                </a:solidFill>
              </a:rPr>
              <a:t>LATE WORK</a:t>
            </a:r>
            <a:endParaRPr b="1" sz="2000">
              <a:solidFill>
                <a:schemeClr val="lt1"/>
              </a:solidFill>
            </a:endParaRPr>
          </a:p>
          <a:p>
            <a:pPr indent="0" lvl="0" marL="0" rtl="0" algn="ctr">
              <a:lnSpc>
                <a:spcPct val="80000"/>
              </a:lnSpc>
              <a:spcBef>
                <a:spcPts val="0"/>
              </a:spcBef>
              <a:spcAft>
                <a:spcPts val="0"/>
              </a:spcAft>
              <a:buSzPts val="935"/>
              <a:buNone/>
            </a:pPr>
            <a:r>
              <a:rPr b="1" lang="en" sz="2000">
                <a:solidFill>
                  <a:schemeClr val="lt1"/>
                </a:solidFill>
              </a:rPr>
              <a:t>DEDUCT POINT</a:t>
            </a:r>
            <a:endParaRPr b="1" sz="2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5. Solution</a:t>
            </a:r>
            <a:endParaRPr b="1"/>
          </a:p>
        </p:txBody>
      </p:sp>
      <p:sp>
        <p:nvSpPr>
          <p:cNvPr id="177" name="Google Shape;177;p24"/>
          <p:cNvSpPr txBox="1"/>
          <p:nvPr>
            <p:ph idx="1" type="body"/>
          </p:nvPr>
        </p:nvSpPr>
        <p:spPr>
          <a:xfrm>
            <a:off x="6673150" y="2571725"/>
            <a:ext cx="2470800" cy="2387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a:solidFill>
                  <a:srgbClr val="0000FF"/>
                </a:solidFill>
              </a:rPr>
              <a:t>Need more help? </a:t>
            </a:r>
            <a:endParaRPr sz="2000">
              <a:solidFill>
                <a:srgbClr val="0000FF"/>
              </a:solidFill>
            </a:endParaRPr>
          </a:p>
          <a:p>
            <a:pPr indent="0" lvl="0" marL="0" rtl="0" algn="l">
              <a:lnSpc>
                <a:spcPct val="100000"/>
              </a:lnSpc>
              <a:spcBef>
                <a:spcPts val="0"/>
              </a:spcBef>
              <a:spcAft>
                <a:spcPts val="0"/>
              </a:spcAft>
              <a:buNone/>
            </a:pPr>
            <a:r>
              <a:rPr lang="en" sz="2000">
                <a:solidFill>
                  <a:srgbClr val="0000FF"/>
                </a:solidFill>
              </a:rPr>
              <a:t>→ come afterschool for tutoring or HW help</a:t>
            </a:r>
            <a:endParaRPr sz="2000">
              <a:solidFill>
                <a:srgbClr val="0000FF"/>
              </a:solidFill>
            </a:endParaRPr>
          </a:p>
        </p:txBody>
      </p:sp>
      <p:pic>
        <p:nvPicPr>
          <p:cNvPr id="178" name="Google Shape;178;p24"/>
          <p:cNvPicPr preferRelativeResize="0"/>
          <p:nvPr/>
        </p:nvPicPr>
        <p:blipFill>
          <a:blip r:embed="rId3">
            <a:alphaModFix/>
          </a:blip>
          <a:stretch>
            <a:fillRect/>
          </a:stretch>
        </p:blipFill>
        <p:spPr>
          <a:xfrm>
            <a:off x="167375" y="657200"/>
            <a:ext cx="3063280" cy="1914550"/>
          </a:xfrm>
          <a:prstGeom prst="rect">
            <a:avLst/>
          </a:prstGeom>
          <a:noFill/>
          <a:ln>
            <a:noFill/>
          </a:ln>
        </p:spPr>
      </p:pic>
      <p:pic>
        <p:nvPicPr>
          <p:cNvPr id="179" name="Google Shape;179;p24"/>
          <p:cNvPicPr preferRelativeResize="0"/>
          <p:nvPr/>
        </p:nvPicPr>
        <p:blipFill>
          <a:blip r:embed="rId4">
            <a:alphaModFix/>
          </a:blip>
          <a:stretch>
            <a:fillRect/>
          </a:stretch>
        </p:blipFill>
        <p:spPr>
          <a:xfrm>
            <a:off x="3611650" y="657200"/>
            <a:ext cx="2752315" cy="1865125"/>
          </a:xfrm>
          <a:prstGeom prst="rect">
            <a:avLst/>
          </a:prstGeom>
          <a:noFill/>
          <a:ln>
            <a:noFill/>
          </a:ln>
        </p:spPr>
      </p:pic>
      <p:pic>
        <p:nvPicPr>
          <p:cNvPr id="180" name="Google Shape;180;p24"/>
          <p:cNvPicPr preferRelativeResize="0"/>
          <p:nvPr/>
        </p:nvPicPr>
        <p:blipFill rotWithShape="1">
          <a:blip r:embed="rId5">
            <a:alphaModFix/>
          </a:blip>
          <a:srcRect b="6410" l="0" r="0" t="0"/>
          <a:stretch/>
        </p:blipFill>
        <p:spPr>
          <a:xfrm>
            <a:off x="6673125" y="657200"/>
            <a:ext cx="1847481" cy="1865125"/>
          </a:xfrm>
          <a:prstGeom prst="rect">
            <a:avLst/>
          </a:prstGeom>
          <a:noFill/>
          <a:ln>
            <a:noFill/>
          </a:ln>
        </p:spPr>
      </p:pic>
      <p:sp>
        <p:nvSpPr>
          <p:cNvPr id="181" name="Google Shape;181;p24"/>
          <p:cNvSpPr txBox="1"/>
          <p:nvPr/>
        </p:nvSpPr>
        <p:spPr>
          <a:xfrm>
            <a:off x="0" y="2621150"/>
            <a:ext cx="3303900" cy="2647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000">
                <a:solidFill>
                  <a:srgbClr val="0000FF"/>
                </a:solidFill>
                <a:latin typeface="Roboto"/>
                <a:ea typeface="Roboto"/>
                <a:cs typeface="Roboto"/>
                <a:sym typeface="Roboto"/>
              </a:rPr>
              <a:t>Don’t wait → Check google classroom daily even when you are not in the school and try to do the work while you are at home (the more you do the work now, the less you will need to do later)</a:t>
            </a:r>
            <a:endParaRPr sz="2000">
              <a:solidFill>
                <a:srgbClr val="0000FF"/>
              </a:solidFill>
              <a:latin typeface="Roboto"/>
              <a:ea typeface="Roboto"/>
              <a:cs typeface="Roboto"/>
              <a:sym typeface="Roboto"/>
            </a:endParaRPr>
          </a:p>
        </p:txBody>
      </p:sp>
      <p:sp>
        <p:nvSpPr>
          <p:cNvPr id="182" name="Google Shape;182;p24"/>
          <p:cNvSpPr txBox="1"/>
          <p:nvPr>
            <p:ph idx="1" type="body"/>
          </p:nvPr>
        </p:nvSpPr>
        <p:spPr>
          <a:xfrm>
            <a:off x="3538175" y="2638025"/>
            <a:ext cx="2900700" cy="2554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a:solidFill>
                  <a:srgbClr val="0000FF"/>
                </a:solidFill>
              </a:rPr>
              <a:t>Check in with your teacher → Once you are back to school, ask teacher to make up any test/lab that you missed</a:t>
            </a:r>
            <a:endParaRPr sz="2000">
              <a:solidFill>
                <a:srgbClr val="0000FF"/>
              </a:solidFill>
            </a:endParaRPr>
          </a:p>
          <a:p>
            <a:pPr indent="0" lvl="0" marL="0" rtl="0" algn="l">
              <a:lnSpc>
                <a:spcPct val="100000"/>
              </a:lnSpc>
              <a:spcBef>
                <a:spcPts val="0"/>
              </a:spcBef>
              <a:spcAft>
                <a:spcPts val="0"/>
              </a:spcAft>
              <a:buNone/>
            </a:pPr>
            <a:r>
              <a:t/>
            </a:r>
            <a:endParaRPr sz="20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8675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7. Feasibility/Effectiveness Chart</a:t>
            </a:r>
            <a:endParaRPr b="1"/>
          </a:p>
        </p:txBody>
      </p:sp>
      <p:graphicFrame>
        <p:nvGraphicFramePr>
          <p:cNvPr id="188" name="Google Shape;188;p25"/>
          <p:cNvGraphicFramePr/>
          <p:nvPr/>
        </p:nvGraphicFramePr>
        <p:xfrm>
          <a:off x="13825" y="539575"/>
          <a:ext cx="3000000" cy="3000000"/>
        </p:xfrm>
        <a:graphic>
          <a:graphicData uri="http://schemas.openxmlformats.org/drawingml/2006/table">
            <a:tbl>
              <a:tblPr>
                <a:noFill/>
                <a:tableStyleId>{5482C160-1292-4A79-95AB-C0A7831BECD2}</a:tableStyleId>
              </a:tblPr>
              <a:tblGrid>
                <a:gridCol w="394800"/>
                <a:gridCol w="1088450"/>
                <a:gridCol w="2758525"/>
                <a:gridCol w="3073425"/>
                <a:gridCol w="1828800"/>
              </a:tblGrid>
              <a:tr h="277700">
                <a:tc gridSpan="2" rowSpan="2">
                  <a:txBody>
                    <a:bodyPr/>
                    <a:lstStyle/>
                    <a:p>
                      <a:pPr indent="0" lvl="0" marL="0" rtl="0" algn="ctr">
                        <a:spcBef>
                          <a:spcPts val="0"/>
                        </a:spcBef>
                        <a:spcAft>
                          <a:spcPts val="0"/>
                        </a:spcAft>
                        <a:buNone/>
                      </a:pPr>
                      <a:r>
                        <a:t/>
                      </a:r>
                      <a:endParaRPr b="1" sz="2100"/>
                    </a:p>
                    <a:p>
                      <a:pPr indent="0" lvl="0" marL="0" rtl="0" algn="ctr">
                        <a:spcBef>
                          <a:spcPts val="0"/>
                        </a:spcBef>
                        <a:spcAft>
                          <a:spcPts val="0"/>
                        </a:spcAft>
                        <a:buNone/>
                      </a:pPr>
                      <a:r>
                        <a:rPr b="1" lang="en" sz="2100"/>
                        <a:t>Matrix </a:t>
                      </a:r>
                      <a:endParaRPr b="1" sz="2100"/>
                    </a:p>
                  </a:txBody>
                  <a:tcPr marT="91425" marB="91425" marR="91425" marL="91425"/>
                </a:tc>
                <a:tc rowSpan="2" hMerge="1"/>
                <a:tc gridSpan="3">
                  <a:txBody>
                    <a:bodyPr/>
                    <a:lstStyle/>
                    <a:p>
                      <a:pPr indent="0" lvl="0" marL="0" rtl="0" algn="ctr">
                        <a:spcBef>
                          <a:spcPts val="0"/>
                        </a:spcBef>
                        <a:spcAft>
                          <a:spcPts val="0"/>
                        </a:spcAft>
                        <a:buNone/>
                      </a:pPr>
                      <a:r>
                        <a:rPr b="1" lang="en" sz="1800"/>
                        <a:t>Feasibility</a:t>
                      </a:r>
                      <a:endParaRPr b="1" sz="1800"/>
                    </a:p>
                  </a:txBody>
                  <a:tcPr marT="91425" marB="91425" marR="91425" marL="91425"/>
                </a:tc>
                <a:tc hMerge="1"/>
                <a:tc hMerge="1"/>
              </a:tr>
              <a:tr h="216300">
                <a:tc gridSpan="2" vMerge="1"/>
                <a:tc hMerge="1" vMerge="1"/>
                <a:tc>
                  <a:txBody>
                    <a:bodyPr/>
                    <a:lstStyle/>
                    <a:p>
                      <a:pPr indent="0" lvl="0" marL="0" rtl="0" algn="ctr">
                        <a:spcBef>
                          <a:spcPts val="0"/>
                        </a:spcBef>
                        <a:spcAft>
                          <a:spcPts val="0"/>
                        </a:spcAft>
                        <a:buNone/>
                      </a:pPr>
                      <a:r>
                        <a:rPr lang="en" sz="1700"/>
                        <a:t>High</a:t>
                      </a:r>
                      <a:endParaRPr sz="1700"/>
                    </a:p>
                  </a:txBody>
                  <a:tcPr marT="91425" marB="91425" marR="91425" marL="91425"/>
                </a:tc>
                <a:tc>
                  <a:txBody>
                    <a:bodyPr/>
                    <a:lstStyle/>
                    <a:p>
                      <a:pPr indent="0" lvl="0" marL="0" rtl="0" algn="ctr">
                        <a:spcBef>
                          <a:spcPts val="0"/>
                        </a:spcBef>
                        <a:spcAft>
                          <a:spcPts val="0"/>
                        </a:spcAft>
                        <a:buNone/>
                      </a:pPr>
                      <a:r>
                        <a:rPr lang="en" sz="1700"/>
                        <a:t>Medium</a:t>
                      </a:r>
                      <a:endParaRPr sz="1700"/>
                    </a:p>
                  </a:txBody>
                  <a:tcPr marT="91425" marB="91425" marR="91425" marL="91425"/>
                </a:tc>
                <a:tc>
                  <a:txBody>
                    <a:bodyPr/>
                    <a:lstStyle/>
                    <a:p>
                      <a:pPr indent="0" lvl="0" marL="0" rtl="0" algn="ctr">
                        <a:spcBef>
                          <a:spcPts val="0"/>
                        </a:spcBef>
                        <a:spcAft>
                          <a:spcPts val="0"/>
                        </a:spcAft>
                        <a:buNone/>
                      </a:pPr>
                      <a:r>
                        <a:rPr lang="en" sz="1700"/>
                        <a:t>Low</a:t>
                      </a:r>
                      <a:endParaRPr sz="1700"/>
                    </a:p>
                  </a:txBody>
                  <a:tcPr marT="91425" marB="91425" marR="91425" marL="91425"/>
                </a:tc>
              </a:tr>
              <a:tr h="587900">
                <a:tc rowSpan="3">
                  <a:txBody>
                    <a:bodyPr/>
                    <a:lstStyle/>
                    <a:p>
                      <a:pPr indent="0" lvl="0" marL="0" rtl="0" algn="ctr">
                        <a:spcBef>
                          <a:spcPts val="0"/>
                        </a:spcBef>
                        <a:spcAft>
                          <a:spcPts val="0"/>
                        </a:spcAft>
                        <a:buNone/>
                      </a:pPr>
                      <a:r>
                        <a:t/>
                      </a:r>
                      <a:endParaRPr b="1" sz="2100"/>
                    </a:p>
                    <a:p>
                      <a:pPr indent="0" lvl="0" marL="0" rtl="0" algn="ctr">
                        <a:spcBef>
                          <a:spcPts val="0"/>
                        </a:spcBef>
                        <a:spcAft>
                          <a:spcPts val="0"/>
                        </a:spcAft>
                        <a:buNone/>
                      </a:pPr>
                      <a:r>
                        <a:t/>
                      </a:r>
                      <a:endParaRPr b="1" sz="2100"/>
                    </a:p>
                    <a:p>
                      <a:pPr indent="0" lvl="0" marL="0" rtl="0" algn="l">
                        <a:spcBef>
                          <a:spcPts val="0"/>
                        </a:spcBef>
                        <a:spcAft>
                          <a:spcPts val="0"/>
                        </a:spcAft>
                        <a:buNone/>
                      </a:pPr>
                      <a:r>
                        <a:t/>
                      </a:r>
                      <a:endParaRPr b="1" sz="1800"/>
                    </a:p>
                  </a:txBody>
                  <a:tcPr marT="91425" marB="91425" marR="91425" marL="91425">
                    <a:solidFill>
                      <a:schemeClr val="lt1"/>
                    </a:solidFill>
                  </a:tcPr>
                </a:tc>
                <a:tc>
                  <a:txBody>
                    <a:bodyPr/>
                    <a:lstStyle/>
                    <a:p>
                      <a:pPr indent="0" lvl="0" marL="0" rtl="0" algn="ctr">
                        <a:spcBef>
                          <a:spcPts val="0"/>
                        </a:spcBef>
                        <a:spcAft>
                          <a:spcPts val="0"/>
                        </a:spcAft>
                        <a:buNone/>
                      </a:pPr>
                      <a:r>
                        <a:rPr lang="en" sz="1800"/>
                        <a:t>High</a:t>
                      </a:r>
                      <a:endParaRPr sz="1800"/>
                    </a:p>
                  </a:txBody>
                  <a:tcPr marT="91425" marB="91425" marR="91425" marL="91425">
                    <a:solidFill>
                      <a:schemeClr val="lt1"/>
                    </a:solidFill>
                  </a:tcPr>
                </a:tc>
                <a:tc>
                  <a:txBody>
                    <a:bodyPr/>
                    <a:lstStyle/>
                    <a:p>
                      <a:pPr indent="-158750" lvl="0" marL="171450" rtl="0" algn="l">
                        <a:spcBef>
                          <a:spcPts val="0"/>
                        </a:spcBef>
                        <a:spcAft>
                          <a:spcPts val="0"/>
                        </a:spcAft>
                        <a:buSzPts val="1600"/>
                        <a:buChar char="●"/>
                      </a:pPr>
                      <a:r>
                        <a:rPr lang="en" sz="1600"/>
                        <a:t>Create a reminder on your phone</a:t>
                      </a:r>
                      <a:endParaRPr sz="1600"/>
                    </a:p>
                    <a:p>
                      <a:pPr indent="0" lvl="0" marL="0" rtl="0" algn="l">
                        <a:spcBef>
                          <a:spcPts val="0"/>
                        </a:spcBef>
                        <a:spcAft>
                          <a:spcPts val="0"/>
                        </a:spcAft>
                        <a:buNone/>
                      </a:pPr>
                      <a:r>
                        <a:t/>
                      </a:r>
                      <a:endParaRPr sz="1600"/>
                    </a:p>
                  </a:txBody>
                  <a:tcPr marT="91425" marB="91425" marR="91425" marL="91425">
                    <a:solidFill>
                      <a:srgbClr val="00FF00"/>
                    </a:solidFill>
                  </a:tcPr>
                </a:tc>
                <a:tc>
                  <a:txBody>
                    <a:bodyPr/>
                    <a:lstStyle/>
                    <a:p>
                      <a:pPr indent="0" lvl="0" marL="0" rtl="0" algn="l">
                        <a:spcBef>
                          <a:spcPts val="0"/>
                        </a:spcBef>
                        <a:spcAft>
                          <a:spcPts val="0"/>
                        </a:spcAft>
                        <a:buNone/>
                      </a:pPr>
                      <a:r>
                        <a:t/>
                      </a:r>
                      <a:endParaRPr sz="1600"/>
                    </a:p>
                  </a:txBody>
                  <a:tcPr marT="91425" marB="91425" marR="91425" marL="91425">
                    <a:solidFill>
                      <a:srgbClr val="C9DAF8"/>
                    </a:solidFill>
                  </a:tcPr>
                </a:tc>
                <a:tc>
                  <a:txBody>
                    <a:bodyPr/>
                    <a:lstStyle/>
                    <a:p>
                      <a:pPr indent="0" lvl="0" marL="0" rtl="0" algn="l">
                        <a:spcBef>
                          <a:spcPts val="0"/>
                        </a:spcBef>
                        <a:spcAft>
                          <a:spcPts val="0"/>
                        </a:spcAft>
                        <a:buNone/>
                      </a:pPr>
                      <a:r>
                        <a:t/>
                      </a:r>
                      <a:endParaRPr sz="1600"/>
                    </a:p>
                  </a:txBody>
                  <a:tcPr marT="91425" marB="91425" marR="91425" marL="91425">
                    <a:solidFill>
                      <a:srgbClr val="D5A6BD"/>
                    </a:solidFill>
                  </a:tcPr>
                </a:tc>
              </a:tr>
              <a:tr h="587900">
                <a:tc vMerge="1"/>
                <a:tc>
                  <a:txBody>
                    <a:bodyPr/>
                    <a:lstStyle/>
                    <a:p>
                      <a:pPr indent="0" lvl="0" marL="0" rtl="0" algn="ctr">
                        <a:spcBef>
                          <a:spcPts val="0"/>
                        </a:spcBef>
                        <a:spcAft>
                          <a:spcPts val="0"/>
                        </a:spcAft>
                        <a:buNone/>
                      </a:pPr>
                      <a:r>
                        <a:rPr lang="en" sz="1800"/>
                        <a:t>Medium</a:t>
                      </a:r>
                      <a:endParaRPr sz="1800"/>
                    </a:p>
                  </a:txBody>
                  <a:tcPr marT="91425" marB="91425" marR="91425" marL="91425">
                    <a:solidFill>
                      <a:schemeClr val="lt1"/>
                    </a:solidFill>
                  </a:tcPr>
                </a:tc>
                <a:tc>
                  <a:txBody>
                    <a:bodyPr/>
                    <a:lstStyle/>
                    <a:p>
                      <a:pPr indent="0" lvl="0" marL="0" rtl="0" algn="l">
                        <a:spcBef>
                          <a:spcPts val="0"/>
                        </a:spcBef>
                        <a:spcAft>
                          <a:spcPts val="0"/>
                        </a:spcAft>
                        <a:buNone/>
                      </a:pPr>
                      <a:r>
                        <a:t/>
                      </a:r>
                      <a:endParaRPr sz="1600"/>
                    </a:p>
                  </a:txBody>
                  <a:tcPr marT="91425" marB="91425" marR="91425" marL="91425">
                    <a:solidFill>
                      <a:srgbClr val="C9DAF8"/>
                    </a:solidFill>
                  </a:tcPr>
                </a:tc>
                <a:tc>
                  <a:txBody>
                    <a:bodyPr/>
                    <a:lstStyle/>
                    <a:p>
                      <a:pPr indent="-158750" lvl="0" marL="171450" rtl="0" algn="l">
                        <a:spcBef>
                          <a:spcPts val="0"/>
                        </a:spcBef>
                        <a:spcAft>
                          <a:spcPts val="0"/>
                        </a:spcAft>
                        <a:buSzPts val="1600"/>
                        <a:buChar char="●"/>
                      </a:pPr>
                      <a:r>
                        <a:rPr lang="en" sz="1600"/>
                        <a:t>Print out schedule and make sure to come to all classes to get the work and ask teacher to sign the paper once you have the work and once you submitted the work</a:t>
                      </a:r>
                      <a:endParaRPr sz="1600"/>
                    </a:p>
                  </a:txBody>
                  <a:tcPr marT="91425" marB="91425" marR="91425" marL="91425">
                    <a:solidFill>
                      <a:srgbClr val="93C47D"/>
                    </a:solidFill>
                  </a:tcPr>
                </a:tc>
                <a:tc>
                  <a:txBody>
                    <a:bodyPr/>
                    <a:lstStyle/>
                    <a:p>
                      <a:pPr indent="0" lvl="0" marL="0" rtl="0" algn="l">
                        <a:spcBef>
                          <a:spcPts val="0"/>
                        </a:spcBef>
                        <a:spcAft>
                          <a:spcPts val="0"/>
                        </a:spcAft>
                        <a:buNone/>
                      </a:pPr>
                      <a:r>
                        <a:t/>
                      </a:r>
                      <a:endParaRPr sz="1600"/>
                    </a:p>
                  </a:txBody>
                  <a:tcPr marT="91425" marB="91425" marR="91425" marL="91425">
                    <a:solidFill>
                      <a:srgbClr val="FF9900"/>
                    </a:solidFill>
                  </a:tcPr>
                </a:tc>
              </a:tr>
              <a:tr h="907100">
                <a:tc vMerge="1"/>
                <a:tc>
                  <a:txBody>
                    <a:bodyPr/>
                    <a:lstStyle/>
                    <a:p>
                      <a:pPr indent="0" lvl="0" marL="0" rtl="0" algn="ctr">
                        <a:spcBef>
                          <a:spcPts val="0"/>
                        </a:spcBef>
                        <a:spcAft>
                          <a:spcPts val="0"/>
                        </a:spcAft>
                        <a:buNone/>
                      </a:pPr>
                      <a:r>
                        <a:rPr lang="en" sz="1800"/>
                        <a:t>Low</a:t>
                      </a:r>
                      <a:endParaRPr sz="1800"/>
                    </a:p>
                  </a:txBody>
                  <a:tcPr marT="91425" marB="91425" marR="91425" marL="91425">
                    <a:solidFill>
                      <a:schemeClr val="lt1"/>
                    </a:solidFill>
                  </a:tcPr>
                </a:tc>
                <a:tc>
                  <a:txBody>
                    <a:bodyPr/>
                    <a:lstStyle/>
                    <a:p>
                      <a:pPr indent="0" lvl="0" marL="0" rtl="0" algn="l">
                        <a:spcBef>
                          <a:spcPts val="0"/>
                        </a:spcBef>
                        <a:spcAft>
                          <a:spcPts val="0"/>
                        </a:spcAft>
                        <a:buNone/>
                      </a:pPr>
                      <a:r>
                        <a:t/>
                      </a:r>
                      <a:endParaRPr sz="1600"/>
                    </a:p>
                  </a:txBody>
                  <a:tcPr marT="91425" marB="91425" marR="91425" marL="91425">
                    <a:solidFill>
                      <a:srgbClr val="D5A6BD"/>
                    </a:solidFill>
                  </a:tcPr>
                </a:tc>
                <a:tc>
                  <a:txBody>
                    <a:bodyPr/>
                    <a:lstStyle/>
                    <a:p>
                      <a:pPr indent="0" lvl="0" marL="0" rtl="0" algn="l">
                        <a:spcBef>
                          <a:spcPts val="0"/>
                        </a:spcBef>
                        <a:spcAft>
                          <a:spcPts val="0"/>
                        </a:spcAft>
                        <a:buNone/>
                      </a:pPr>
                      <a:r>
                        <a:t/>
                      </a:r>
                      <a:endParaRPr sz="1600"/>
                    </a:p>
                  </a:txBody>
                  <a:tcPr marT="91425" marB="91425" marR="91425" marL="91425">
                    <a:solidFill>
                      <a:srgbClr val="FF9900"/>
                    </a:solidFill>
                  </a:tcPr>
                </a:tc>
                <a:tc>
                  <a:txBody>
                    <a:bodyPr/>
                    <a:lstStyle/>
                    <a:p>
                      <a:pPr indent="-215900" lvl="0" marL="171450" rtl="0" algn="l">
                        <a:spcBef>
                          <a:spcPts val="0"/>
                        </a:spcBef>
                        <a:spcAft>
                          <a:spcPts val="0"/>
                        </a:spcAft>
                        <a:buSzPts val="1600"/>
                        <a:buChar char="●"/>
                      </a:pPr>
                      <a:r>
                        <a:rPr lang="en" sz="1600"/>
                        <a:t>Don’t be absent</a:t>
                      </a:r>
                      <a:endParaRPr sz="1600"/>
                    </a:p>
                  </a:txBody>
                  <a:tcPr marT="91425" marB="91425" marR="91425" marL="91425">
                    <a:solidFill>
                      <a:srgbClr val="FF0000"/>
                    </a:solidFill>
                  </a:tcPr>
                </a:tc>
              </a:tr>
            </a:tbl>
          </a:graphicData>
        </a:graphic>
      </p:graphicFrame>
      <p:sp>
        <p:nvSpPr>
          <p:cNvPr id="189" name="Google Shape;189;p25"/>
          <p:cNvSpPr txBox="1"/>
          <p:nvPr/>
        </p:nvSpPr>
        <p:spPr>
          <a:xfrm rot="-5400000">
            <a:off x="-1089725" y="3103750"/>
            <a:ext cx="24789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oboto"/>
                <a:ea typeface="Roboto"/>
                <a:cs typeface="Roboto"/>
                <a:sym typeface="Roboto"/>
              </a:rPr>
              <a:t>Effectiveness</a:t>
            </a:r>
            <a:endParaRPr b="1" sz="24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Do Now</a:t>
            </a:r>
            <a:endParaRPr b="1"/>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3700">
                <a:solidFill>
                  <a:srgbClr val="0000FF"/>
                </a:solidFill>
              </a:rPr>
              <a:t>How many times have you been absent in this marking period?</a:t>
            </a:r>
            <a:endParaRPr>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Attendance</a:t>
            </a:r>
            <a:endParaRPr b="1"/>
          </a:p>
        </p:txBody>
      </p:sp>
      <p:sp>
        <p:nvSpPr>
          <p:cNvPr id="98" name="Google Shape;98;p15"/>
          <p:cNvSpPr txBox="1"/>
          <p:nvPr>
            <p:ph idx="1" type="body"/>
          </p:nvPr>
        </p:nvSpPr>
        <p:spPr>
          <a:xfrm>
            <a:off x="311700" y="720025"/>
            <a:ext cx="8520600" cy="68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800">
                <a:solidFill>
                  <a:srgbClr val="0000FF"/>
                </a:solidFill>
              </a:rPr>
              <a:t>Why attendance is important?</a:t>
            </a:r>
            <a:endParaRPr sz="2800">
              <a:solidFill>
                <a:srgbClr val="0000FF"/>
              </a:solidFill>
            </a:endParaRPr>
          </a:p>
        </p:txBody>
      </p:sp>
      <p:pic>
        <p:nvPicPr>
          <p:cNvPr id="99" name="Google Shape;99;p15"/>
          <p:cNvPicPr preferRelativeResize="0"/>
          <p:nvPr/>
        </p:nvPicPr>
        <p:blipFill>
          <a:blip r:embed="rId3">
            <a:alphaModFix/>
          </a:blip>
          <a:stretch>
            <a:fillRect/>
          </a:stretch>
        </p:blipFill>
        <p:spPr>
          <a:xfrm>
            <a:off x="5376753" y="3324025"/>
            <a:ext cx="3767250" cy="1819475"/>
          </a:xfrm>
          <a:prstGeom prst="rect">
            <a:avLst/>
          </a:prstGeom>
          <a:noFill/>
          <a:ln>
            <a:noFill/>
          </a:ln>
        </p:spPr>
      </p:pic>
      <p:sp>
        <p:nvSpPr>
          <p:cNvPr id="100" name="Google Shape;100;p15"/>
          <p:cNvSpPr txBox="1"/>
          <p:nvPr>
            <p:ph idx="1" type="body"/>
          </p:nvPr>
        </p:nvSpPr>
        <p:spPr>
          <a:xfrm>
            <a:off x="1213875" y="1404625"/>
            <a:ext cx="4414500" cy="68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800">
                <a:solidFill>
                  <a:srgbClr val="0000FF"/>
                </a:solidFill>
              </a:rPr>
              <a:t>Time lost in learning</a:t>
            </a:r>
            <a:endParaRPr sz="2800">
              <a:solidFill>
                <a:srgbClr val="0000FF"/>
              </a:solidFill>
            </a:endParaRPr>
          </a:p>
        </p:txBody>
      </p:sp>
      <p:sp>
        <p:nvSpPr>
          <p:cNvPr id="101" name="Google Shape;101;p15"/>
          <p:cNvSpPr txBox="1"/>
          <p:nvPr>
            <p:ph idx="1" type="body"/>
          </p:nvPr>
        </p:nvSpPr>
        <p:spPr>
          <a:xfrm>
            <a:off x="311700" y="2291800"/>
            <a:ext cx="8520600" cy="1182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n" sz="2800">
                <a:solidFill>
                  <a:srgbClr val="0000FF"/>
                </a:solidFill>
              </a:rPr>
              <a:t>More than 3 absences per marking period is count as CHRONIC absence</a:t>
            </a:r>
            <a:endParaRPr sz="28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Importance of School Attendance</a:t>
            </a:r>
            <a:endParaRPr b="1"/>
          </a:p>
        </p:txBody>
      </p:sp>
      <p:pic>
        <p:nvPicPr>
          <p:cNvPr descr="Did You Know?&#10;• Poor attendance can influence whether children read proficiently by the end of third grade or be held back.&#10;• By 6th grade, chronic absence becomes a leading indicator that a student will drop out of high school.&#10;• Research shows that missing 10 percent of the school, or about 18 days in most school districts, negatively affects a student’s academic performance. That’s just two days a month and that’s known as chronic absence." id="107" name="Google Shape;107;p16" title="The Importance of School Attendance">
            <a:hlinkClick r:id="rId3"/>
          </p:cNvPr>
          <p:cNvPicPr preferRelativeResize="0"/>
          <p:nvPr/>
        </p:nvPicPr>
        <p:blipFill>
          <a:blip r:embed="rId4">
            <a:alphaModFix/>
          </a:blip>
          <a:stretch>
            <a:fillRect/>
          </a:stretch>
        </p:blipFill>
        <p:spPr>
          <a:xfrm>
            <a:off x="787325" y="531600"/>
            <a:ext cx="7734675" cy="435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0" y="318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Background - Reason for absence</a:t>
            </a:r>
            <a:endParaRPr b="1"/>
          </a:p>
        </p:txBody>
      </p:sp>
      <p:sp>
        <p:nvSpPr>
          <p:cNvPr id="113" name="Google Shape;113;p17"/>
          <p:cNvSpPr txBox="1"/>
          <p:nvPr>
            <p:ph idx="4294967295" type="subTitle"/>
          </p:nvPr>
        </p:nvSpPr>
        <p:spPr>
          <a:xfrm>
            <a:off x="217088" y="722488"/>
            <a:ext cx="8222100" cy="43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1200"/>
              </a:spcAft>
              <a:buSzPts val="1018"/>
              <a:buNone/>
            </a:pPr>
            <a:r>
              <a:rPr lang="en" sz="2542">
                <a:solidFill>
                  <a:srgbClr val="0000FF"/>
                </a:solidFill>
              </a:rPr>
              <a:t>Cannot be avoided/reduced → need letter from parents</a:t>
            </a:r>
            <a:endParaRPr sz="2542">
              <a:solidFill>
                <a:srgbClr val="0000FF"/>
              </a:solidFill>
            </a:endParaRPr>
          </a:p>
        </p:txBody>
      </p:sp>
      <p:sp>
        <p:nvSpPr>
          <p:cNvPr id="114" name="Google Shape;114;p17"/>
          <p:cNvSpPr txBox="1"/>
          <p:nvPr>
            <p:ph idx="4294967295" type="subTitle"/>
          </p:nvPr>
        </p:nvSpPr>
        <p:spPr>
          <a:xfrm>
            <a:off x="388488" y="2674363"/>
            <a:ext cx="8222100" cy="43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1200"/>
              </a:spcAft>
              <a:buSzPts val="1018"/>
              <a:buNone/>
            </a:pPr>
            <a:r>
              <a:rPr lang="en" sz="2542">
                <a:solidFill>
                  <a:srgbClr val="0000FF"/>
                </a:solidFill>
              </a:rPr>
              <a:t>Can be avoided/reduced</a:t>
            </a:r>
            <a:endParaRPr sz="2542">
              <a:solidFill>
                <a:srgbClr val="0000FF"/>
              </a:solidFill>
            </a:endParaRPr>
          </a:p>
        </p:txBody>
      </p:sp>
      <p:sp>
        <p:nvSpPr>
          <p:cNvPr id="115" name="Google Shape;115;p17"/>
          <p:cNvSpPr txBox="1"/>
          <p:nvPr>
            <p:ph idx="4294967295" type="subTitle"/>
          </p:nvPr>
        </p:nvSpPr>
        <p:spPr>
          <a:xfrm>
            <a:off x="1029291" y="1238275"/>
            <a:ext cx="22812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Sick</a:t>
            </a:r>
            <a:endParaRPr sz="2542">
              <a:solidFill>
                <a:srgbClr val="0000FF"/>
              </a:solidFill>
            </a:endParaRPr>
          </a:p>
        </p:txBody>
      </p:sp>
      <p:sp>
        <p:nvSpPr>
          <p:cNvPr id="116" name="Google Shape;116;p17"/>
          <p:cNvSpPr txBox="1"/>
          <p:nvPr>
            <p:ph idx="4294967295" type="subTitle"/>
          </p:nvPr>
        </p:nvSpPr>
        <p:spPr>
          <a:xfrm>
            <a:off x="1029308" y="1698438"/>
            <a:ext cx="43506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Doctor appointment</a:t>
            </a:r>
            <a:endParaRPr sz="2542">
              <a:solidFill>
                <a:srgbClr val="0000FF"/>
              </a:solidFill>
            </a:endParaRPr>
          </a:p>
        </p:txBody>
      </p:sp>
      <p:sp>
        <p:nvSpPr>
          <p:cNvPr id="117" name="Google Shape;117;p17"/>
          <p:cNvSpPr txBox="1"/>
          <p:nvPr>
            <p:ph idx="4294967295" type="subTitle"/>
          </p:nvPr>
        </p:nvSpPr>
        <p:spPr>
          <a:xfrm>
            <a:off x="1029308" y="2207538"/>
            <a:ext cx="43506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Family issue</a:t>
            </a:r>
            <a:endParaRPr sz="2542">
              <a:solidFill>
                <a:srgbClr val="0000FF"/>
              </a:solidFill>
            </a:endParaRPr>
          </a:p>
        </p:txBody>
      </p:sp>
      <p:sp>
        <p:nvSpPr>
          <p:cNvPr id="118" name="Google Shape;118;p17"/>
          <p:cNvSpPr txBox="1"/>
          <p:nvPr>
            <p:ph idx="4294967295" type="subTitle"/>
          </p:nvPr>
        </p:nvSpPr>
        <p:spPr>
          <a:xfrm>
            <a:off x="1091733" y="3107263"/>
            <a:ext cx="43506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Wake up late</a:t>
            </a:r>
            <a:endParaRPr sz="2542">
              <a:solidFill>
                <a:srgbClr val="0000FF"/>
              </a:solidFill>
            </a:endParaRPr>
          </a:p>
        </p:txBody>
      </p:sp>
      <p:sp>
        <p:nvSpPr>
          <p:cNvPr id="119" name="Google Shape;119;p17"/>
          <p:cNvSpPr txBox="1"/>
          <p:nvPr>
            <p:ph idx="4294967295" type="subTitle"/>
          </p:nvPr>
        </p:nvSpPr>
        <p:spPr>
          <a:xfrm>
            <a:off x="1105508" y="3616363"/>
            <a:ext cx="43506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Holiday</a:t>
            </a:r>
            <a:endParaRPr sz="2542">
              <a:solidFill>
                <a:srgbClr val="0000FF"/>
              </a:solidFill>
            </a:endParaRPr>
          </a:p>
        </p:txBody>
      </p:sp>
      <p:sp>
        <p:nvSpPr>
          <p:cNvPr id="120" name="Google Shape;120;p17"/>
          <p:cNvSpPr txBox="1"/>
          <p:nvPr>
            <p:ph idx="4294967295" type="subTitle"/>
          </p:nvPr>
        </p:nvSpPr>
        <p:spPr>
          <a:xfrm>
            <a:off x="1105508" y="4073563"/>
            <a:ext cx="4350600" cy="432900"/>
          </a:xfrm>
          <a:prstGeom prst="rect">
            <a:avLst/>
          </a:prstGeom>
        </p:spPr>
        <p:txBody>
          <a:bodyPr anchorCtr="0" anchor="t" bIns="91425" lIns="91425" spcFirstLastPara="1" rIns="91425" wrap="square" tIns="91425">
            <a:noAutofit/>
          </a:bodyPr>
          <a:lstStyle/>
          <a:p>
            <a:pPr indent="-390048" lvl="0" marL="457200" rtl="0" algn="l">
              <a:lnSpc>
                <a:spcPct val="80000"/>
              </a:lnSpc>
              <a:spcBef>
                <a:spcPts val="0"/>
              </a:spcBef>
              <a:spcAft>
                <a:spcPts val="0"/>
              </a:spcAft>
              <a:buClr>
                <a:srgbClr val="0000FF"/>
              </a:buClr>
              <a:buSzPts val="2543"/>
              <a:buChar char="●"/>
            </a:pPr>
            <a:r>
              <a:rPr lang="en" sz="2542">
                <a:solidFill>
                  <a:srgbClr val="0000FF"/>
                </a:solidFill>
              </a:rPr>
              <a:t>Skip class</a:t>
            </a:r>
            <a:endParaRPr sz="2542">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29289"/>
              <a:buFont typeface="Arial"/>
              <a:buNone/>
            </a:pPr>
            <a:r>
              <a:rPr b="1" lang="en" sz="3380"/>
              <a:t>Steps in the PPA (Public Policy Analyst)</a:t>
            </a:r>
            <a:endParaRPr b="1" sz="3380"/>
          </a:p>
          <a:p>
            <a:pPr indent="0" lvl="0" marL="0" rtl="0" algn="l">
              <a:spcBef>
                <a:spcPts val="0"/>
              </a:spcBef>
              <a:spcAft>
                <a:spcPts val="0"/>
              </a:spcAft>
              <a:buNone/>
            </a:pPr>
            <a:r>
              <a:t/>
            </a:r>
            <a:endParaRPr b="1"/>
          </a:p>
        </p:txBody>
      </p:sp>
      <p:sp>
        <p:nvSpPr>
          <p:cNvPr id="126" name="Google Shape;126;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3">
                  <a:extLst>
                    <a:ext uri="{A12FA001-AC4F-418D-AE19-62706E023703}">
                      <ahyp:hlinkClr val="tx"/>
                    </a:ext>
                  </a:extLst>
                </a:hlinkClick>
              </a:rPr>
              <a:t>Define the problem</a:t>
            </a:r>
            <a:endParaRPr sz="3000">
              <a:solidFill>
                <a:srgbClr val="0000FF"/>
              </a:solidFill>
              <a:latin typeface="Arial"/>
              <a:ea typeface="Arial"/>
              <a:cs typeface="Arial"/>
              <a:sym typeface="Arial"/>
            </a:endParaRPr>
          </a:p>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4">
                  <a:extLst>
                    <a:ext uri="{A12FA001-AC4F-418D-AE19-62706E023703}">
                      <ahyp:hlinkClr val="tx"/>
                    </a:ext>
                  </a:extLst>
                </a:hlinkClick>
              </a:rPr>
              <a:t>Gather the evidence</a:t>
            </a:r>
            <a:endParaRPr sz="3000">
              <a:solidFill>
                <a:srgbClr val="0000FF"/>
              </a:solidFill>
              <a:latin typeface="Arial"/>
              <a:ea typeface="Arial"/>
              <a:cs typeface="Arial"/>
              <a:sym typeface="Arial"/>
            </a:endParaRPr>
          </a:p>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5">
                  <a:extLst>
                    <a:ext uri="{A12FA001-AC4F-418D-AE19-62706E023703}">
                      <ahyp:hlinkClr val="tx"/>
                    </a:ext>
                  </a:extLst>
                </a:hlinkClick>
              </a:rPr>
              <a:t>Identify the causes</a:t>
            </a:r>
            <a:endParaRPr sz="3000">
              <a:solidFill>
                <a:srgbClr val="0000FF"/>
              </a:solidFill>
              <a:latin typeface="Arial"/>
              <a:ea typeface="Arial"/>
              <a:cs typeface="Arial"/>
              <a:sym typeface="Arial"/>
            </a:endParaRPr>
          </a:p>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6">
                  <a:extLst>
                    <a:ext uri="{A12FA001-AC4F-418D-AE19-62706E023703}">
                      <ahyp:hlinkClr val="tx"/>
                    </a:ext>
                  </a:extLst>
                </a:hlinkClick>
              </a:rPr>
              <a:t>Evaluate an existing policy</a:t>
            </a:r>
            <a:endParaRPr sz="3000">
              <a:solidFill>
                <a:srgbClr val="0000FF"/>
              </a:solidFill>
              <a:latin typeface="Arial"/>
              <a:ea typeface="Arial"/>
              <a:cs typeface="Arial"/>
              <a:sym typeface="Arial"/>
            </a:endParaRPr>
          </a:p>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7">
                  <a:extLst>
                    <a:ext uri="{A12FA001-AC4F-418D-AE19-62706E023703}">
                      <ahyp:hlinkClr val="tx"/>
                    </a:ext>
                  </a:extLst>
                </a:hlinkClick>
              </a:rPr>
              <a:t>Develop solutions</a:t>
            </a:r>
            <a:endParaRPr sz="3000">
              <a:solidFill>
                <a:srgbClr val="0000FF"/>
              </a:solidFill>
              <a:latin typeface="Arial"/>
              <a:ea typeface="Arial"/>
              <a:cs typeface="Arial"/>
              <a:sym typeface="Arial"/>
            </a:endParaRPr>
          </a:p>
          <a:p>
            <a:pPr indent="-419100" lvl="0" marL="457200" rtl="0" algn="l">
              <a:lnSpc>
                <a:spcPct val="100000"/>
              </a:lnSpc>
              <a:spcBef>
                <a:spcPts val="0"/>
              </a:spcBef>
              <a:spcAft>
                <a:spcPts val="0"/>
              </a:spcAft>
              <a:buClr>
                <a:srgbClr val="0000FF"/>
              </a:buClr>
              <a:buSzPts val="3000"/>
              <a:buFont typeface="Arial"/>
              <a:buAutoNum type="arabicPeriod"/>
            </a:pPr>
            <a:r>
              <a:rPr lang="en" sz="3000" u="sng">
                <a:solidFill>
                  <a:srgbClr val="0000FF"/>
                </a:solidFill>
                <a:latin typeface="Arial"/>
                <a:ea typeface="Arial"/>
                <a:cs typeface="Arial"/>
                <a:sym typeface="Arial"/>
                <a:hlinkClick r:id="rId8">
                  <a:extLst>
                    <a:ext uri="{A12FA001-AC4F-418D-AE19-62706E023703}">
                      <ahyp:hlinkClr val="tx"/>
                    </a:ext>
                  </a:extLst>
                </a:hlinkClick>
              </a:rPr>
              <a:t>Select the best solution</a:t>
            </a:r>
            <a:endParaRPr sz="3000">
              <a:solidFill>
                <a:srgbClr val="0000FF"/>
              </a:solidFill>
              <a:latin typeface="Arial"/>
              <a:ea typeface="Arial"/>
              <a:cs typeface="Arial"/>
              <a:sym typeface="Arial"/>
            </a:endParaRPr>
          </a:p>
          <a:p>
            <a:pPr indent="0" lvl="0" marL="0" rtl="0" algn="l">
              <a:spcBef>
                <a:spcPts val="0"/>
              </a:spcBef>
              <a:spcAft>
                <a:spcPts val="1200"/>
              </a:spcAft>
              <a:buNone/>
            </a:pPr>
            <a:r>
              <a:t/>
            </a:r>
            <a:endParaRPr sz="34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0" y="80100"/>
            <a:ext cx="8520600" cy="607800"/>
          </a:xfrm>
          <a:prstGeom prst="rect">
            <a:avLst/>
          </a:prstGeom>
        </p:spPr>
        <p:txBody>
          <a:bodyPr anchorCtr="0" anchor="t" bIns="91425" lIns="91425" spcFirstLastPara="1" rIns="91425" wrap="square" tIns="91425">
            <a:normAutofit fontScale="90000"/>
          </a:bodyPr>
          <a:lstStyle/>
          <a:p>
            <a:pPr indent="-400050" lvl="0" marL="457200" rtl="0" algn="l">
              <a:spcBef>
                <a:spcPts val="0"/>
              </a:spcBef>
              <a:spcAft>
                <a:spcPts val="0"/>
              </a:spcAft>
              <a:buSzPct val="100000"/>
              <a:buAutoNum type="arabicPeriod"/>
            </a:pPr>
            <a:r>
              <a:rPr b="1" lang="en"/>
              <a:t>Define the Problem</a:t>
            </a:r>
            <a:endParaRPr b="1"/>
          </a:p>
        </p:txBody>
      </p:sp>
      <p:sp>
        <p:nvSpPr>
          <p:cNvPr id="132" name="Google Shape;132;p19"/>
          <p:cNvSpPr txBox="1"/>
          <p:nvPr>
            <p:ph idx="1" type="body"/>
          </p:nvPr>
        </p:nvSpPr>
        <p:spPr>
          <a:xfrm>
            <a:off x="311700" y="687900"/>
            <a:ext cx="6034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rgbClr val="0000FF"/>
                </a:solidFill>
              </a:rPr>
              <a:t>When the students absent for any reason, many of them do not have the initiative to make up the work that they missed</a:t>
            </a:r>
            <a:endParaRPr sz="2200">
              <a:solidFill>
                <a:srgbClr val="0000FF"/>
              </a:solidFill>
            </a:endParaRPr>
          </a:p>
          <a:p>
            <a:pPr indent="457200" lvl="0" marL="0" rtl="0" algn="l">
              <a:spcBef>
                <a:spcPts val="1200"/>
              </a:spcBef>
              <a:spcAft>
                <a:spcPts val="1200"/>
              </a:spcAft>
              <a:buNone/>
            </a:pPr>
            <a:r>
              <a:t/>
            </a:r>
            <a:endParaRPr sz="2200">
              <a:solidFill>
                <a:srgbClr val="0000FF"/>
              </a:solidFill>
            </a:endParaRPr>
          </a:p>
        </p:txBody>
      </p:sp>
      <p:pic>
        <p:nvPicPr>
          <p:cNvPr id="133" name="Google Shape;133;p19"/>
          <p:cNvPicPr preferRelativeResize="0"/>
          <p:nvPr/>
        </p:nvPicPr>
        <p:blipFill>
          <a:blip r:embed="rId3">
            <a:alphaModFix/>
          </a:blip>
          <a:stretch>
            <a:fillRect/>
          </a:stretch>
        </p:blipFill>
        <p:spPr>
          <a:xfrm>
            <a:off x="6346200" y="186900"/>
            <a:ext cx="2571750" cy="3333750"/>
          </a:xfrm>
          <a:prstGeom prst="rect">
            <a:avLst/>
          </a:prstGeom>
          <a:noFill/>
          <a:ln>
            <a:noFill/>
          </a:ln>
        </p:spPr>
      </p:pic>
      <p:pic>
        <p:nvPicPr>
          <p:cNvPr id="134" name="Google Shape;134;p19"/>
          <p:cNvPicPr preferRelativeResize="0"/>
          <p:nvPr/>
        </p:nvPicPr>
        <p:blipFill>
          <a:blip r:embed="rId4">
            <a:alphaModFix/>
          </a:blip>
          <a:stretch>
            <a:fillRect/>
          </a:stretch>
        </p:blipFill>
        <p:spPr>
          <a:xfrm>
            <a:off x="3143250" y="3030250"/>
            <a:ext cx="2686350" cy="2113250"/>
          </a:xfrm>
          <a:prstGeom prst="rect">
            <a:avLst/>
          </a:prstGeom>
          <a:noFill/>
          <a:ln>
            <a:noFill/>
          </a:ln>
        </p:spPr>
      </p:pic>
      <p:sp>
        <p:nvSpPr>
          <p:cNvPr id="135" name="Google Shape;135;p19"/>
          <p:cNvSpPr txBox="1"/>
          <p:nvPr/>
        </p:nvSpPr>
        <p:spPr>
          <a:xfrm>
            <a:off x="404900" y="2115450"/>
            <a:ext cx="59412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2200">
                <a:solidFill>
                  <a:srgbClr val="0000FF"/>
                </a:solidFill>
                <a:latin typeface="Roboto"/>
                <a:ea typeface="Roboto"/>
                <a:cs typeface="Roboto"/>
                <a:sym typeface="Roboto"/>
              </a:rPr>
              <a:t>Low submission for make up work</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0" y="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is “Make Up Work”</a:t>
            </a:r>
            <a:endParaRPr b="1"/>
          </a:p>
        </p:txBody>
      </p:sp>
      <p:sp>
        <p:nvSpPr>
          <p:cNvPr id="141" name="Google Shape;141;p20"/>
          <p:cNvSpPr txBox="1"/>
          <p:nvPr>
            <p:ph idx="1" type="body"/>
          </p:nvPr>
        </p:nvSpPr>
        <p:spPr>
          <a:xfrm>
            <a:off x="431675" y="902250"/>
            <a:ext cx="8520600" cy="33390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2200">
                <a:solidFill>
                  <a:srgbClr val="0000FF"/>
                </a:solidFill>
              </a:rPr>
              <a:t>Any work that you missed while you were absent from class</a:t>
            </a:r>
            <a:endParaRPr sz="2200">
              <a:solidFill>
                <a:srgbClr val="0000FF"/>
              </a:solidFill>
            </a:endParaRPr>
          </a:p>
          <a:p>
            <a:pPr indent="-368300" lvl="0" marL="457200" rtl="0" algn="l">
              <a:lnSpc>
                <a:spcPct val="150000"/>
              </a:lnSpc>
              <a:spcBef>
                <a:spcPts val="1200"/>
              </a:spcBef>
              <a:spcAft>
                <a:spcPts val="0"/>
              </a:spcAft>
              <a:buClr>
                <a:srgbClr val="0000FF"/>
              </a:buClr>
              <a:buSzPts val="2200"/>
              <a:buChar char="●"/>
            </a:pPr>
            <a:r>
              <a:rPr lang="en" sz="2200">
                <a:solidFill>
                  <a:srgbClr val="0000FF"/>
                </a:solidFill>
              </a:rPr>
              <a:t>Classwork</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Lab</a:t>
            </a:r>
            <a:endParaRPr sz="2200">
              <a:solidFill>
                <a:srgbClr val="0000FF"/>
              </a:solidFill>
            </a:endParaRPr>
          </a:p>
          <a:p>
            <a:pPr indent="-368300" lvl="0" marL="457200" rtl="0" algn="l">
              <a:lnSpc>
                <a:spcPct val="150000"/>
              </a:lnSpc>
              <a:spcBef>
                <a:spcPts val="0"/>
              </a:spcBef>
              <a:spcAft>
                <a:spcPts val="0"/>
              </a:spcAft>
              <a:buClr>
                <a:srgbClr val="0000FF"/>
              </a:buClr>
              <a:buSzPts val="2200"/>
              <a:buChar char="●"/>
            </a:pPr>
            <a:r>
              <a:rPr lang="en" sz="2200">
                <a:solidFill>
                  <a:srgbClr val="0000FF"/>
                </a:solidFill>
              </a:rPr>
              <a:t>Test</a:t>
            </a:r>
            <a:endParaRPr sz="22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2. Evidence</a:t>
            </a:r>
            <a:endParaRPr b="1"/>
          </a:p>
        </p:txBody>
      </p:sp>
      <p:sp>
        <p:nvSpPr>
          <p:cNvPr id="147" name="Google Shape;147;p21"/>
          <p:cNvSpPr txBox="1"/>
          <p:nvPr>
            <p:ph idx="1" type="body"/>
          </p:nvPr>
        </p:nvSpPr>
        <p:spPr>
          <a:xfrm>
            <a:off x="0" y="3751775"/>
            <a:ext cx="8520600" cy="1173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200">
                <a:solidFill>
                  <a:srgbClr val="0000FF"/>
                </a:solidFill>
              </a:rPr>
              <a:t>Student absent → student do not submit the work</a:t>
            </a:r>
            <a:endParaRPr sz="2200">
              <a:solidFill>
                <a:srgbClr val="0000FF"/>
              </a:solidFill>
            </a:endParaRPr>
          </a:p>
          <a:p>
            <a:pPr indent="0" lvl="0" marL="0" rtl="0" algn="l">
              <a:lnSpc>
                <a:spcPct val="100000"/>
              </a:lnSpc>
              <a:spcBef>
                <a:spcPts val="1200"/>
              </a:spcBef>
              <a:spcAft>
                <a:spcPts val="1200"/>
              </a:spcAft>
              <a:buNone/>
            </a:pPr>
            <a:r>
              <a:rPr i="1" lang="en" sz="1900">
                <a:solidFill>
                  <a:srgbClr val="0000FF"/>
                </a:solidFill>
              </a:rPr>
              <a:t>Source: Jupiter attendance and gradebook</a:t>
            </a:r>
            <a:endParaRPr i="1" sz="2300">
              <a:solidFill>
                <a:srgbClr val="0000FF"/>
              </a:solidFill>
            </a:endParaRPr>
          </a:p>
        </p:txBody>
      </p:sp>
      <p:graphicFrame>
        <p:nvGraphicFramePr>
          <p:cNvPr id="148" name="Google Shape;148;p21"/>
          <p:cNvGraphicFramePr/>
          <p:nvPr/>
        </p:nvGraphicFramePr>
        <p:xfrm>
          <a:off x="155000" y="725275"/>
          <a:ext cx="3000000" cy="3000000"/>
        </p:xfrm>
        <a:graphic>
          <a:graphicData uri="http://schemas.openxmlformats.org/drawingml/2006/table">
            <a:tbl>
              <a:tblPr>
                <a:noFill/>
                <a:tableStyleId>{5482C160-1292-4A79-95AB-C0A7831BECD2}</a:tableStyleId>
              </a:tblPr>
              <a:tblGrid>
                <a:gridCol w="1102975"/>
                <a:gridCol w="978775"/>
                <a:gridCol w="939400"/>
                <a:gridCol w="947225"/>
                <a:gridCol w="93777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10.30.23</a:t>
                      </a:r>
                      <a:endParaRPr/>
                    </a:p>
                  </a:txBody>
                  <a:tcPr marT="91425" marB="91425" marR="91425" marL="91425"/>
                </a:tc>
                <a:tc>
                  <a:txBody>
                    <a:bodyPr/>
                    <a:lstStyle/>
                    <a:p>
                      <a:pPr indent="0" lvl="0" marL="0" rtl="0" algn="l">
                        <a:spcBef>
                          <a:spcPts val="0"/>
                        </a:spcBef>
                        <a:spcAft>
                          <a:spcPts val="0"/>
                        </a:spcAft>
                        <a:buNone/>
                      </a:pPr>
                      <a:r>
                        <a:rPr lang="en"/>
                        <a:t>10.31.23</a:t>
                      </a:r>
                      <a:endParaRPr/>
                    </a:p>
                  </a:txBody>
                  <a:tcPr marT="91425" marB="91425" marR="91425" marL="91425"/>
                </a:tc>
                <a:tc>
                  <a:txBody>
                    <a:bodyPr/>
                    <a:lstStyle/>
                    <a:p>
                      <a:pPr indent="0" lvl="0" marL="0" rtl="0" algn="l">
                        <a:spcBef>
                          <a:spcPts val="0"/>
                        </a:spcBef>
                        <a:spcAft>
                          <a:spcPts val="0"/>
                        </a:spcAft>
                        <a:buNone/>
                      </a:pPr>
                      <a:r>
                        <a:rPr lang="en"/>
                        <a:t>11.01.23</a:t>
                      </a:r>
                      <a:endParaRPr/>
                    </a:p>
                  </a:txBody>
                  <a:tcPr marT="91425" marB="91425" marR="91425" marL="91425"/>
                </a:tc>
                <a:tc>
                  <a:txBody>
                    <a:bodyPr/>
                    <a:lstStyle/>
                    <a:p>
                      <a:pPr indent="0" lvl="0" marL="0" rtl="0" algn="l">
                        <a:spcBef>
                          <a:spcPts val="0"/>
                        </a:spcBef>
                        <a:spcAft>
                          <a:spcPts val="0"/>
                        </a:spcAft>
                        <a:buNone/>
                      </a:pPr>
                      <a:r>
                        <a:rPr lang="en"/>
                        <a:t>11.02.23</a:t>
                      </a:r>
                      <a:endParaRPr/>
                    </a:p>
                  </a:txBody>
                  <a:tcPr marT="91425" marB="91425" marR="91425" marL="91425"/>
                </a:tc>
              </a:tr>
              <a:tr h="381000">
                <a:tc>
                  <a:txBody>
                    <a:bodyPr/>
                    <a:lstStyle/>
                    <a:p>
                      <a:pPr indent="0" lvl="0" marL="0" rtl="0" algn="l">
                        <a:spcBef>
                          <a:spcPts val="0"/>
                        </a:spcBef>
                        <a:spcAft>
                          <a:spcPts val="0"/>
                        </a:spcAft>
                        <a:buNone/>
                      </a:pPr>
                      <a:r>
                        <a:rPr lang="en"/>
                        <a:t>Student 1</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Student 2</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r>
              <a:tr h="357450">
                <a:tc>
                  <a:txBody>
                    <a:bodyPr/>
                    <a:lstStyle/>
                    <a:p>
                      <a:pPr indent="0" lvl="0" marL="0" rtl="0" algn="l">
                        <a:spcBef>
                          <a:spcPts val="0"/>
                        </a:spcBef>
                        <a:spcAft>
                          <a:spcPts val="0"/>
                        </a:spcAft>
                        <a:buClr>
                          <a:schemeClr val="dk1"/>
                        </a:buClr>
                        <a:buSzPts val="1100"/>
                        <a:buFont typeface="Arial"/>
                        <a:buNone/>
                      </a:pPr>
                      <a:r>
                        <a:rPr lang="en">
                          <a:solidFill>
                            <a:schemeClr val="dk1"/>
                          </a:solidFill>
                        </a:rPr>
                        <a:t>Student 3</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Student 4</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Student 5</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Student 6</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A</a:t>
                      </a:r>
                      <a:endParaRPr>
                        <a:solidFill>
                          <a:srgbClr val="FF0000"/>
                        </a:solidFill>
                      </a:endParaRPr>
                    </a:p>
                  </a:txBody>
                  <a:tcPr marT="91425" marB="91425" marR="91425" marL="91425"/>
                </a:tc>
              </a:tr>
            </a:tbl>
          </a:graphicData>
        </a:graphic>
      </p:graphicFrame>
      <p:graphicFrame>
        <p:nvGraphicFramePr>
          <p:cNvPr id="149" name="Google Shape;149;p21"/>
          <p:cNvGraphicFramePr/>
          <p:nvPr/>
        </p:nvGraphicFramePr>
        <p:xfrm>
          <a:off x="5284425" y="725275"/>
          <a:ext cx="3000000" cy="3000000"/>
        </p:xfrm>
        <a:graphic>
          <a:graphicData uri="http://schemas.openxmlformats.org/drawingml/2006/table">
            <a:tbl>
              <a:tblPr>
                <a:noFill/>
                <a:tableStyleId>{5482C160-1292-4A79-95AB-C0A7831BECD2}</a:tableStyleId>
              </a:tblPr>
              <a:tblGrid>
                <a:gridCol w="978775"/>
                <a:gridCol w="939400"/>
                <a:gridCol w="924825"/>
                <a:gridCol w="960175"/>
              </a:tblGrid>
              <a:tr h="381000">
                <a:tc>
                  <a:txBody>
                    <a:bodyPr/>
                    <a:lstStyle/>
                    <a:p>
                      <a:pPr indent="0" lvl="0" marL="0" rtl="0" algn="l">
                        <a:spcBef>
                          <a:spcPts val="0"/>
                        </a:spcBef>
                        <a:spcAft>
                          <a:spcPts val="0"/>
                        </a:spcAft>
                        <a:buNone/>
                      </a:pPr>
                      <a:r>
                        <a:rPr lang="en"/>
                        <a:t>10.30.23</a:t>
                      </a:r>
                      <a:endParaRPr/>
                    </a:p>
                  </a:txBody>
                  <a:tcPr marT="91425" marB="91425" marR="91425" marL="91425"/>
                </a:tc>
                <a:tc>
                  <a:txBody>
                    <a:bodyPr/>
                    <a:lstStyle/>
                    <a:p>
                      <a:pPr indent="0" lvl="0" marL="0" rtl="0" algn="l">
                        <a:spcBef>
                          <a:spcPts val="0"/>
                        </a:spcBef>
                        <a:spcAft>
                          <a:spcPts val="0"/>
                        </a:spcAft>
                        <a:buNone/>
                      </a:pPr>
                      <a:r>
                        <a:rPr lang="en"/>
                        <a:t>10.31.23</a:t>
                      </a:r>
                      <a:endParaRPr/>
                    </a:p>
                  </a:txBody>
                  <a:tcPr marT="91425" marB="91425" marR="91425" marL="91425"/>
                </a:tc>
                <a:tc>
                  <a:txBody>
                    <a:bodyPr/>
                    <a:lstStyle/>
                    <a:p>
                      <a:pPr indent="0" lvl="0" marL="0" rtl="0" algn="l">
                        <a:spcBef>
                          <a:spcPts val="0"/>
                        </a:spcBef>
                        <a:spcAft>
                          <a:spcPts val="0"/>
                        </a:spcAft>
                        <a:buNone/>
                      </a:pPr>
                      <a:r>
                        <a:rPr lang="en"/>
                        <a:t>11.01.23</a:t>
                      </a:r>
                      <a:endParaRPr/>
                    </a:p>
                  </a:txBody>
                  <a:tcPr marT="91425" marB="91425" marR="91425" marL="91425"/>
                </a:tc>
                <a:tc>
                  <a:txBody>
                    <a:bodyPr/>
                    <a:lstStyle/>
                    <a:p>
                      <a:pPr indent="0" lvl="0" marL="0" rtl="0" algn="l">
                        <a:spcBef>
                          <a:spcPts val="0"/>
                        </a:spcBef>
                        <a:spcAft>
                          <a:spcPts val="0"/>
                        </a:spcAft>
                        <a:buNone/>
                      </a:pPr>
                      <a:r>
                        <a:rPr lang="en"/>
                        <a:t>11.02.23</a:t>
                      </a:r>
                      <a:endParaRPr/>
                    </a:p>
                  </a:txBody>
                  <a:tcPr marT="91425" marB="91425" marR="91425" marL="91425"/>
                </a:tc>
              </a:tr>
              <a:tr h="55475">
                <a:tc>
                  <a:txBody>
                    <a:bodyPr/>
                    <a:lstStyle/>
                    <a:p>
                      <a:pPr indent="0" lvl="0" marL="0" rtl="0" algn="l">
                        <a:spcBef>
                          <a:spcPts val="0"/>
                        </a:spcBef>
                        <a:spcAft>
                          <a:spcPts val="0"/>
                        </a:spcAft>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65</a:t>
                      </a:r>
                      <a:endParaRPr/>
                    </a:p>
                  </a:txBody>
                  <a:tcPr marT="91425" marB="91425" marR="91425" marL="91425"/>
                </a:tc>
                <a:tc>
                  <a:txBody>
                    <a:bodyPr/>
                    <a:lstStyle/>
                    <a:p>
                      <a:pPr indent="0" lvl="0" marL="0" rtl="0" algn="l">
                        <a:spcBef>
                          <a:spcPts val="0"/>
                        </a:spcBef>
                        <a:spcAft>
                          <a:spcPts val="0"/>
                        </a:spcAft>
                        <a:buNone/>
                      </a:pPr>
                      <a:r>
                        <a:rPr lang="en"/>
                        <a:t>65</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75</a:t>
                      </a:r>
                      <a:endParaRPr/>
                    </a:p>
                  </a:txBody>
                  <a:tcPr marT="91425" marB="91425" marR="91425" marL="91425"/>
                </a:tc>
                <a:tc>
                  <a:txBody>
                    <a:bodyPr/>
                    <a:lstStyle/>
                    <a:p>
                      <a:pPr indent="0" lvl="0" marL="0" rtl="0" algn="l">
                        <a:spcBef>
                          <a:spcPts val="0"/>
                        </a:spcBef>
                        <a:spcAft>
                          <a:spcPts val="0"/>
                        </a:spcAft>
                        <a:buNone/>
                      </a:pPr>
                      <a:r>
                        <a:rPr lang="en"/>
                        <a:t>90</a:t>
                      </a:r>
                      <a:endParaRPr/>
                    </a:p>
                  </a:txBody>
                  <a:tcPr marT="91425" marB="91425" marR="91425" marL="91425"/>
                </a:tc>
              </a:tr>
              <a:tr h="357450">
                <a:tc>
                  <a:txBody>
                    <a:bodyPr/>
                    <a:lstStyle/>
                    <a:p>
                      <a:pPr indent="0" lvl="0" marL="0" rtl="0" algn="l">
                        <a:spcBef>
                          <a:spcPts val="0"/>
                        </a:spcBef>
                        <a:spcAft>
                          <a:spcPts val="0"/>
                        </a:spcAft>
                        <a:buNone/>
                      </a:pPr>
                      <a:r>
                        <a:rPr lang="en">
                          <a:solidFill>
                            <a:srgbClr val="0000FF"/>
                          </a:solidFill>
                        </a:rPr>
                        <a:t>65</a:t>
                      </a:r>
                      <a:endParaRPr>
                        <a:solidFill>
                          <a:srgbClr val="0000FF"/>
                        </a:solidFill>
                      </a:endParaRPr>
                    </a:p>
                  </a:txBody>
                  <a:tcPr marT="91425" marB="91425" marR="91425" marL="91425"/>
                </a:tc>
                <a:tc>
                  <a:txBody>
                    <a:bodyPr/>
                    <a:lstStyle/>
                    <a:p>
                      <a:pPr indent="0" lvl="0" marL="0" rtl="0" algn="l">
                        <a:spcBef>
                          <a:spcPts val="0"/>
                        </a:spcBef>
                        <a:spcAft>
                          <a:spcPts val="0"/>
                        </a:spcAft>
                        <a:buNone/>
                      </a:pPr>
                      <a:r>
                        <a:rPr lang="en">
                          <a:solidFill>
                            <a:srgbClr val="0000FF"/>
                          </a:solidFill>
                        </a:rPr>
                        <a:t>87</a:t>
                      </a:r>
                      <a:endParaRPr>
                        <a:solidFill>
                          <a:srgbClr val="0000FF"/>
                        </a:solidFill>
                      </a:endParaRPr>
                    </a:p>
                  </a:txBody>
                  <a:tcPr marT="91425" marB="91425" marR="91425" marL="91425"/>
                </a:tc>
                <a:tc>
                  <a:txBody>
                    <a:bodyPr/>
                    <a:lstStyle/>
                    <a:p>
                      <a:pPr indent="0" lvl="0" marL="0" rtl="0" algn="l">
                        <a:spcBef>
                          <a:spcPts val="0"/>
                        </a:spcBef>
                        <a:spcAft>
                          <a:spcPts val="0"/>
                        </a:spcAft>
                        <a:buNone/>
                      </a:pPr>
                      <a:r>
                        <a:rPr lang="en"/>
                        <a:t>75</a:t>
                      </a:r>
                      <a:endParaRPr/>
                    </a:p>
                  </a:txBody>
                  <a:tcPr marT="91425" marB="91425" marR="91425" marL="91425"/>
                </a:tc>
                <a:tc>
                  <a:txBody>
                    <a:bodyPr/>
                    <a:lstStyle/>
                    <a:p>
                      <a:pPr indent="0" lvl="0" marL="0" rtl="0" algn="l">
                        <a:spcBef>
                          <a:spcPts val="0"/>
                        </a:spcBef>
                        <a:spcAft>
                          <a:spcPts val="0"/>
                        </a:spcAft>
                        <a:buNone/>
                      </a:pPr>
                      <a:r>
                        <a:rPr lang="en"/>
                        <a:t>100</a:t>
                      </a:r>
                      <a:endParaRPr/>
                    </a:p>
                  </a:txBody>
                  <a:tcPr marT="91425" marB="91425" marR="91425" marL="91425"/>
                </a:tc>
              </a:tr>
              <a:tr h="381000">
                <a:tc>
                  <a:txBody>
                    <a:bodyPr/>
                    <a:lstStyle/>
                    <a:p>
                      <a:pPr indent="0" lvl="0" marL="0" rtl="0" algn="l">
                        <a:spcBef>
                          <a:spcPts val="0"/>
                        </a:spcBef>
                        <a:spcAft>
                          <a:spcPts val="0"/>
                        </a:spcAft>
                        <a:buNone/>
                      </a:pPr>
                      <a:r>
                        <a:rPr lang="en"/>
                        <a:t>75</a:t>
                      </a:r>
                      <a:endParaRPr/>
                    </a:p>
                  </a:txBody>
                  <a:tcPr marT="91425" marB="91425" marR="91425" marL="91425"/>
                </a:tc>
                <a:tc>
                  <a:txBody>
                    <a:bodyPr/>
                    <a:lstStyle/>
                    <a:p>
                      <a:pPr indent="0" lvl="0" marL="0" rtl="0" algn="l">
                        <a:spcBef>
                          <a:spcPts val="0"/>
                        </a:spcBef>
                        <a:spcAft>
                          <a:spcPts val="0"/>
                        </a:spcAft>
                        <a:buNone/>
                      </a:pPr>
                      <a:r>
                        <a:rPr lang="en"/>
                        <a:t>93</a:t>
                      </a:r>
                      <a:endParaRPr/>
                    </a:p>
                  </a:txBody>
                  <a:tcPr marT="91425" marB="91425" marR="91425" marL="91425"/>
                </a:tc>
                <a:tc>
                  <a:txBody>
                    <a:bodyPr/>
                    <a:lstStyle/>
                    <a:p>
                      <a:pPr indent="0" lvl="0" marL="0" rtl="0" algn="l">
                        <a:spcBef>
                          <a:spcPts val="0"/>
                        </a:spcBef>
                        <a:spcAft>
                          <a:spcPts val="0"/>
                        </a:spcAft>
                        <a:buNone/>
                      </a:pPr>
                      <a:r>
                        <a:rPr lang="en"/>
                        <a:t>65</a:t>
                      </a:r>
                      <a:endParaRPr/>
                    </a:p>
                  </a:txBody>
                  <a:tcPr marT="91425" marB="91425" marR="91425" marL="91425"/>
                </a:tc>
                <a:tc>
                  <a:txBody>
                    <a:bodyPr/>
                    <a:lstStyle/>
                    <a:p>
                      <a:pPr indent="0" lvl="0" marL="0" rtl="0" algn="l">
                        <a:spcBef>
                          <a:spcPts val="0"/>
                        </a:spcBef>
                        <a:spcAft>
                          <a:spcPts val="0"/>
                        </a:spcAft>
                        <a:buNone/>
                      </a:pPr>
                      <a:r>
                        <a:rPr lang="en"/>
                        <a:t>75</a:t>
                      </a:r>
                      <a:endParaRPr/>
                    </a:p>
                  </a:txBody>
                  <a:tcPr marT="91425" marB="91425" marR="91425" marL="91425"/>
                </a:tc>
              </a:tr>
              <a:tr h="381000">
                <a:tc>
                  <a:txBody>
                    <a:bodyPr/>
                    <a:lstStyle/>
                    <a:p>
                      <a:pPr indent="0" lvl="0" marL="0" rtl="0" algn="l">
                        <a:spcBef>
                          <a:spcPts val="0"/>
                        </a:spcBef>
                        <a:spcAft>
                          <a:spcPts val="0"/>
                        </a:spcAft>
                        <a:buNone/>
                      </a:pPr>
                      <a:r>
                        <a:rPr lang="en"/>
                        <a:t>75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75</a:t>
                      </a:r>
                      <a:endParaRPr/>
                    </a:p>
                  </a:txBody>
                  <a:tcPr marT="91425" marB="91425" marR="91425" marL="91425"/>
                </a:tc>
                <a:tc>
                  <a:txBody>
                    <a:bodyPr/>
                    <a:lstStyle/>
                    <a:p>
                      <a:pPr indent="0" lvl="0" marL="0" rtl="0" algn="l">
                        <a:spcBef>
                          <a:spcPts val="0"/>
                        </a:spcBef>
                        <a:spcAft>
                          <a:spcPts val="0"/>
                        </a:spcAft>
                        <a:buNone/>
                      </a:pPr>
                      <a:r>
                        <a:rPr lang="en"/>
                        <a:t>100</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FF0000"/>
                          </a:solidFill>
                        </a:rPr>
                        <a:t>Mis</a:t>
                      </a:r>
                      <a:endParaRPr>
                        <a:solidFill>
                          <a:srgbClr val="FF0000"/>
                        </a:solidFill>
                      </a:endParaRPr>
                    </a:p>
                  </a:txBody>
                  <a:tcPr marT="91425" marB="91425" marR="91425" marL="91425"/>
                </a:tc>
                <a:tc>
                  <a:txBody>
                    <a:bodyPr/>
                    <a:lstStyle/>
                    <a:p>
                      <a:pPr indent="0" lvl="0" marL="0" rtl="0" algn="l">
                        <a:spcBef>
                          <a:spcPts val="0"/>
                        </a:spcBef>
                        <a:spcAft>
                          <a:spcPts val="0"/>
                        </a:spcAft>
                        <a:buNone/>
                      </a:pPr>
                      <a:r>
                        <a:rPr lang="en"/>
                        <a:t>65</a:t>
                      </a:r>
                      <a:endParaRPr/>
                    </a:p>
                  </a:txBody>
                  <a:tcPr marT="91425" marB="91425" marR="91425" marL="91425"/>
                </a:tc>
                <a:tc>
                  <a:txBody>
                    <a:bodyPr/>
                    <a:lstStyle/>
                    <a:p>
                      <a:pPr indent="0" lvl="0" marL="0" rtl="0" algn="l">
                        <a:spcBef>
                          <a:spcPts val="0"/>
                        </a:spcBef>
                        <a:spcAft>
                          <a:spcPts val="0"/>
                        </a:spcAft>
                        <a:buNone/>
                      </a:pPr>
                      <a:r>
                        <a:rPr lang="en">
                          <a:solidFill>
                            <a:srgbClr val="FF0000"/>
                          </a:solidFill>
                        </a:rPr>
                        <a:t>Mis</a:t>
                      </a:r>
                      <a:endParaRPr>
                        <a:solidFill>
                          <a:srgbClr val="FF0000"/>
                        </a:solidFill>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