
<file path=[Content_Types].xml><?xml version="1.0" encoding="utf-8"?>
<Types xmlns="http://schemas.openxmlformats.org/package/2006/content-types">
  <Default Extension="fntdata" ContentType="application/x-fontdata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11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9144000" cy="5143500" type="screen16x9"/>
  <p:notesSz cx="6858000" cy="9144000"/>
  <p:embeddedFontLst>
    <p:embeddedFont>
      <p:font typeface="Calibri" panose="020F0502020204030204" pitchFamily="34" charset="0"/>
      <p:regular r:id="rId12"/>
      <p:bold r:id="rId13"/>
      <p:italic r:id="rId14"/>
      <p:boldItalic r:id="rId15"/>
    </p:embeddedFont>
    <p:embeddedFont>
      <p:font typeface="Nunito" pitchFamily="2" charset="0"/>
      <p:regular r:id="rId16"/>
      <p:bold r:id="rId17"/>
      <p:italic r:id="rId18"/>
      <p:boldItalic r:id="rId19"/>
    </p:embeddedFont>
    <p:embeddedFont>
      <p:font typeface="Verdana" panose="020B0604030504040204" pitchFamily="34" charset="0"/>
      <p:regular r:id="rId20"/>
      <p:bold r:id="rId21"/>
      <p:italic r:id="rId22"/>
      <p:boldItalic r:id="rId23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Joe Montecalvo" initials="" lastIdx="6" clrIdx="0"/>
  <p:cmAuthor id="1" name="C. Munnings" initials="" lastIdx="2" clrIdx="1"/>
  <p:cmAuthor id="2" name="James Carroll" initials="" lastIdx="2" clrIdx="2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23" d="100"/>
          <a:sy n="123" d="100"/>
        </p:scale>
        <p:origin x="462" y="126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2.fntdata"/><Relationship Id="rId18" Type="http://schemas.openxmlformats.org/officeDocument/2006/relationships/font" Target="fonts/font7.fntdata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font" Target="fonts/font10.fntdata"/><Relationship Id="rId7" Type="http://schemas.openxmlformats.org/officeDocument/2006/relationships/slide" Target="slides/slide6.xml"/><Relationship Id="rId12" Type="http://schemas.openxmlformats.org/officeDocument/2006/relationships/font" Target="fonts/font1.fntdata"/><Relationship Id="rId17" Type="http://schemas.openxmlformats.org/officeDocument/2006/relationships/font" Target="fonts/font6.fntdata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font" Target="fonts/font5.fntdata"/><Relationship Id="rId20" Type="http://schemas.openxmlformats.org/officeDocument/2006/relationships/font" Target="fonts/font9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24" Type="http://schemas.openxmlformats.org/officeDocument/2006/relationships/commentAuthors" Target="commentAuthors.xml"/><Relationship Id="rId5" Type="http://schemas.openxmlformats.org/officeDocument/2006/relationships/slide" Target="slides/slide4.xml"/><Relationship Id="rId15" Type="http://schemas.openxmlformats.org/officeDocument/2006/relationships/font" Target="fonts/font4.fntdata"/><Relationship Id="rId23" Type="http://schemas.openxmlformats.org/officeDocument/2006/relationships/font" Target="fonts/font12.fntdata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font" Target="fonts/font8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3.fntdata"/><Relationship Id="rId22" Type="http://schemas.openxmlformats.org/officeDocument/2006/relationships/font" Target="fonts/font11.fntdata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6" name="Google Shape;126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g18fea3cc87f_0_4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2" name="Google Shape;132;g18fea3cc87f_0_4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g18fea3cc87f_0_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8" name="Google Shape;138;g18fea3cc87f_0_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g18fea3cc87f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4" name="Google Shape;144;g18fea3cc87f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g18fea3cc87f_0_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0" name="Google Shape;150;g18fea3cc87f_0_1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g18fea3cc87f_0_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6" name="Google Shape;156;g18fea3cc87f_0_2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g18fea3cc87f_0_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2" name="Google Shape;162;g18fea3cc87f_0_2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g18fea3cc87f_0_3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8" name="Google Shape;168;g18fea3cc87f_0_3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g18fea3cc87f_0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5" name="Google Shape;175;g18fea3cc87f_0_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bg>
      <p:bgPr>
        <a:solidFill>
          <a:schemeClr val="accent6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>
            <a:off x="31" y="2824500"/>
            <a:ext cx="7370400" cy="2319000"/>
          </a:xfrm>
          <a:prstGeom prst="rtTriangle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" name="Google Shape;11;p2"/>
          <p:cNvSpPr/>
          <p:nvPr/>
        </p:nvSpPr>
        <p:spPr>
          <a:xfrm flipH="1">
            <a:off x="3582600" y="1550700"/>
            <a:ext cx="5561400" cy="3592800"/>
          </a:xfrm>
          <a:prstGeom prst="rtTriangl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" name="Google Shape;12;p2"/>
          <p:cNvSpPr/>
          <p:nvPr/>
        </p:nvSpPr>
        <p:spPr>
          <a:xfrm rot="10800000">
            <a:off x="5058905" y="0"/>
            <a:ext cx="4085100" cy="2052600"/>
          </a:xfrm>
          <a:prstGeom prst="rtTriangl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" name="Google Shape;13;p2"/>
          <p:cNvSpPr/>
          <p:nvPr/>
        </p:nvSpPr>
        <p:spPr>
          <a:xfrm>
            <a:off x="203275" y="206250"/>
            <a:ext cx="8737500" cy="4731000"/>
          </a:xfrm>
          <a:prstGeom prst="rect">
            <a:avLst/>
          </a:prstGeom>
          <a:solidFill>
            <a:schemeClr val="dk1"/>
          </a:solidFill>
          <a:ln>
            <a:noFill/>
          </a:ln>
          <a:effectLst>
            <a:outerShdw blurRad="228600" sx="101000" sy="101000" algn="ctr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" name="Google Shape;14;p2"/>
          <p:cNvGrpSpPr/>
          <p:nvPr/>
        </p:nvGrpSpPr>
        <p:grpSpPr>
          <a:xfrm>
            <a:off x="255200" y="592"/>
            <a:ext cx="2250363" cy="1044300"/>
            <a:chOff x="255200" y="592"/>
            <a:chExt cx="2250363" cy="1044300"/>
          </a:xfrm>
        </p:grpSpPr>
        <p:sp>
          <p:nvSpPr>
            <p:cNvPr id="15" name="Google Shape;15;p2"/>
            <p:cNvSpPr/>
            <p:nvPr/>
          </p:nvSpPr>
          <p:spPr>
            <a:xfrm>
              <a:off x="764063" y="592"/>
              <a:ext cx="1741500" cy="1044300"/>
            </a:xfrm>
            <a:prstGeom prst="parallelogram">
              <a:avLst>
                <a:gd name="adj" fmla="val 153193"/>
              </a:avLst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16;p2"/>
            <p:cNvSpPr/>
            <p:nvPr/>
          </p:nvSpPr>
          <p:spPr>
            <a:xfrm>
              <a:off x="509632" y="592"/>
              <a:ext cx="1741500" cy="1044300"/>
            </a:xfrm>
            <a:prstGeom prst="parallelogram">
              <a:avLst>
                <a:gd name="adj" fmla="val 153193"/>
              </a:avLst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7;p2"/>
            <p:cNvSpPr/>
            <p:nvPr/>
          </p:nvSpPr>
          <p:spPr>
            <a:xfrm>
              <a:off x="255200" y="592"/>
              <a:ext cx="1741500" cy="1044300"/>
            </a:xfrm>
            <a:prstGeom prst="parallelogram">
              <a:avLst>
                <a:gd name="adj" fmla="val 153193"/>
              </a:avLst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8" name="Google Shape;18;p2"/>
          <p:cNvGrpSpPr/>
          <p:nvPr/>
        </p:nvGrpSpPr>
        <p:grpSpPr>
          <a:xfrm>
            <a:off x="905395" y="592"/>
            <a:ext cx="2250363" cy="1044300"/>
            <a:chOff x="905395" y="592"/>
            <a:chExt cx="2250363" cy="1044300"/>
          </a:xfrm>
        </p:grpSpPr>
        <p:sp>
          <p:nvSpPr>
            <p:cNvPr id="19" name="Google Shape;19;p2"/>
            <p:cNvSpPr/>
            <p:nvPr/>
          </p:nvSpPr>
          <p:spPr>
            <a:xfrm>
              <a:off x="1414258" y="592"/>
              <a:ext cx="1741500" cy="1044300"/>
            </a:xfrm>
            <a:prstGeom prst="parallelogram">
              <a:avLst>
                <a:gd name="adj" fmla="val 153193"/>
              </a:avLst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20;p2"/>
            <p:cNvSpPr/>
            <p:nvPr/>
          </p:nvSpPr>
          <p:spPr>
            <a:xfrm>
              <a:off x="1159826" y="592"/>
              <a:ext cx="1741500" cy="1044300"/>
            </a:xfrm>
            <a:prstGeom prst="parallelogram">
              <a:avLst>
                <a:gd name="adj" fmla="val 153193"/>
              </a:avLst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" name="Google Shape;21;p2"/>
            <p:cNvSpPr/>
            <p:nvPr/>
          </p:nvSpPr>
          <p:spPr>
            <a:xfrm>
              <a:off x="905395" y="592"/>
              <a:ext cx="1741500" cy="1044300"/>
            </a:xfrm>
            <a:prstGeom prst="parallelogram">
              <a:avLst>
                <a:gd name="adj" fmla="val 153193"/>
              </a:avLst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2" name="Google Shape;22;p2"/>
          <p:cNvGrpSpPr/>
          <p:nvPr/>
        </p:nvGrpSpPr>
        <p:grpSpPr>
          <a:xfrm>
            <a:off x="7057468" y="5088"/>
            <a:ext cx="1851282" cy="752108"/>
            <a:chOff x="6917201" y="0"/>
            <a:chExt cx="2227777" cy="863400"/>
          </a:xfrm>
        </p:grpSpPr>
        <p:sp>
          <p:nvSpPr>
            <p:cNvPr id="23" name="Google Shape;23;p2"/>
            <p:cNvSpPr/>
            <p:nvPr/>
          </p:nvSpPr>
          <p:spPr>
            <a:xfrm>
              <a:off x="7641677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24;p2"/>
            <p:cNvSpPr/>
            <p:nvPr/>
          </p:nvSpPr>
          <p:spPr>
            <a:xfrm>
              <a:off x="7279439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25;p2"/>
            <p:cNvSpPr/>
            <p:nvPr/>
          </p:nvSpPr>
          <p:spPr>
            <a:xfrm>
              <a:off x="6917201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6" name="Google Shape;26;p2"/>
          <p:cNvGrpSpPr/>
          <p:nvPr/>
        </p:nvGrpSpPr>
        <p:grpSpPr>
          <a:xfrm>
            <a:off x="6553032" y="4217852"/>
            <a:ext cx="2389068" cy="925737"/>
            <a:chOff x="6917201" y="0"/>
            <a:chExt cx="2227777" cy="863400"/>
          </a:xfrm>
        </p:grpSpPr>
        <p:sp>
          <p:nvSpPr>
            <p:cNvPr id="27" name="Google Shape;27;p2"/>
            <p:cNvSpPr/>
            <p:nvPr/>
          </p:nvSpPr>
          <p:spPr>
            <a:xfrm>
              <a:off x="7641677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28;p2"/>
            <p:cNvSpPr/>
            <p:nvPr/>
          </p:nvSpPr>
          <p:spPr>
            <a:xfrm>
              <a:off x="7279439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29;p2"/>
            <p:cNvSpPr/>
            <p:nvPr/>
          </p:nvSpPr>
          <p:spPr>
            <a:xfrm>
              <a:off x="6917201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0" name="Google Shape;30;p2"/>
          <p:cNvGrpSpPr/>
          <p:nvPr/>
        </p:nvGrpSpPr>
        <p:grpSpPr>
          <a:xfrm>
            <a:off x="199149" y="4055652"/>
            <a:ext cx="2795414" cy="1083308"/>
            <a:chOff x="6917201" y="0"/>
            <a:chExt cx="2227777" cy="863400"/>
          </a:xfrm>
        </p:grpSpPr>
        <p:sp>
          <p:nvSpPr>
            <p:cNvPr id="31" name="Google Shape;31;p2"/>
            <p:cNvSpPr/>
            <p:nvPr/>
          </p:nvSpPr>
          <p:spPr>
            <a:xfrm>
              <a:off x="7641677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32;p2"/>
            <p:cNvSpPr/>
            <p:nvPr/>
          </p:nvSpPr>
          <p:spPr>
            <a:xfrm>
              <a:off x="7279439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33;p2"/>
            <p:cNvSpPr/>
            <p:nvPr/>
          </p:nvSpPr>
          <p:spPr>
            <a:xfrm>
              <a:off x="6917201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4" name="Google Shape;34;p2"/>
          <p:cNvSpPr txBox="1">
            <a:spLocks noGrp="1"/>
          </p:cNvSpPr>
          <p:nvPr>
            <p:ph type="ctrTitle"/>
          </p:nvPr>
        </p:nvSpPr>
        <p:spPr>
          <a:xfrm>
            <a:off x="1858703" y="1822833"/>
            <a:ext cx="5361300" cy="1448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1pPr>
            <a:lvl2pPr lvl="1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2pPr>
            <a:lvl3pPr lvl="2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3pPr>
            <a:lvl4pPr lvl="3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4pPr>
            <a:lvl5pPr lvl="4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5pPr>
            <a:lvl6pPr lvl="5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6pPr>
            <a:lvl7pPr lvl="6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7pPr>
            <a:lvl8pPr lvl="7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8pPr>
            <a:lvl9pPr lvl="8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9pPr>
          </a:lstStyle>
          <a:p>
            <a:endParaRPr/>
          </a:p>
        </p:txBody>
      </p:sp>
      <p:sp>
        <p:nvSpPr>
          <p:cNvPr id="35" name="Google Shape;35;p2"/>
          <p:cNvSpPr txBox="1">
            <a:spLocks noGrp="1"/>
          </p:cNvSpPr>
          <p:nvPr>
            <p:ph type="subTitle" idx="1"/>
          </p:nvPr>
        </p:nvSpPr>
        <p:spPr>
          <a:xfrm>
            <a:off x="1858700" y="3413158"/>
            <a:ext cx="5361300" cy="52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36" name="Google Shape;36;p2"/>
          <p:cNvSpPr txBox="1">
            <a:spLocks noGrp="1"/>
          </p:cNvSpPr>
          <p:nvPr>
            <p:ph type="sldNum" idx="12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bg>
      <p:bgPr>
        <a:solidFill>
          <a:schemeClr val="accent3"/>
        </a:solidFill>
        <a:effectLst/>
      </p:bgPr>
    </p:bg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11"/>
          <p:cNvSpPr/>
          <p:nvPr/>
        </p:nvSpPr>
        <p:spPr>
          <a:xfrm flipH="1">
            <a:off x="5569200" y="2834075"/>
            <a:ext cx="3574800" cy="2309400"/>
          </a:xfrm>
          <a:prstGeom prst="rtTriangle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1" name="Google Shape;111;p11"/>
          <p:cNvGrpSpPr/>
          <p:nvPr/>
        </p:nvGrpSpPr>
        <p:grpSpPr>
          <a:xfrm>
            <a:off x="5959222" y="4119576"/>
            <a:ext cx="2520952" cy="1024165"/>
            <a:chOff x="6917201" y="0"/>
            <a:chExt cx="2227777" cy="863400"/>
          </a:xfrm>
        </p:grpSpPr>
        <p:sp>
          <p:nvSpPr>
            <p:cNvPr id="112" name="Google Shape;112;p11"/>
            <p:cNvSpPr/>
            <p:nvPr/>
          </p:nvSpPr>
          <p:spPr>
            <a:xfrm>
              <a:off x="7641677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113;p11"/>
            <p:cNvSpPr/>
            <p:nvPr/>
          </p:nvSpPr>
          <p:spPr>
            <a:xfrm>
              <a:off x="7279439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" name="Google Shape;114;p11"/>
            <p:cNvSpPr/>
            <p:nvPr/>
          </p:nvSpPr>
          <p:spPr>
            <a:xfrm>
              <a:off x="6917201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5" name="Google Shape;115;p11"/>
          <p:cNvGrpSpPr/>
          <p:nvPr/>
        </p:nvGrpSpPr>
        <p:grpSpPr>
          <a:xfrm>
            <a:off x="199149" y="2"/>
            <a:ext cx="2795414" cy="1083308"/>
            <a:chOff x="6917201" y="0"/>
            <a:chExt cx="2227777" cy="863400"/>
          </a:xfrm>
        </p:grpSpPr>
        <p:sp>
          <p:nvSpPr>
            <p:cNvPr id="116" name="Google Shape;116;p11"/>
            <p:cNvSpPr/>
            <p:nvPr/>
          </p:nvSpPr>
          <p:spPr>
            <a:xfrm>
              <a:off x="7641677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" name="Google Shape;117;p11"/>
            <p:cNvSpPr/>
            <p:nvPr/>
          </p:nvSpPr>
          <p:spPr>
            <a:xfrm>
              <a:off x="7279439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" name="Google Shape;118;p11"/>
            <p:cNvSpPr/>
            <p:nvPr/>
          </p:nvSpPr>
          <p:spPr>
            <a:xfrm>
              <a:off x="6917201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9" name="Google Shape;119;p11"/>
          <p:cNvSpPr txBox="1">
            <a:spLocks noGrp="1"/>
          </p:cNvSpPr>
          <p:nvPr>
            <p:ph type="title" hasCustomPrompt="1"/>
          </p:nvPr>
        </p:nvSpPr>
        <p:spPr>
          <a:xfrm>
            <a:off x="1385850" y="1383850"/>
            <a:ext cx="6372300" cy="1379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600"/>
              <a:buNone/>
              <a:defRPr sz="8600">
                <a:solidFill>
                  <a:schemeClr val="dk2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600"/>
              <a:buNone/>
              <a:defRPr sz="8600">
                <a:solidFill>
                  <a:schemeClr val="dk2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600"/>
              <a:buNone/>
              <a:defRPr sz="8600">
                <a:solidFill>
                  <a:schemeClr val="dk2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600"/>
              <a:buNone/>
              <a:defRPr sz="8600">
                <a:solidFill>
                  <a:schemeClr val="dk2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600"/>
              <a:buNone/>
              <a:defRPr sz="8600">
                <a:solidFill>
                  <a:schemeClr val="dk2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600"/>
              <a:buNone/>
              <a:defRPr sz="8600">
                <a:solidFill>
                  <a:schemeClr val="dk2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600"/>
              <a:buNone/>
              <a:defRPr sz="8600">
                <a:solidFill>
                  <a:schemeClr val="dk2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600"/>
              <a:buNone/>
              <a:defRPr sz="8600">
                <a:solidFill>
                  <a:schemeClr val="dk2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600"/>
              <a:buNone/>
              <a:defRPr sz="8600">
                <a:solidFill>
                  <a:schemeClr val="dk2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120" name="Google Shape;120;p11"/>
          <p:cNvSpPr txBox="1">
            <a:spLocks noGrp="1"/>
          </p:cNvSpPr>
          <p:nvPr>
            <p:ph type="body" idx="1"/>
          </p:nvPr>
        </p:nvSpPr>
        <p:spPr>
          <a:xfrm>
            <a:off x="1385850" y="2863850"/>
            <a:ext cx="6372300" cy="641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1150" algn="ctr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914400" lvl="1" indent="-298450" algn="ctr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 algn="ctr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 algn="ctr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 algn="ctr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 algn="ctr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 algn="ctr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 algn="ctr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 algn="ctr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121" name="Google Shape;121;p11"/>
          <p:cNvSpPr txBox="1">
            <a:spLocks noGrp="1"/>
          </p:cNvSpPr>
          <p:nvPr>
            <p:ph type="sldNum" idx="12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12"/>
          <p:cNvSpPr txBox="1">
            <a:spLocks noGrp="1"/>
          </p:cNvSpPr>
          <p:nvPr>
            <p:ph type="sldNum" idx="12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bg>
      <p:bgPr>
        <a:solidFill>
          <a:schemeClr val="accent3"/>
        </a:solidFill>
        <a:effectLst/>
      </p:bgPr>
    </p:bg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3"/>
          <p:cNvSpPr/>
          <p:nvPr/>
        </p:nvSpPr>
        <p:spPr>
          <a:xfrm flipH="1">
            <a:off x="4757100" y="2309400"/>
            <a:ext cx="4386900" cy="2834100"/>
          </a:xfrm>
          <a:prstGeom prst="rtTriangle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9" name="Google Shape;39;p3"/>
          <p:cNvGrpSpPr/>
          <p:nvPr/>
        </p:nvGrpSpPr>
        <p:grpSpPr>
          <a:xfrm>
            <a:off x="5594191" y="3961115"/>
            <a:ext cx="2910145" cy="1182340"/>
            <a:chOff x="6917201" y="0"/>
            <a:chExt cx="2227777" cy="863400"/>
          </a:xfrm>
        </p:grpSpPr>
        <p:sp>
          <p:nvSpPr>
            <p:cNvPr id="40" name="Google Shape;40;p3"/>
            <p:cNvSpPr/>
            <p:nvPr/>
          </p:nvSpPr>
          <p:spPr>
            <a:xfrm>
              <a:off x="7641677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41;p3"/>
            <p:cNvSpPr/>
            <p:nvPr/>
          </p:nvSpPr>
          <p:spPr>
            <a:xfrm>
              <a:off x="7279439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42;p3"/>
            <p:cNvSpPr/>
            <p:nvPr/>
          </p:nvSpPr>
          <p:spPr>
            <a:xfrm>
              <a:off x="6917201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3" name="Google Shape;43;p3"/>
          <p:cNvGrpSpPr/>
          <p:nvPr/>
        </p:nvGrpSpPr>
        <p:grpSpPr>
          <a:xfrm>
            <a:off x="199149" y="2"/>
            <a:ext cx="2795414" cy="1083308"/>
            <a:chOff x="6917201" y="0"/>
            <a:chExt cx="2227777" cy="863400"/>
          </a:xfrm>
        </p:grpSpPr>
        <p:sp>
          <p:nvSpPr>
            <p:cNvPr id="44" name="Google Shape;44;p3"/>
            <p:cNvSpPr/>
            <p:nvPr/>
          </p:nvSpPr>
          <p:spPr>
            <a:xfrm>
              <a:off x="7641677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45;p3"/>
            <p:cNvSpPr/>
            <p:nvPr/>
          </p:nvSpPr>
          <p:spPr>
            <a:xfrm>
              <a:off x="7279439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46;p3"/>
            <p:cNvSpPr/>
            <p:nvPr/>
          </p:nvSpPr>
          <p:spPr>
            <a:xfrm>
              <a:off x="6917201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47;p3"/>
          <p:cNvSpPr txBox="1">
            <a:spLocks noGrp="1"/>
          </p:cNvSpPr>
          <p:nvPr>
            <p:ph type="title"/>
          </p:nvPr>
        </p:nvSpPr>
        <p:spPr>
          <a:xfrm>
            <a:off x="1888684" y="1746100"/>
            <a:ext cx="5377500" cy="1646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48" name="Google Shape;48;p3"/>
          <p:cNvSpPr txBox="1">
            <a:spLocks noGrp="1"/>
          </p:cNvSpPr>
          <p:nvPr>
            <p:ph type="sldNum" idx="12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bg>
      <p:bgPr>
        <a:solidFill>
          <a:schemeClr val="dk2"/>
        </a:solidFill>
        <a:effectLst/>
      </p:bgPr>
    </p:bg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4"/>
          <p:cNvSpPr/>
          <p:nvPr/>
        </p:nvSpPr>
        <p:spPr>
          <a:xfrm flipH="1">
            <a:off x="3582600" y="1550700"/>
            <a:ext cx="5561400" cy="3592800"/>
          </a:xfrm>
          <a:prstGeom prst="rtTriangl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1" name="Google Shape;51;p4"/>
          <p:cNvSpPr/>
          <p:nvPr/>
        </p:nvSpPr>
        <p:spPr>
          <a:xfrm>
            <a:off x="31" y="2824500"/>
            <a:ext cx="7370400" cy="2319000"/>
          </a:xfrm>
          <a:prstGeom prst="rtTriangl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" name="Google Shape;52;p4"/>
          <p:cNvSpPr/>
          <p:nvPr/>
        </p:nvSpPr>
        <p:spPr>
          <a:xfrm>
            <a:off x="203225" y="206250"/>
            <a:ext cx="8737500" cy="4731000"/>
          </a:xfrm>
          <a:prstGeom prst="rect">
            <a:avLst/>
          </a:prstGeom>
          <a:solidFill>
            <a:schemeClr val="dk1"/>
          </a:solidFill>
          <a:ln>
            <a:noFill/>
          </a:ln>
          <a:effectLst>
            <a:outerShdw blurRad="228600" sx="101000" sy="101000" algn="ctr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53;p4"/>
          <p:cNvSpPr txBox="1">
            <a:spLocks noGrp="1"/>
          </p:cNvSpPr>
          <p:nvPr>
            <p:ph type="title"/>
          </p:nvPr>
        </p:nvSpPr>
        <p:spPr>
          <a:xfrm>
            <a:off x="819150" y="845600"/>
            <a:ext cx="7505700" cy="954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endParaRPr/>
          </a:p>
        </p:txBody>
      </p:sp>
      <p:sp>
        <p:nvSpPr>
          <p:cNvPr id="54" name="Google Shape;54;p4"/>
          <p:cNvSpPr txBox="1">
            <a:spLocks noGrp="1"/>
          </p:cNvSpPr>
          <p:nvPr>
            <p:ph type="body" idx="1"/>
          </p:nvPr>
        </p:nvSpPr>
        <p:spPr>
          <a:xfrm>
            <a:off x="819150" y="1990725"/>
            <a:ext cx="7505700" cy="244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115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55" name="Google Shape;55;p4"/>
          <p:cNvSpPr txBox="1">
            <a:spLocks noGrp="1"/>
          </p:cNvSpPr>
          <p:nvPr>
            <p:ph type="sldNum" idx="12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bg>
      <p:bgPr>
        <a:solidFill>
          <a:schemeClr val="dk2"/>
        </a:solidFill>
        <a:effectLst/>
      </p:bgPr>
    </p:bg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5"/>
          <p:cNvSpPr/>
          <p:nvPr/>
        </p:nvSpPr>
        <p:spPr>
          <a:xfrm flipH="1">
            <a:off x="3582600" y="1550700"/>
            <a:ext cx="5561400" cy="3592800"/>
          </a:xfrm>
          <a:prstGeom prst="rtTriangl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58;p5"/>
          <p:cNvSpPr/>
          <p:nvPr/>
        </p:nvSpPr>
        <p:spPr>
          <a:xfrm>
            <a:off x="31" y="2824500"/>
            <a:ext cx="7370400" cy="2319000"/>
          </a:xfrm>
          <a:prstGeom prst="rtTriangl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59;p5"/>
          <p:cNvSpPr/>
          <p:nvPr/>
        </p:nvSpPr>
        <p:spPr>
          <a:xfrm>
            <a:off x="203225" y="206250"/>
            <a:ext cx="8737500" cy="4731000"/>
          </a:xfrm>
          <a:prstGeom prst="rect">
            <a:avLst/>
          </a:prstGeom>
          <a:solidFill>
            <a:schemeClr val="dk1"/>
          </a:solidFill>
          <a:ln>
            <a:noFill/>
          </a:ln>
          <a:effectLst>
            <a:outerShdw blurRad="228600" sx="101000" sy="101000" algn="ctr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60;p5"/>
          <p:cNvSpPr txBox="1">
            <a:spLocks noGrp="1"/>
          </p:cNvSpPr>
          <p:nvPr>
            <p:ph type="title"/>
          </p:nvPr>
        </p:nvSpPr>
        <p:spPr>
          <a:xfrm>
            <a:off x="819150" y="845600"/>
            <a:ext cx="7505700" cy="954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endParaRPr/>
          </a:p>
        </p:txBody>
      </p:sp>
      <p:sp>
        <p:nvSpPr>
          <p:cNvPr id="61" name="Google Shape;61;p5"/>
          <p:cNvSpPr txBox="1">
            <a:spLocks noGrp="1"/>
          </p:cNvSpPr>
          <p:nvPr>
            <p:ph type="body" idx="1"/>
          </p:nvPr>
        </p:nvSpPr>
        <p:spPr>
          <a:xfrm>
            <a:off x="819150" y="1990725"/>
            <a:ext cx="3686100" cy="244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115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62" name="Google Shape;62;p5"/>
          <p:cNvSpPr txBox="1">
            <a:spLocks noGrp="1"/>
          </p:cNvSpPr>
          <p:nvPr>
            <p:ph type="body" idx="2"/>
          </p:nvPr>
        </p:nvSpPr>
        <p:spPr>
          <a:xfrm>
            <a:off x="4638675" y="1990725"/>
            <a:ext cx="3686100" cy="244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115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63" name="Google Shape;63;p5"/>
          <p:cNvSpPr txBox="1">
            <a:spLocks noGrp="1"/>
          </p:cNvSpPr>
          <p:nvPr>
            <p:ph type="sldNum" idx="12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bg>
      <p:bgPr>
        <a:solidFill>
          <a:schemeClr val="dk2"/>
        </a:solidFill>
        <a:effectLst/>
      </p:bgPr>
    </p:bg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6"/>
          <p:cNvSpPr/>
          <p:nvPr/>
        </p:nvSpPr>
        <p:spPr>
          <a:xfrm flipH="1">
            <a:off x="3582600" y="1550700"/>
            <a:ext cx="5561400" cy="3592800"/>
          </a:xfrm>
          <a:prstGeom prst="rtTriangl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66;p6"/>
          <p:cNvSpPr/>
          <p:nvPr/>
        </p:nvSpPr>
        <p:spPr>
          <a:xfrm>
            <a:off x="31" y="2824500"/>
            <a:ext cx="7370400" cy="2319000"/>
          </a:xfrm>
          <a:prstGeom prst="rtTriangl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67;p6"/>
          <p:cNvSpPr/>
          <p:nvPr/>
        </p:nvSpPr>
        <p:spPr>
          <a:xfrm>
            <a:off x="203225" y="206250"/>
            <a:ext cx="8737500" cy="4731000"/>
          </a:xfrm>
          <a:prstGeom prst="rect">
            <a:avLst/>
          </a:prstGeom>
          <a:solidFill>
            <a:schemeClr val="dk1"/>
          </a:solidFill>
          <a:ln>
            <a:noFill/>
          </a:ln>
          <a:effectLst>
            <a:outerShdw blurRad="228600" sx="101000" sy="101000" algn="ctr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68;p6"/>
          <p:cNvSpPr txBox="1">
            <a:spLocks noGrp="1"/>
          </p:cNvSpPr>
          <p:nvPr>
            <p:ph type="title"/>
          </p:nvPr>
        </p:nvSpPr>
        <p:spPr>
          <a:xfrm>
            <a:off x="819150" y="845600"/>
            <a:ext cx="7505700" cy="954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endParaRPr/>
          </a:p>
        </p:txBody>
      </p:sp>
      <p:sp>
        <p:nvSpPr>
          <p:cNvPr id="69" name="Google Shape;69;p6"/>
          <p:cNvSpPr txBox="1">
            <a:spLocks noGrp="1"/>
          </p:cNvSpPr>
          <p:nvPr>
            <p:ph type="sldNum" idx="12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bg>
      <p:bgPr>
        <a:solidFill>
          <a:schemeClr val="accent3"/>
        </a:solidFill>
        <a:effectLst/>
      </p:bgPr>
    </p:bg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7"/>
          <p:cNvSpPr/>
          <p:nvPr/>
        </p:nvSpPr>
        <p:spPr>
          <a:xfrm flipH="1">
            <a:off x="3582600" y="1550700"/>
            <a:ext cx="5561400" cy="3592800"/>
          </a:xfrm>
          <a:prstGeom prst="rtTriangl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72;p7"/>
          <p:cNvSpPr/>
          <p:nvPr/>
        </p:nvSpPr>
        <p:spPr>
          <a:xfrm>
            <a:off x="31" y="2824500"/>
            <a:ext cx="7370400" cy="2319000"/>
          </a:xfrm>
          <a:prstGeom prst="rtTriangl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73;p7"/>
          <p:cNvSpPr/>
          <p:nvPr/>
        </p:nvSpPr>
        <p:spPr>
          <a:xfrm>
            <a:off x="203225" y="206250"/>
            <a:ext cx="8737500" cy="4731000"/>
          </a:xfrm>
          <a:prstGeom prst="rect">
            <a:avLst/>
          </a:prstGeom>
          <a:solidFill>
            <a:schemeClr val="dk1"/>
          </a:solidFill>
          <a:ln>
            <a:noFill/>
          </a:ln>
          <a:effectLst>
            <a:outerShdw blurRad="228600" sx="101000" sy="101000" algn="ctr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74;p7"/>
          <p:cNvSpPr txBox="1">
            <a:spLocks noGrp="1"/>
          </p:cNvSpPr>
          <p:nvPr>
            <p:ph type="title"/>
          </p:nvPr>
        </p:nvSpPr>
        <p:spPr>
          <a:xfrm>
            <a:off x="819150" y="845600"/>
            <a:ext cx="3709200" cy="1383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endParaRPr/>
          </a:p>
        </p:txBody>
      </p:sp>
      <p:sp>
        <p:nvSpPr>
          <p:cNvPr id="75" name="Google Shape;75;p7"/>
          <p:cNvSpPr txBox="1">
            <a:spLocks noGrp="1"/>
          </p:cNvSpPr>
          <p:nvPr>
            <p:ph type="body" idx="1"/>
          </p:nvPr>
        </p:nvSpPr>
        <p:spPr>
          <a:xfrm>
            <a:off x="830700" y="2319050"/>
            <a:ext cx="3709200" cy="2119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115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76" name="Google Shape;76;p7"/>
          <p:cNvSpPr txBox="1">
            <a:spLocks noGrp="1"/>
          </p:cNvSpPr>
          <p:nvPr>
            <p:ph type="sldNum" idx="12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bg>
      <p:bgPr>
        <a:solidFill>
          <a:schemeClr val="accent1"/>
        </a:solidFill>
        <a:effectLst/>
      </p:bgPr>
    </p:bg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8"/>
          <p:cNvSpPr/>
          <p:nvPr/>
        </p:nvSpPr>
        <p:spPr>
          <a:xfrm>
            <a:off x="0" y="2823144"/>
            <a:ext cx="7369200" cy="2316900"/>
          </a:xfrm>
          <a:prstGeom prst="rtTriangle">
            <a:avLst/>
          </a:pr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79;p8"/>
          <p:cNvSpPr/>
          <p:nvPr/>
        </p:nvSpPr>
        <p:spPr>
          <a:xfrm flipH="1">
            <a:off x="3583210" y="1554113"/>
            <a:ext cx="5560500" cy="3589500"/>
          </a:xfrm>
          <a:prstGeom prst="rtTriangl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80" name="Google Shape;80;p8"/>
          <p:cNvGrpSpPr/>
          <p:nvPr/>
        </p:nvGrpSpPr>
        <p:grpSpPr>
          <a:xfrm>
            <a:off x="255991" y="-118"/>
            <a:ext cx="2251347" cy="1043408"/>
            <a:chOff x="3961956" y="4383950"/>
            <a:chExt cx="1160548" cy="548700"/>
          </a:xfrm>
        </p:grpSpPr>
        <p:sp>
          <p:nvSpPr>
            <p:cNvPr id="81" name="Google Shape;81;p8"/>
            <p:cNvSpPr/>
            <p:nvPr/>
          </p:nvSpPr>
          <p:spPr>
            <a:xfrm>
              <a:off x="4224904" y="4383950"/>
              <a:ext cx="897600" cy="548700"/>
            </a:xfrm>
            <a:prstGeom prst="parallelogram">
              <a:avLst>
                <a:gd name="adj" fmla="val 153193"/>
              </a:avLst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" name="Google Shape;82;p8"/>
            <p:cNvSpPr/>
            <p:nvPr/>
          </p:nvSpPr>
          <p:spPr>
            <a:xfrm>
              <a:off x="4093430" y="4383950"/>
              <a:ext cx="897600" cy="548700"/>
            </a:xfrm>
            <a:prstGeom prst="parallelogram">
              <a:avLst>
                <a:gd name="adj" fmla="val 153193"/>
              </a:avLst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" name="Google Shape;83;p8"/>
            <p:cNvSpPr/>
            <p:nvPr/>
          </p:nvSpPr>
          <p:spPr>
            <a:xfrm>
              <a:off x="3961956" y="4383950"/>
              <a:ext cx="897600" cy="548700"/>
            </a:xfrm>
            <a:prstGeom prst="parallelogram">
              <a:avLst>
                <a:gd name="adj" fmla="val 153193"/>
              </a:avLst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84" name="Google Shape;84;p8"/>
          <p:cNvSpPr/>
          <p:nvPr/>
        </p:nvSpPr>
        <p:spPr>
          <a:xfrm>
            <a:off x="203225" y="206250"/>
            <a:ext cx="8737500" cy="4731000"/>
          </a:xfrm>
          <a:prstGeom prst="rect">
            <a:avLst/>
          </a:prstGeom>
          <a:solidFill>
            <a:schemeClr val="dk1"/>
          </a:solidFill>
          <a:ln>
            <a:noFill/>
          </a:ln>
          <a:effectLst>
            <a:outerShdw blurRad="228600" sx="101000" sy="101000" algn="ctr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85" name="Google Shape;85;p8"/>
          <p:cNvGrpSpPr/>
          <p:nvPr/>
        </p:nvGrpSpPr>
        <p:grpSpPr>
          <a:xfrm>
            <a:off x="34934" y="4522125"/>
            <a:ext cx="1593306" cy="617072"/>
            <a:chOff x="6917201" y="0"/>
            <a:chExt cx="2227777" cy="863400"/>
          </a:xfrm>
        </p:grpSpPr>
        <p:sp>
          <p:nvSpPr>
            <p:cNvPr id="86" name="Google Shape;86;p8"/>
            <p:cNvSpPr/>
            <p:nvPr/>
          </p:nvSpPr>
          <p:spPr>
            <a:xfrm>
              <a:off x="7641677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" name="Google Shape;87;p8"/>
            <p:cNvSpPr/>
            <p:nvPr/>
          </p:nvSpPr>
          <p:spPr>
            <a:xfrm>
              <a:off x="7279439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" name="Google Shape;88;p8"/>
            <p:cNvSpPr/>
            <p:nvPr/>
          </p:nvSpPr>
          <p:spPr>
            <a:xfrm>
              <a:off x="6917201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9" name="Google Shape;89;p8"/>
          <p:cNvGrpSpPr/>
          <p:nvPr/>
        </p:nvGrpSpPr>
        <p:grpSpPr>
          <a:xfrm>
            <a:off x="5886353" y="1243"/>
            <a:ext cx="3257455" cy="1261514"/>
            <a:chOff x="6917201" y="0"/>
            <a:chExt cx="2227777" cy="863400"/>
          </a:xfrm>
        </p:grpSpPr>
        <p:sp>
          <p:nvSpPr>
            <p:cNvPr id="90" name="Google Shape;90;p8"/>
            <p:cNvSpPr/>
            <p:nvPr/>
          </p:nvSpPr>
          <p:spPr>
            <a:xfrm>
              <a:off x="7641677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" name="Google Shape;91;p8"/>
            <p:cNvSpPr/>
            <p:nvPr/>
          </p:nvSpPr>
          <p:spPr>
            <a:xfrm>
              <a:off x="7279439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" name="Google Shape;92;p8"/>
            <p:cNvSpPr/>
            <p:nvPr/>
          </p:nvSpPr>
          <p:spPr>
            <a:xfrm>
              <a:off x="6917201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3" name="Google Shape;93;p8"/>
          <p:cNvSpPr txBox="1">
            <a:spLocks noGrp="1"/>
          </p:cNvSpPr>
          <p:nvPr>
            <p:ph type="title"/>
          </p:nvPr>
        </p:nvSpPr>
        <p:spPr>
          <a:xfrm>
            <a:off x="1393929" y="1301146"/>
            <a:ext cx="6366900" cy="2539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1pPr>
            <a:lvl2pPr lvl="1" algn="ctr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2pPr>
            <a:lvl3pPr lvl="2" algn="ctr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3pPr>
            <a:lvl4pPr lvl="3" algn="ctr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4pPr>
            <a:lvl5pPr lvl="4" algn="ctr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5pPr>
            <a:lvl6pPr lvl="5" algn="ctr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6pPr>
            <a:lvl7pPr lvl="6" algn="ctr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7pPr>
            <a:lvl8pPr lvl="7" algn="ctr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8pPr>
            <a:lvl9pPr lvl="8" algn="ctr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9pPr>
          </a:lstStyle>
          <a:p>
            <a:endParaRPr/>
          </a:p>
        </p:txBody>
      </p:sp>
      <p:sp>
        <p:nvSpPr>
          <p:cNvPr id="94" name="Google Shape;94;p8"/>
          <p:cNvSpPr txBox="1">
            <a:spLocks noGrp="1"/>
          </p:cNvSpPr>
          <p:nvPr>
            <p:ph type="sldNum" idx="12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bg>
      <p:bgPr>
        <a:solidFill>
          <a:schemeClr val="dk2"/>
        </a:solidFill>
        <a:effectLst/>
      </p:bgPr>
    </p:bg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9"/>
          <p:cNvSpPr/>
          <p:nvPr/>
        </p:nvSpPr>
        <p:spPr>
          <a:xfrm flipH="1">
            <a:off x="3582600" y="1550700"/>
            <a:ext cx="5561400" cy="3592800"/>
          </a:xfrm>
          <a:prstGeom prst="rtTriangl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97;p9"/>
          <p:cNvSpPr/>
          <p:nvPr/>
        </p:nvSpPr>
        <p:spPr>
          <a:xfrm>
            <a:off x="31" y="2824500"/>
            <a:ext cx="7370400" cy="2319000"/>
          </a:xfrm>
          <a:prstGeom prst="rtTriangl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98;p9"/>
          <p:cNvSpPr/>
          <p:nvPr/>
        </p:nvSpPr>
        <p:spPr>
          <a:xfrm>
            <a:off x="203225" y="206250"/>
            <a:ext cx="8737500" cy="4731000"/>
          </a:xfrm>
          <a:prstGeom prst="rect">
            <a:avLst/>
          </a:prstGeom>
          <a:solidFill>
            <a:schemeClr val="dk1"/>
          </a:solidFill>
          <a:ln>
            <a:noFill/>
          </a:ln>
          <a:effectLst>
            <a:outerShdw blurRad="228600" sx="101000" sy="101000" algn="ctr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99;p9"/>
          <p:cNvSpPr txBox="1">
            <a:spLocks noGrp="1"/>
          </p:cNvSpPr>
          <p:nvPr>
            <p:ph type="title"/>
          </p:nvPr>
        </p:nvSpPr>
        <p:spPr>
          <a:xfrm>
            <a:off x="819150" y="845600"/>
            <a:ext cx="6424200" cy="705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endParaRPr/>
          </a:p>
        </p:txBody>
      </p:sp>
      <p:sp>
        <p:nvSpPr>
          <p:cNvPr id="100" name="Google Shape;100;p9"/>
          <p:cNvSpPr txBox="1">
            <a:spLocks noGrp="1"/>
          </p:cNvSpPr>
          <p:nvPr>
            <p:ph type="subTitle" idx="1"/>
          </p:nvPr>
        </p:nvSpPr>
        <p:spPr>
          <a:xfrm>
            <a:off x="819150" y="1550700"/>
            <a:ext cx="58599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01" name="Google Shape;101;p9"/>
          <p:cNvSpPr txBox="1">
            <a:spLocks noGrp="1"/>
          </p:cNvSpPr>
          <p:nvPr>
            <p:ph type="body" idx="2"/>
          </p:nvPr>
        </p:nvSpPr>
        <p:spPr>
          <a:xfrm>
            <a:off x="819150" y="2467050"/>
            <a:ext cx="5859900" cy="2095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115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102" name="Google Shape;102;p9"/>
          <p:cNvSpPr txBox="1">
            <a:spLocks noGrp="1"/>
          </p:cNvSpPr>
          <p:nvPr>
            <p:ph type="sldNum" idx="12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bg>
      <p:bgPr>
        <a:solidFill>
          <a:schemeClr val="accent1"/>
        </a:solidFill>
        <a:effectLst/>
      </p:bgPr>
    </p:bg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10"/>
          <p:cNvSpPr/>
          <p:nvPr/>
        </p:nvSpPr>
        <p:spPr>
          <a:xfrm>
            <a:off x="31" y="2824500"/>
            <a:ext cx="7370400" cy="2319000"/>
          </a:xfrm>
          <a:prstGeom prst="rtTriangl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5;p10"/>
          <p:cNvSpPr/>
          <p:nvPr/>
        </p:nvSpPr>
        <p:spPr>
          <a:xfrm flipH="1">
            <a:off x="3582600" y="1550700"/>
            <a:ext cx="5561400" cy="3592800"/>
          </a:xfrm>
          <a:prstGeom prst="rtTriangl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6;p10"/>
          <p:cNvSpPr/>
          <p:nvPr/>
        </p:nvSpPr>
        <p:spPr>
          <a:xfrm>
            <a:off x="203225" y="206250"/>
            <a:ext cx="8737500" cy="4731000"/>
          </a:xfrm>
          <a:prstGeom prst="rect">
            <a:avLst/>
          </a:prstGeom>
          <a:solidFill>
            <a:schemeClr val="dk1"/>
          </a:solidFill>
          <a:ln>
            <a:noFill/>
          </a:ln>
          <a:effectLst>
            <a:outerShdw blurRad="228600" sx="101000" sy="101000" algn="ctr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7;p10"/>
          <p:cNvSpPr txBox="1">
            <a:spLocks noGrp="1"/>
          </p:cNvSpPr>
          <p:nvPr>
            <p:ph type="body" idx="1"/>
          </p:nvPr>
        </p:nvSpPr>
        <p:spPr>
          <a:xfrm>
            <a:off x="328025" y="4163500"/>
            <a:ext cx="7415100" cy="605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1pPr>
          </a:lstStyle>
          <a:p>
            <a:endParaRPr/>
          </a:p>
        </p:txBody>
      </p:sp>
      <p:sp>
        <p:nvSpPr>
          <p:cNvPr id="108" name="Google Shape;108;p10"/>
          <p:cNvSpPr txBox="1">
            <a:spLocks noGrp="1"/>
          </p:cNvSpPr>
          <p:nvPr>
            <p:ph type="sldNum" idx="12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hift">
    <p:bg>
      <p:bgPr>
        <a:solidFill>
          <a:schemeClr val="dk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unito"/>
              <a:buNone/>
              <a:defRPr sz="28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unito"/>
              <a:buNone/>
              <a:defRPr sz="28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unito"/>
              <a:buNone/>
              <a:defRPr sz="28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unito"/>
              <a:buNone/>
              <a:defRPr sz="28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unito"/>
              <a:buNone/>
              <a:defRPr sz="28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unito"/>
              <a:buNone/>
              <a:defRPr sz="28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unito"/>
              <a:buNone/>
              <a:defRPr sz="28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unito"/>
              <a:buNone/>
              <a:defRPr sz="28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unito"/>
              <a:buNone/>
              <a:defRPr sz="28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39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11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300"/>
              <a:buFont typeface="Calibri"/>
              <a:buChar char="●"/>
              <a:defRPr sz="13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lvl="1" indent="-2984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Calibri"/>
              <a:buChar char="○"/>
              <a:defRPr sz="11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lvl="2" indent="-2984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Calibri"/>
              <a:buChar char="■"/>
              <a:defRPr sz="11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lvl="3" indent="-2984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Calibri"/>
              <a:buChar char="●"/>
              <a:defRPr sz="11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lvl="4" indent="-2984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Calibri"/>
              <a:buChar char="○"/>
              <a:defRPr sz="11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lvl="5" indent="-2984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Calibri"/>
              <a:buChar char="■"/>
              <a:defRPr sz="11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lvl="6" indent="-2984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Calibri"/>
              <a:buChar char="●"/>
              <a:defRPr sz="11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lvl="7" indent="-2984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Calibri"/>
              <a:buChar char="○"/>
              <a:defRPr sz="11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lvl="8" indent="-2984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Calibri"/>
              <a:buChar char="■"/>
              <a:defRPr sz="11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lvl="1" algn="r">
              <a:buNone/>
              <a:defRPr sz="10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lvl="2" algn="r">
              <a:buNone/>
              <a:defRPr sz="10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lvl="3" algn="r">
              <a:buNone/>
              <a:defRPr sz="10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lvl="4" algn="r">
              <a:buNone/>
              <a:defRPr sz="10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lvl="5" algn="r">
              <a:buNone/>
              <a:defRPr sz="10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lvl="6" algn="r">
              <a:buNone/>
              <a:defRPr sz="10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lvl="7" algn="r">
              <a:buNone/>
              <a:defRPr sz="10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lvl="8" algn="r">
              <a:buNone/>
              <a:defRPr sz="10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hyperlink" Target="https://flippedtips.com/plegal/tips/bestsol.html" TargetMode="External"/><Relationship Id="rId3" Type="http://schemas.openxmlformats.org/officeDocument/2006/relationships/hyperlink" Target="https://flippedtips.com/plegal/tips/select.html" TargetMode="External"/><Relationship Id="rId7" Type="http://schemas.openxmlformats.org/officeDocument/2006/relationships/hyperlink" Target="https://flippedtips.com/plegal/tips/solutions.html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6" Type="http://schemas.openxmlformats.org/officeDocument/2006/relationships/hyperlink" Target="https://flippedtips.com/plegal/tips/existing.html" TargetMode="External"/><Relationship Id="rId5" Type="http://schemas.openxmlformats.org/officeDocument/2006/relationships/hyperlink" Target="https://flippedtips.com/plegal/tips/identify.html" TargetMode="External"/><Relationship Id="rId4" Type="http://schemas.openxmlformats.org/officeDocument/2006/relationships/hyperlink" Target="https://flippedtips.com/plegal/tips/gather.html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data.nysed.gov/essa.php?instid=800000047161&amp;year=2022&amp;createreport=1&amp;allchecked=1&amp;38ELA=1&amp;38MATH=1&amp;48SCI=1&amp;regents=1&amp;cohort=1&amp;nyseslat=1&amp;nysaa=1&amp;naep=1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6" Type="http://schemas.openxmlformats.org/officeDocument/2006/relationships/hyperlink" Target="https://www.usnews.com/education/best-high-schools/articles/see-high-school-graduation-rates-by-state" TargetMode="External"/><Relationship Id="rId5" Type="http://schemas.openxmlformats.org/officeDocument/2006/relationships/hyperlink" Target="http://www.nysed.gov/news/2022/state-education-department-releases-2017-cohort-high-school-graduation-rates" TargetMode="External"/><Relationship Id="rId4" Type="http://schemas.openxmlformats.org/officeDocument/2006/relationships/hyperlink" Target="https://data.nysed.gov/essa.php?instid=800000081568&amp;year=2022&amp;createreport=1&amp;38ELA=1&amp;38MATH=1&amp;48SCI=1&amp;regents=1&amp;cohort=1&amp;nyseslat=1&amp;nysaa=1&amp;naep=1" TargetMode="Externa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tccsps517.org/partners-community-support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hyperlink" Target="https://flippedtips.com/plegal/tips/bestsol.html" TargetMode="External"/><Relationship Id="rId3" Type="http://schemas.openxmlformats.org/officeDocument/2006/relationships/hyperlink" Target="https://flippedtips.com/plegal/tips/select.html" TargetMode="External"/><Relationship Id="rId7" Type="http://schemas.openxmlformats.org/officeDocument/2006/relationships/hyperlink" Target="https://flippedtips.com/plegal/tips/solutions.html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Relationship Id="rId6" Type="http://schemas.openxmlformats.org/officeDocument/2006/relationships/hyperlink" Target="https://flippedtips.com/plegal/tips/existing.html" TargetMode="External"/><Relationship Id="rId5" Type="http://schemas.openxmlformats.org/officeDocument/2006/relationships/hyperlink" Target="https://flippedtips.com/plegal/tips/identify.html" TargetMode="External"/><Relationship Id="rId4" Type="http://schemas.openxmlformats.org/officeDocument/2006/relationships/hyperlink" Target="https://flippedtips.com/plegal/tips/gather.html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p13"/>
          <p:cNvSpPr txBox="1">
            <a:spLocks noGrp="1"/>
          </p:cNvSpPr>
          <p:nvPr>
            <p:ph type="ctrTitle"/>
          </p:nvPr>
        </p:nvSpPr>
        <p:spPr>
          <a:xfrm>
            <a:off x="1858703" y="1822833"/>
            <a:ext cx="5361300" cy="1448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 fontScale="90000"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Poor Academic Performance in District 5 </a:t>
            </a:r>
            <a:endParaRPr/>
          </a:p>
        </p:txBody>
      </p:sp>
      <p:sp>
        <p:nvSpPr>
          <p:cNvPr id="129" name="Google Shape;129;p13"/>
          <p:cNvSpPr txBox="1">
            <a:spLocks noGrp="1"/>
          </p:cNvSpPr>
          <p:nvPr>
            <p:ph type="subTitle" idx="1"/>
          </p:nvPr>
        </p:nvSpPr>
        <p:spPr>
          <a:xfrm>
            <a:off x="1858700" y="3413158"/>
            <a:ext cx="5361300" cy="52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By: Munnings, Cris</a:t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14"/>
          <p:cNvSpPr txBox="1">
            <a:spLocks noGrp="1"/>
          </p:cNvSpPr>
          <p:nvPr>
            <p:ph type="title"/>
          </p:nvPr>
        </p:nvSpPr>
        <p:spPr>
          <a:xfrm>
            <a:off x="819150" y="845600"/>
            <a:ext cx="7505700" cy="954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The PPA Steps - Outline for Students </a:t>
            </a:r>
            <a:endParaRPr/>
          </a:p>
        </p:txBody>
      </p:sp>
      <p:sp>
        <p:nvSpPr>
          <p:cNvPr id="135" name="Google Shape;135;p14"/>
          <p:cNvSpPr txBox="1">
            <a:spLocks noGrp="1"/>
          </p:cNvSpPr>
          <p:nvPr>
            <p:ph type="body" idx="1"/>
          </p:nvPr>
        </p:nvSpPr>
        <p:spPr>
          <a:xfrm>
            <a:off x="819150" y="1990725"/>
            <a:ext cx="7505700" cy="244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85000" lnSpcReduction="20000"/>
          </a:bodyPr>
          <a:lstStyle/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42307"/>
              <a:buFont typeface="Arial"/>
              <a:buNone/>
            </a:pPr>
            <a:r>
              <a:rPr lang="en" sz="2600">
                <a:solidFill>
                  <a:srgbClr val="365F91"/>
                </a:solidFill>
                <a:highlight>
                  <a:srgbClr val="FFFFFF"/>
                </a:highlight>
              </a:rPr>
              <a:t>1.</a:t>
            </a:r>
            <a:r>
              <a:rPr lang="en" sz="700">
                <a:solidFill>
                  <a:srgbClr val="365F91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                       </a:t>
            </a:r>
            <a:r>
              <a:rPr lang="en" sz="2600" u="sng">
                <a:solidFill>
                  <a:srgbClr val="0000FF"/>
                </a:solidFill>
                <a:highlight>
                  <a:srgbClr val="FFFFFF"/>
                </a:highlight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Define the Problem</a:t>
            </a:r>
            <a:endParaRPr sz="2600" u="sng">
              <a:solidFill>
                <a:srgbClr val="0000FF"/>
              </a:solidFill>
              <a:highlight>
                <a:srgbClr val="FFFFFF"/>
              </a:highlight>
            </a:endParaRPr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42307"/>
              <a:buFont typeface="Arial"/>
              <a:buNone/>
            </a:pPr>
            <a:r>
              <a:rPr lang="en" sz="2600">
                <a:solidFill>
                  <a:srgbClr val="365F91"/>
                </a:solidFill>
                <a:highlight>
                  <a:srgbClr val="FFFFFF"/>
                </a:highlight>
              </a:rPr>
              <a:t>2.</a:t>
            </a:r>
            <a:r>
              <a:rPr lang="en" sz="700">
                <a:solidFill>
                  <a:srgbClr val="365F91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                       </a:t>
            </a:r>
            <a:r>
              <a:rPr lang="en" sz="2600" u="sng">
                <a:solidFill>
                  <a:srgbClr val="0000FF"/>
                </a:solidFill>
                <a:highlight>
                  <a:srgbClr val="FFFFFF"/>
                </a:highlight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Gather the Evidence</a:t>
            </a:r>
            <a:endParaRPr sz="2600" u="sng">
              <a:solidFill>
                <a:srgbClr val="0000FF"/>
              </a:solidFill>
              <a:highlight>
                <a:srgbClr val="FFFFFF"/>
              </a:highlight>
            </a:endParaRPr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42307"/>
              <a:buFont typeface="Arial"/>
              <a:buNone/>
            </a:pPr>
            <a:r>
              <a:rPr lang="en" sz="2600">
                <a:solidFill>
                  <a:srgbClr val="365F91"/>
                </a:solidFill>
                <a:highlight>
                  <a:srgbClr val="FFFFFF"/>
                </a:highlight>
              </a:rPr>
              <a:t>3.</a:t>
            </a:r>
            <a:r>
              <a:rPr lang="en" sz="700">
                <a:solidFill>
                  <a:srgbClr val="365F91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                       </a:t>
            </a:r>
            <a:r>
              <a:rPr lang="en" sz="2600" u="sng">
                <a:solidFill>
                  <a:srgbClr val="0000FF"/>
                </a:solidFill>
                <a:highlight>
                  <a:srgbClr val="FFFFFF"/>
                </a:highlight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Identify the Causes</a:t>
            </a:r>
            <a:endParaRPr sz="2600" u="sng">
              <a:solidFill>
                <a:srgbClr val="0000FF"/>
              </a:solidFill>
              <a:highlight>
                <a:srgbClr val="FFFFFF"/>
              </a:highlight>
            </a:endParaRPr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42307"/>
              <a:buFont typeface="Arial"/>
              <a:buNone/>
            </a:pPr>
            <a:r>
              <a:rPr lang="en" sz="2600">
                <a:solidFill>
                  <a:srgbClr val="365F91"/>
                </a:solidFill>
                <a:highlight>
                  <a:srgbClr val="FFFFFF"/>
                </a:highlight>
              </a:rPr>
              <a:t>4.</a:t>
            </a:r>
            <a:r>
              <a:rPr lang="en" sz="700">
                <a:solidFill>
                  <a:srgbClr val="365F91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                       </a:t>
            </a:r>
            <a:r>
              <a:rPr lang="en" sz="2600" u="sng">
                <a:solidFill>
                  <a:srgbClr val="0000FF"/>
                </a:solidFill>
                <a:highlight>
                  <a:srgbClr val="FFFFFF"/>
                </a:highlight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Evaluate an Existing Policy</a:t>
            </a:r>
            <a:endParaRPr sz="2600" u="sng">
              <a:solidFill>
                <a:srgbClr val="0000FF"/>
              </a:solidFill>
              <a:highlight>
                <a:srgbClr val="FFFFFF"/>
              </a:highlight>
            </a:endParaRPr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42307"/>
              <a:buFont typeface="Arial"/>
              <a:buNone/>
            </a:pPr>
            <a:r>
              <a:rPr lang="en" sz="2600">
                <a:solidFill>
                  <a:srgbClr val="365F91"/>
                </a:solidFill>
                <a:highlight>
                  <a:srgbClr val="FFFFFF"/>
                </a:highlight>
              </a:rPr>
              <a:t>5.</a:t>
            </a:r>
            <a:r>
              <a:rPr lang="en" sz="700">
                <a:solidFill>
                  <a:srgbClr val="365F91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                       </a:t>
            </a:r>
            <a:r>
              <a:rPr lang="en" sz="2600" u="sng">
                <a:solidFill>
                  <a:srgbClr val="0000FF"/>
                </a:solidFill>
                <a:highlight>
                  <a:srgbClr val="FFFFFF"/>
                </a:highlight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Develop Solutions</a:t>
            </a:r>
            <a:endParaRPr sz="2600" u="sng">
              <a:solidFill>
                <a:srgbClr val="0000FF"/>
              </a:solidFill>
              <a:highlight>
                <a:srgbClr val="FFFFFF"/>
              </a:highlight>
            </a:endParaRPr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42307"/>
              <a:buFont typeface="Arial"/>
              <a:buNone/>
            </a:pPr>
            <a:r>
              <a:rPr lang="en" sz="2600">
                <a:solidFill>
                  <a:srgbClr val="365F91"/>
                </a:solidFill>
                <a:highlight>
                  <a:srgbClr val="FFFFFF"/>
                </a:highlight>
              </a:rPr>
              <a:t>6.</a:t>
            </a:r>
            <a:r>
              <a:rPr lang="en" sz="700">
                <a:solidFill>
                  <a:srgbClr val="365F91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                       </a:t>
            </a:r>
            <a:r>
              <a:rPr lang="en" sz="2600" u="sng">
                <a:solidFill>
                  <a:srgbClr val="0000FF"/>
                </a:solidFill>
                <a:highlight>
                  <a:srgbClr val="FFFFFF"/>
                </a:highlight>
                <a:hlinkClick r:id="rId8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Select the Best Solution </a:t>
            </a:r>
            <a:r>
              <a:rPr lang="en" sz="2600">
                <a:solidFill>
                  <a:srgbClr val="365F91"/>
                </a:solidFill>
                <a:highlight>
                  <a:srgbClr val="FFFFFF"/>
                </a:highlight>
              </a:rPr>
              <a:t> (Feasibility vs. Effectiveness)</a:t>
            </a:r>
            <a:endParaRPr sz="2600">
              <a:solidFill>
                <a:srgbClr val="365F91"/>
              </a:solidFill>
              <a:highlight>
                <a:srgbClr val="FFFFFF"/>
              </a:highlight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42307"/>
              <a:buFont typeface="Arial"/>
              <a:buNone/>
            </a:pPr>
            <a:r>
              <a:rPr lang="en" sz="2600">
                <a:solidFill>
                  <a:srgbClr val="365F91"/>
                </a:solidFill>
                <a:highlight>
                  <a:srgbClr val="FFFFFF"/>
                </a:highlight>
              </a:rPr>
              <a:t> </a:t>
            </a:r>
            <a:endParaRPr sz="2600">
              <a:solidFill>
                <a:srgbClr val="365F91"/>
              </a:solidFill>
              <a:highlight>
                <a:srgbClr val="FFFFFF"/>
              </a:highlight>
            </a:endParaRPr>
          </a:p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p15"/>
          <p:cNvSpPr txBox="1">
            <a:spLocks noGrp="1"/>
          </p:cNvSpPr>
          <p:nvPr>
            <p:ph type="title"/>
          </p:nvPr>
        </p:nvSpPr>
        <p:spPr>
          <a:xfrm>
            <a:off x="311700" y="845600"/>
            <a:ext cx="8013150" cy="954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Define the Problem – </a:t>
            </a:r>
            <a:br>
              <a:rPr lang="en" dirty="0"/>
            </a:br>
            <a:r>
              <a:rPr lang="en" dirty="0"/>
              <a:t>Poor Academic Performance in District 5  </a:t>
            </a:r>
            <a:endParaRPr dirty="0"/>
          </a:p>
        </p:txBody>
      </p:sp>
      <p:sp>
        <p:nvSpPr>
          <p:cNvPr id="141" name="Google Shape;141;p15"/>
          <p:cNvSpPr txBox="1">
            <a:spLocks noGrp="1"/>
          </p:cNvSpPr>
          <p:nvPr>
            <p:ph type="body" idx="1"/>
          </p:nvPr>
        </p:nvSpPr>
        <p:spPr>
          <a:xfrm>
            <a:off x="311700" y="2461482"/>
            <a:ext cx="8520600" cy="1836418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2600" dirty="0">
                <a:solidFill>
                  <a:srgbClr val="365F91"/>
                </a:solidFill>
                <a:highlight>
                  <a:srgbClr val="FFFFFF"/>
                </a:highlight>
              </a:rPr>
              <a:t> The students in District 5 have persistently low academic achievement levels compared to other schools/districts in the city and the country - nationwide. </a:t>
            </a:r>
            <a:endParaRPr sz="2600" u="sng" dirty="0">
              <a:solidFill>
                <a:srgbClr val="0000FF"/>
              </a:solidFill>
              <a:highlight>
                <a:srgbClr val="FFFFFF"/>
              </a:highlight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p1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1376026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Evidence – </a:t>
            </a:r>
            <a:br>
              <a:rPr lang="en" dirty="0"/>
            </a:br>
            <a:r>
              <a:rPr lang="en" dirty="0"/>
              <a:t>Current performance levels for testing grades in District 5 compared to NYC and the U.S. Nationally </a:t>
            </a:r>
            <a:endParaRPr dirty="0"/>
          </a:p>
        </p:txBody>
      </p:sp>
      <p:sp>
        <p:nvSpPr>
          <p:cNvPr id="147" name="Google Shape;147;p16"/>
          <p:cNvSpPr txBox="1">
            <a:spLocks noGrp="1"/>
          </p:cNvSpPr>
          <p:nvPr>
            <p:ph type="body" idx="1"/>
          </p:nvPr>
        </p:nvSpPr>
        <p:spPr>
          <a:xfrm>
            <a:off x="378275" y="1905300"/>
            <a:ext cx="4193725" cy="2916082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dirty="0"/>
              <a:t>Include the performance statistics for the following grades/subjects:</a:t>
            </a:r>
            <a:endParaRPr sz="2000" dirty="0"/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en" sz="2000" dirty="0"/>
              <a:t>Grades 3-8 ELA &amp; Math </a:t>
            </a:r>
            <a:endParaRPr sz="2000" dirty="0"/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en" sz="2000" dirty="0"/>
              <a:t>Grades 9 -12 - Regents Exam Scores </a:t>
            </a:r>
            <a:endParaRPr sz="2000" dirty="0"/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en" sz="2000" dirty="0"/>
              <a:t>High School Graduation Rates </a:t>
            </a:r>
            <a:endParaRPr sz="2000" dirty="0"/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en" sz="2000" dirty="0"/>
              <a:t>College Matriculation Rates </a:t>
            </a:r>
            <a:endParaRPr sz="2000" dirty="0"/>
          </a:p>
          <a:p>
            <a:pPr marL="0" lvl="0" indent="0" algn="l" rtl="0">
              <a:spcBef>
                <a:spcPts val="1200"/>
              </a:spcBef>
              <a:spcAft>
                <a:spcPts val="1200"/>
              </a:spcAft>
              <a:buNone/>
            </a:pPr>
            <a:endParaRPr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9C218F78-FEA3-1491-9EAC-CA833C1C7AC8}"/>
              </a:ext>
            </a:extLst>
          </p:cNvPr>
          <p:cNvSpPr txBox="1"/>
          <p:nvPr/>
        </p:nvSpPr>
        <p:spPr>
          <a:xfrm>
            <a:off x="5351318" y="2236438"/>
            <a:ext cx="1896673" cy="160043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hlinkClick r:id="rId3"/>
              </a:rPr>
              <a:t>District 5 data</a:t>
            </a:r>
            <a:endParaRPr lang="en-US" dirty="0"/>
          </a:p>
          <a:p>
            <a:endParaRPr lang="en-US" dirty="0"/>
          </a:p>
          <a:p>
            <a:r>
              <a:rPr lang="en-US" dirty="0">
                <a:hlinkClick r:id="rId4"/>
              </a:rPr>
              <a:t>NYS data</a:t>
            </a:r>
            <a:endParaRPr lang="en-US" dirty="0"/>
          </a:p>
          <a:p>
            <a:endParaRPr lang="en-US" dirty="0"/>
          </a:p>
          <a:p>
            <a:r>
              <a:rPr lang="en-US" dirty="0">
                <a:hlinkClick r:id="rId5"/>
              </a:rPr>
              <a:t>NYS graduation rates</a:t>
            </a:r>
            <a:endParaRPr lang="en-US" dirty="0"/>
          </a:p>
          <a:p>
            <a:r>
              <a:rPr lang="en-US" dirty="0">
                <a:hlinkClick r:id="rId6"/>
              </a:rPr>
              <a:t>U.S. graduation rates</a:t>
            </a:r>
            <a:endParaRPr lang="en-US" dirty="0"/>
          </a:p>
          <a:p>
            <a:endParaRPr lang="en-US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p17"/>
          <p:cNvSpPr txBox="1">
            <a:spLocks noGrp="1"/>
          </p:cNvSpPr>
          <p:nvPr>
            <p:ph type="title"/>
          </p:nvPr>
        </p:nvSpPr>
        <p:spPr>
          <a:xfrm>
            <a:off x="819150" y="613126"/>
            <a:ext cx="7505700" cy="954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Causes – </a:t>
            </a:r>
            <a:br>
              <a:rPr lang="en" dirty="0"/>
            </a:br>
            <a:r>
              <a:rPr lang="en" dirty="0"/>
              <a:t>Poor Academic Performance </a:t>
            </a:r>
            <a:endParaRPr dirty="0"/>
          </a:p>
        </p:txBody>
      </p:sp>
      <p:sp>
        <p:nvSpPr>
          <p:cNvPr id="153" name="Google Shape;153;p17"/>
          <p:cNvSpPr txBox="1">
            <a:spLocks noGrp="1"/>
          </p:cNvSpPr>
          <p:nvPr>
            <p:ph type="body" idx="1"/>
          </p:nvPr>
        </p:nvSpPr>
        <p:spPr>
          <a:xfrm>
            <a:off x="819150" y="1990725"/>
            <a:ext cx="7505700" cy="244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Poverty - Limited economic resources based on the demographics of the community. </a:t>
            </a:r>
            <a:endParaRPr dirty="0"/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en" dirty="0"/>
              <a:t>Average Household Income in District 5</a:t>
            </a:r>
            <a:endParaRPr dirty="0"/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en" dirty="0"/>
              <a:t>Poor nutrition - Lack of available healthy food options, Food Deserts - Lack of Fresh Fruits &amp; Vegetables </a:t>
            </a:r>
            <a:endParaRPr dirty="0"/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en" dirty="0"/>
              <a:t>Access to Healthcare - Lack of access to adequate health and dental care. </a:t>
            </a:r>
            <a:endParaRPr dirty="0"/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en" dirty="0"/>
              <a:t>*Students will also identify possible causes. </a:t>
            </a:r>
            <a:endParaRPr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p18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1068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Evaluate Existing Policy – </a:t>
            </a:r>
            <a:br>
              <a:rPr lang="en" dirty="0"/>
            </a:br>
            <a:r>
              <a:rPr lang="en" dirty="0"/>
              <a:t>Funding for District 5 Schools/Communities  </a:t>
            </a:r>
            <a:endParaRPr dirty="0"/>
          </a:p>
        </p:txBody>
      </p:sp>
      <p:sp>
        <p:nvSpPr>
          <p:cNvPr id="159" name="Google Shape;159;p18"/>
          <p:cNvSpPr txBox="1">
            <a:spLocks noGrp="1"/>
          </p:cNvSpPr>
          <p:nvPr>
            <p:ph type="body" idx="1"/>
          </p:nvPr>
        </p:nvSpPr>
        <p:spPr>
          <a:xfrm>
            <a:off x="311700" y="1735809"/>
            <a:ext cx="8520600" cy="283301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Additional federal, state, and local funding to close the learning/achievement gaps is provided to both the schools and community based organizations (CBOs) to address the causes that have been outlined above.  </a:t>
            </a:r>
            <a:endParaRPr dirty="0"/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en" dirty="0"/>
              <a:t>Create a list of CBOs in the district/community. </a:t>
            </a:r>
            <a:endParaRPr dirty="0"/>
          </a:p>
          <a:p>
            <a:pPr marL="0" lvl="0" indent="0" algn="l" rtl="0">
              <a:spcBef>
                <a:spcPts val="1200"/>
              </a:spcBef>
              <a:spcAft>
                <a:spcPts val="1200"/>
              </a:spcAft>
              <a:buNone/>
            </a:pPr>
            <a:r>
              <a:rPr lang="en" dirty="0"/>
              <a:t>Create a list of CBOs working with or within each school.  </a:t>
            </a:r>
          </a:p>
          <a:p>
            <a:pPr marL="0" lvl="0" indent="0" algn="l" rtl="0">
              <a:spcBef>
                <a:spcPts val="1200"/>
              </a:spcBef>
              <a:spcAft>
                <a:spcPts val="1200"/>
              </a:spcAft>
              <a:buNone/>
            </a:pPr>
            <a:endParaRPr lang="en" dirty="0"/>
          </a:p>
          <a:p>
            <a:pPr marL="0" lvl="0" indent="0" algn="l" rtl="0">
              <a:spcBef>
                <a:spcPts val="1200"/>
              </a:spcBef>
              <a:spcAft>
                <a:spcPts val="1200"/>
              </a:spcAft>
              <a:buNone/>
            </a:pPr>
            <a:r>
              <a:rPr lang="en" dirty="0">
                <a:hlinkClick r:id="rId3"/>
              </a:rPr>
              <a:t>Possible CBOs</a:t>
            </a:r>
            <a:endParaRPr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p19"/>
          <p:cNvSpPr txBox="1">
            <a:spLocks noGrp="1"/>
          </p:cNvSpPr>
          <p:nvPr>
            <p:ph type="title"/>
          </p:nvPr>
        </p:nvSpPr>
        <p:spPr>
          <a:xfrm>
            <a:off x="555679" y="505425"/>
            <a:ext cx="7505700" cy="954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Possible Solutions </a:t>
            </a:r>
            <a:endParaRPr dirty="0"/>
          </a:p>
        </p:txBody>
      </p:sp>
      <p:sp>
        <p:nvSpPr>
          <p:cNvPr id="165" name="Google Shape;165;p19"/>
          <p:cNvSpPr txBox="1">
            <a:spLocks noGrp="1"/>
          </p:cNvSpPr>
          <p:nvPr>
            <p:ph type="body" idx="1"/>
          </p:nvPr>
        </p:nvSpPr>
        <p:spPr>
          <a:xfrm>
            <a:off x="415400" y="1460025"/>
            <a:ext cx="8520600" cy="3150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25000" lnSpcReduction="2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7200"/>
              <a:t>Meeting with all the community stakeholders (School Community, CBOs) to discuss macro/micro problems that contribute to poor academic performance. Utilize surveys for additional input from parents and students. </a:t>
            </a:r>
            <a:endParaRPr sz="7200"/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en" sz="7200"/>
              <a:t>Utilize input from stakeholders to more efficiently and effectively utilize the resources of the CBOs to address the social issues and problems that contribute to poor academic performance.</a:t>
            </a:r>
            <a:endParaRPr sz="7200"/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en" sz="7200"/>
              <a:t>For example, the CBO may host a monthly or weekly Farmer’s Market where families are able to obtain fresh fruits and vegetables . </a:t>
            </a:r>
            <a:endParaRPr sz="7200"/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endParaRPr sz="2579"/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endParaRPr sz="2579"/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en"/>
              <a:t> </a:t>
            </a:r>
            <a:endParaRPr/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en"/>
              <a:t> </a:t>
            </a:r>
            <a:endParaRPr/>
          </a:p>
          <a:p>
            <a:pPr marL="0" lvl="0" indent="0" algn="l" rtl="0">
              <a:spcBef>
                <a:spcPts val="1200"/>
              </a:spcBef>
              <a:spcAft>
                <a:spcPts val="1200"/>
              </a:spcAft>
              <a:buNone/>
            </a:pP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p20"/>
          <p:cNvSpPr txBox="1">
            <a:spLocks noGrp="1"/>
          </p:cNvSpPr>
          <p:nvPr>
            <p:ph type="title"/>
          </p:nvPr>
        </p:nvSpPr>
        <p:spPr>
          <a:xfrm>
            <a:off x="2266287" y="396903"/>
            <a:ext cx="4993253" cy="668572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Feasibility vs. Effectiveness</a:t>
            </a:r>
            <a:endParaRPr dirty="0"/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78D9B05D-E176-0B01-D9E9-94AA2A87AEB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73869871"/>
              </p:ext>
            </p:extLst>
          </p:nvPr>
        </p:nvGraphicFramePr>
        <p:xfrm>
          <a:off x="1930925" y="1728788"/>
          <a:ext cx="5886450" cy="3105150"/>
        </p:xfrm>
        <a:graphic>
          <a:graphicData uri="http://schemas.openxmlformats.org/drawingml/2006/table">
            <a:tbl>
              <a:tblPr/>
              <a:tblGrid>
                <a:gridCol w="1162050">
                  <a:extLst>
                    <a:ext uri="{9D8B030D-6E8A-4147-A177-3AD203B41FA5}">
                      <a16:colId xmlns:a16="http://schemas.microsoft.com/office/drawing/2014/main" val="3557681159"/>
                    </a:ext>
                  </a:extLst>
                </a:gridCol>
                <a:gridCol w="1295400">
                  <a:extLst>
                    <a:ext uri="{9D8B030D-6E8A-4147-A177-3AD203B41FA5}">
                      <a16:colId xmlns:a16="http://schemas.microsoft.com/office/drawing/2014/main" val="2428784318"/>
                    </a:ext>
                  </a:extLst>
                </a:gridCol>
                <a:gridCol w="2019300">
                  <a:extLst>
                    <a:ext uri="{9D8B030D-6E8A-4147-A177-3AD203B41FA5}">
                      <a16:colId xmlns:a16="http://schemas.microsoft.com/office/drawing/2014/main" val="2957800584"/>
                    </a:ext>
                  </a:extLst>
                </a:gridCol>
                <a:gridCol w="1409700">
                  <a:extLst>
                    <a:ext uri="{9D8B030D-6E8A-4147-A177-3AD203B41FA5}">
                      <a16:colId xmlns:a16="http://schemas.microsoft.com/office/drawing/2014/main" val="555505750"/>
                    </a:ext>
                  </a:extLst>
                </a:gridCol>
              </a:tblGrid>
              <a:tr h="695325">
                <a:tc>
                  <a:txBody>
                    <a:bodyPr/>
                    <a:lstStyle/>
                    <a:p>
                      <a:pPr fontAlgn="t"/>
                      <a:r>
                        <a:rPr lang="en-US">
                          <a:effectLst/>
                        </a:rPr>
                        <a:t> </a:t>
                      </a:r>
                    </a:p>
                  </a:txBody>
                  <a:tcPr marL="95250" marR="95250" marT="95250" marB="95250">
                    <a:lnL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B8A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High</a:t>
                      </a:r>
                      <a:endParaRPr lang="en-US">
                        <a:effectLst/>
                      </a:endParaRPr>
                    </a:p>
                  </a:txBody>
                  <a:tcPr marL="95250" marR="95250" marT="95250" marB="95250">
                    <a:lnL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B8A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Medium</a:t>
                      </a:r>
                      <a:endParaRPr lang="en-US" dirty="0">
                        <a:effectLst/>
                      </a:endParaRPr>
                    </a:p>
                  </a:txBody>
                  <a:tcPr marL="95250" marR="95250" marT="95250" marB="95250">
                    <a:lnL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B8A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Low</a:t>
                      </a:r>
                      <a:endParaRPr lang="en-US">
                        <a:effectLst/>
                      </a:endParaRPr>
                    </a:p>
                  </a:txBody>
                  <a:tcPr marL="95250" marR="95250" marT="95250" marB="95250">
                    <a:lnL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B8A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21467745"/>
                  </a:ext>
                </a:extLst>
              </a:tr>
              <a:tr h="723900"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High</a:t>
                      </a:r>
                      <a:endParaRPr lang="en-US">
                        <a:effectLst/>
                      </a:endParaRPr>
                    </a:p>
                  </a:txBody>
                  <a:tcPr marL="95250" marR="95250" marT="95250" marB="95250">
                    <a:lnL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5CD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US">
                          <a:effectLst/>
                        </a:rPr>
                        <a:t> </a:t>
                      </a:r>
                    </a:p>
                  </a:txBody>
                  <a:tcPr marL="95250" marR="95250" marT="95250" marB="95250">
                    <a:lnL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FA8DC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US">
                          <a:effectLst/>
                        </a:rPr>
                        <a:t> </a:t>
                      </a:r>
                    </a:p>
                  </a:txBody>
                  <a:tcPr marL="95250" marR="95250" marT="95250" marB="95250">
                    <a:lnL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FA8D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dirty="0">
                        <a:effectLst/>
                      </a:endParaRPr>
                    </a:p>
                  </a:txBody>
                  <a:tcPr marL="95250" marR="95250" marT="95250" marB="95250">
                    <a:lnL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FA8D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79626854"/>
                  </a:ext>
                </a:extLst>
              </a:tr>
              <a:tr h="752475"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Midium</a:t>
                      </a:r>
                      <a:endParaRPr lang="en-US">
                        <a:effectLst/>
                      </a:endParaRPr>
                    </a:p>
                  </a:txBody>
                  <a:tcPr marL="95250" marR="95250" marT="95250" marB="95250">
                    <a:lnL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5CD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US">
                          <a:effectLst/>
                        </a:rPr>
                        <a:t> </a:t>
                      </a:r>
                    </a:p>
                  </a:txBody>
                  <a:tcPr marL="95250" marR="95250" marT="95250" marB="95250">
                    <a:lnL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AA84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dirty="0">
                        <a:effectLst/>
                      </a:endParaRPr>
                    </a:p>
                  </a:txBody>
                  <a:tcPr marL="95250" marR="95250" marT="95250" marB="95250">
                    <a:lnL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AA84F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US">
                          <a:effectLst/>
                        </a:rPr>
                        <a:t> </a:t>
                      </a:r>
                    </a:p>
                  </a:txBody>
                  <a:tcPr marL="95250" marR="95250" marT="95250" marB="95250">
                    <a:lnL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AA84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73986445"/>
                  </a:ext>
                </a:extLst>
              </a:tr>
              <a:tr h="933450"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Low</a:t>
                      </a:r>
                      <a:endParaRPr lang="en-US">
                        <a:effectLst/>
                      </a:endParaRPr>
                    </a:p>
                  </a:txBody>
                  <a:tcPr marL="95250" marR="95250" marT="95250" marB="95250">
                    <a:lnL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5C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dirty="0">
                        <a:effectLst/>
                      </a:endParaRPr>
                    </a:p>
                  </a:txBody>
                  <a:tcPr marL="95250" marR="95250" marT="95250" marB="95250">
                    <a:lnL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A7D6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US">
                          <a:effectLst/>
                        </a:rPr>
                        <a:t> </a:t>
                      </a:r>
                    </a:p>
                  </a:txBody>
                  <a:tcPr marL="95250" marR="95250" marT="95250" marB="95250">
                    <a:lnL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A7D6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US" dirty="0">
                          <a:effectLst/>
                        </a:rPr>
                        <a:t> </a:t>
                      </a:r>
                    </a:p>
                  </a:txBody>
                  <a:tcPr marL="95250" marR="95250" marT="95250" marB="95250">
                    <a:lnL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A7D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11705445"/>
                  </a:ext>
                </a:extLst>
              </a:tr>
            </a:tbl>
          </a:graphicData>
        </a:graphic>
      </p:graphicFrame>
      <p:sp>
        <p:nvSpPr>
          <p:cNvPr id="3" name="Rectangle 1">
            <a:extLst>
              <a:ext uri="{FF2B5EF4-FFF2-40B4-BE49-F238E27FC236}">
                <a16:creationId xmlns:a16="http://schemas.microsoft.com/office/drawing/2014/main" id="{0DB15051-40F3-40EF-402A-3553DAE9EA5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28775" y="1271588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DF27B9D-6A40-7CE2-CADC-57562C8291DD}"/>
              </a:ext>
            </a:extLst>
          </p:cNvPr>
          <p:cNvSpPr txBox="1"/>
          <p:nvPr/>
        </p:nvSpPr>
        <p:spPr>
          <a:xfrm>
            <a:off x="4643562" y="1122565"/>
            <a:ext cx="145508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/>
              <a:t>Feasibility</a:t>
            </a:r>
            <a:endParaRPr lang="en-US" b="1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3C67051-4FB2-EAB2-B278-95E4AD6D6C0B}"/>
              </a:ext>
            </a:extLst>
          </p:cNvPr>
          <p:cNvSpPr txBox="1"/>
          <p:nvPr/>
        </p:nvSpPr>
        <p:spPr>
          <a:xfrm rot="5400000">
            <a:off x="-316771" y="3179663"/>
            <a:ext cx="3385542" cy="203400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r>
              <a:rPr lang="en-US" sz="1600" b="1" dirty="0"/>
              <a:t>Effectiveness</a:t>
            </a:r>
            <a:endParaRPr lang="en-US" sz="1100" b="1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p21"/>
          <p:cNvSpPr txBox="1">
            <a:spLocks noGrp="1"/>
          </p:cNvSpPr>
          <p:nvPr>
            <p:ph type="body" idx="1"/>
          </p:nvPr>
        </p:nvSpPr>
        <p:spPr>
          <a:xfrm>
            <a:off x="819149" y="1053885"/>
            <a:ext cx="7983887" cy="338484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2500" lnSpcReduction="10000"/>
          </a:bodyPr>
          <a:lstStyle/>
          <a:p>
            <a:pPr marL="160020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91666"/>
              <a:buFont typeface="Arial"/>
              <a:buNone/>
            </a:pPr>
            <a:endParaRPr sz="1200">
              <a:solidFill>
                <a:schemeClr val="dk1"/>
              </a:solidFill>
              <a:highlight>
                <a:srgbClr val="F2F2F2"/>
              </a:highlight>
              <a:latin typeface="Verdana"/>
              <a:ea typeface="Verdana"/>
              <a:cs typeface="Verdana"/>
              <a:sym typeface="Verdana"/>
            </a:endParaRPr>
          </a:p>
          <a:p>
            <a:pPr marL="457200" lvl="0" indent="0" algn="l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42307"/>
              <a:buFont typeface="Arial"/>
              <a:buNone/>
            </a:pPr>
            <a:r>
              <a:rPr lang="en" sz="2600">
                <a:solidFill>
                  <a:srgbClr val="365F91"/>
                </a:solidFill>
                <a:highlight>
                  <a:srgbClr val="FFFFFF"/>
                </a:highlight>
              </a:rPr>
              <a:t>1.</a:t>
            </a:r>
            <a:r>
              <a:rPr lang="en" sz="700">
                <a:solidFill>
                  <a:srgbClr val="365F91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                       </a:t>
            </a:r>
            <a:r>
              <a:rPr lang="en" sz="2600" u="sng">
                <a:solidFill>
                  <a:srgbClr val="0000FF"/>
                </a:solidFill>
                <a:highlight>
                  <a:srgbClr val="FFFFFF"/>
                </a:highlight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Define the Problem</a:t>
            </a:r>
            <a:endParaRPr sz="2600" u="sng">
              <a:solidFill>
                <a:srgbClr val="0000FF"/>
              </a:solidFill>
              <a:highlight>
                <a:srgbClr val="FFFFFF"/>
              </a:highlight>
            </a:endParaRPr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42307"/>
              <a:buFont typeface="Arial"/>
              <a:buNone/>
            </a:pPr>
            <a:r>
              <a:rPr lang="en" sz="2600">
                <a:solidFill>
                  <a:srgbClr val="365F91"/>
                </a:solidFill>
                <a:highlight>
                  <a:srgbClr val="FFFFFF"/>
                </a:highlight>
              </a:rPr>
              <a:t>2.</a:t>
            </a:r>
            <a:r>
              <a:rPr lang="en" sz="700">
                <a:solidFill>
                  <a:srgbClr val="365F91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                       </a:t>
            </a:r>
            <a:r>
              <a:rPr lang="en" sz="2600" u="sng">
                <a:solidFill>
                  <a:srgbClr val="0000FF"/>
                </a:solidFill>
                <a:highlight>
                  <a:srgbClr val="FFFFFF"/>
                </a:highlight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Gather the Evidence</a:t>
            </a:r>
            <a:endParaRPr sz="2600" u="sng">
              <a:solidFill>
                <a:srgbClr val="0000FF"/>
              </a:solidFill>
              <a:highlight>
                <a:srgbClr val="FFFFFF"/>
              </a:highlight>
            </a:endParaRPr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42307"/>
              <a:buFont typeface="Arial"/>
              <a:buNone/>
            </a:pPr>
            <a:r>
              <a:rPr lang="en" sz="2600">
                <a:solidFill>
                  <a:srgbClr val="365F91"/>
                </a:solidFill>
                <a:highlight>
                  <a:srgbClr val="FFFFFF"/>
                </a:highlight>
              </a:rPr>
              <a:t>3.</a:t>
            </a:r>
            <a:r>
              <a:rPr lang="en" sz="700">
                <a:solidFill>
                  <a:srgbClr val="365F91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                       </a:t>
            </a:r>
            <a:r>
              <a:rPr lang="en" sz="2600" u="sng">
                <a:solidFill>
                  <a:srgbClr val="0000FF"/>
                </a:solidFill>
                <a:highlight>
                  <a:srgbClr val="FFFFFF"/>
                </a:highlight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Identify the Causes</a:t>
            </a:r>
            <a:endParaRPr sz="2600" u="sng">
              <a:solidFill>
                <a:srgbClr val="0000FF"/>
              </a:solidFill>
              <a:highlight>
                <a:srgbClr val="FFFFFF"/>
              </a:highlight>
            </a:endParaRPr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42307"/>
              <a:buFont typeface="Arial"/>
              <a:buNone/>
            </a:pPr>
            <a:r>
              <a:rPr lang="en" sz="2600">
                <a:solidFill>
                  <a:srgbClr val="365F91"/>
                </a:solidFill>
                <a:highlight>
                  <a:srgbClr val="FFFFFF"/>
                </a:highlight>
              </a:rPr>
              <a:t>4.</a:t>
            </a:r>
            <a:r>
              <a:rPr lang="en" sz="700">
                <a:solidFill>
                  <a:srgbClr val="365F91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                       </a:t>
            </a:r>
            <a:r>
              <a:rPr lang="en" sz="2600" u="sng">
                <a:solidFill>
                  <a:srgbClr val="0000FF"/>
                </a:solidFill>
                <a:highlight>
                  <a:srgbClr val="FFFFFF"/>
                </a:highlight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Evaluate an Existing Policy</a:t>
            </a:r>
            <a:endParaRPr sz="2600" u="sng">
              <a:solidFill>
                <a:srgbClr val="0000FF"/>
              </a:solidFill>
              <a:highlight>
                <a:srgbClr val="FFFFFF"/>
              </a:highlight>
            </a:endParaRPr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42307"/>
              <a:buFont typeface="Arial"/>
              <a:buNone/>
            </a:pPr>
            <a:r>
              <a:rPr lang="en" sz="2600">
                <a:solidFill>
                  <a:srgbClr val="365F91"/>
                </a:solidFill>
                <a:highlight>
                  <a:srgbClr val="FFFFFF"/>
                </a:highlight>
              </a:rPr>
              <a:t>5.</a:t>
            </a:r>
            <a:r>
              <a:rPr lang="en" sz="700">
                <a:solidFill>
                  <a:srgbClr val="365F91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                       </a:t>
            </a:r>
            <a:r>
              <a:rPr lang="en" sz="2600" u="sng">
                <a:solidFill>
                  <a:srgbClr val="0000FF"/>
                </a:solidFill>
                <a:highlight>
                  <a:srgbClr val="FFFFFF"/>
                </a:highlight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Develop Solutions</a:t>
            </a:r>
            <a:endParaRPr sz="2600" u="sng">
              <a:solidFill>
                <a:srgbClr val="0000FF"/>
              </a:solidFill>
              <a:highlight>
                <a:srgbClr val="FFFFFF"/>
              </a:highlight>
            </a:endParaRPr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42307"/>
              <a:buFont typeface="Arial"/>
              <a:buNone/>
            </a:pPr>
            <a:r>
              <a:rPr lang="en" sz="2600">
                <a:solidFill>
                  <a:srgbClr val="365F91"/>
                </a:solidFill>
                <a:highlight>
                  <a:srgbClr val="FFFFFF"/>
                </a:highlight>
              </a:rPr>
              <a:t>6.</a:t>
            </a:r>
            <a:r>
              <a:rPr lang="en" sz="700">
                <a:solidFill>
                  <a:srgbClr val="365F91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                       </a:t>
            </a:r>
            <a:r>
              <a:rPr lang="en" sz="2600" u="sng">
                <a:solidFill>
                  <a:srgbClr val="0000FF"/>
                </a:solidFill>
                <a:highlight>
                  <a:srgbClr val="FFFFFF"/>
                </a:highlight>
                <a:hlinkClick r:id="rId8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Select the Best Solution </a:t>
            </a:r>
            <a:r>
              <a:rPr lang="en" sz="2600">
                <a:solidFill>
                  <a:srgbClr val="365F91"/>
                </a:solidFill>
                <a:highlight>
                  <a:srgbClr val="FFFFFF"/>
                </a:highlight>
              </a:rPr>
              <a:t> (Feasibility vs. Effectiveness)</a:t>
            </a:r>
            <a:endParaRPr sz="2600">
              <a:solidFill>
                <a:srgbClr val="365F91"/>
              </a:solidFill>
              <a:highlight>
                <a:srgbClr val="FFFFFF"/>
              </a:highlight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42307"/>
              <a:buFont typeface="Arial"/>
              <a:buNone/>
            </a:pPr>
            <a:r>
              <a:rPr lang="en" sz="2600">
                <a:solidFill>
                  <a:srgbClr val="365F91"/>
                </a:solidFill>
                <a:highlight>
                  <a:srgbClr val="FFFFFF"/>
                </a:highlight>
              </a:rPr>
              <a:t> </a:t>
            </a:r>
            <a:endParaRPr sz="2600">
              <a:solidFill>
                <a:srgbClr val="365F91"/>
              </a:solidFill>
              <a:highlight>
                <a:srgbClr val="FFFFFF"/>
              </a:highlight>
            </a:endParaRPr>
          </a:p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Shift">
  <a:themeElements>
    <a:clrScheme name="Shift">
      <a:dk1>
        <a:srgbClr val="FFFFFF"/>
      </a:dk1>
      <a:lt1>
        <a:srgbClr val="AF7B51"/>
      </a:lt1>
      <a:dk2>
        <a:srgbClr val="233A44"/>
      </a:dk2>
      <a:lt2>
        <a:srgbClr val="D9D9D9"/>
      </a:lt2>
      <a:accent1>
        <a:srgbClr val="00796B"/>
      </a:accent1>
      <a:accent2>
        <a:srgbClr val="D9563F"/>
      </a:accent2>
      <a:accent3>
        <a:srgbClr val="C4A15A"/>
      </a:accent3>
      <a:accent4>
        <a:srgbClr val="14F597"/>
      </a:accent4>
      <a:accent5>
        <a:srgbClr val="3D4594"/>
      </a:accent5>
      <a:accent6>
        <a:srgbClr val="163EF5"/>
      </a:accent6>
      <a:hlink>
        <a:srgbClr val="3D4594"/>
      </a:hlink>
      <a:folHlink>
        <a:srgbClr val="3D4594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451</Words>
  <Application>Microsoft Office PowerPoint</Application>
  <PresentationFormat>On-screen Show (16:9)</PresentationFormat>
  <Paragraphs>69</Paragraphs>
  <Slides>9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5" baseType="lpstr">
      <vt:lpstr>Calibri</vt:lpstr>
      <vt:lpstr>Nunito</vt:lpstr>
      <vt:lpstr>Times New Roman</vt:lpstr>
      <vt:lpstr>Arial</vt:lpstr>
      <vt:lpstr>Verdana</vt:lpstr>
      <vt:lpstr>Shift</vt:lpstr>
      <vt:lpstr>Poor Academic Performance in District 5 </vt:lpstr>
      <vt:lpstr>The PPA Steps - Outline for Students </vt:lpstr>
      <vt:lpstr>Define the Problem –  Poor Academic Performance in District 5  </vt:lpstr>
      <vt:lpstr>Evidence –  Current performance levels for testing grades in District 5 compared to NYC and the U.S. Nationally </vt:lpstr>
      <vt:lpstr>Causes –  Poor Academic Performance </vt:lpstr>
      <vt:lpstr>Evaluate Existing Policy –  Funding for District 5 Schools/Communities  </vt:lpstr>
      <vt:lpstr>Possible Solutions </vt:lpstr>
      <vt:lpstr>Feasibility vs. Effectiveness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Poor Academic Performance in District 5 </dc:title>
  <cp:lastModifiedBy>Joseph Montecalvo</cp:lastModifiedBy>
  <cp:revision>1</cp:revision>
  <dcterms:modified xsi:type="dcterms:W3CDTF">2023-01-09T16:22:41Z</dcterms:modified>
</cp:coreProperties>
</file>