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Montserrat" panose="00000500000000000000" pitchFamily="2" charset="0"/>
      <p:regular r:id="rId11"/>
      <p:bold r:id="rId12"/>
      <p:italic r:id="rId13"/>
      <p:boldItalic r:id="rId14"/>
    </p:embeddedFont>
    <p:embeddedFont>
      <p:font typeface="Oswald" panose="00000500000000000000" pitchFamily="2" charset="0"/>
      <p:regular r:id="rId15"/>
      <p:bold r:id="rId16"/>
    </p:embeddedFont>
    <p:embeddedFont>
      <p:font typeface="Playfair Display" panose="00000500000000000000"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 Montecalvo" initials="" lastIdx="3" clrIdx="0"/>
  <p:cmAuthor id="1" name="norman harris" initials="" lastIdx="4" clrIdx="1"/>
  <p:cmAuthor id="2" name="C. Munnings"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8476DAD-E0DB-49F4-A727-31453A85824C}">
  <a:tblStyle styleId="{48476DAD-E0DB-49F4-A727-31453A85824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2" d="100"/>
          <a:sy n="132" d="100"/>
        </p:scale>
        <p:origin x="96" y="2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ed77592033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ed77592033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ed77592033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ed77592033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f045a67d00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f045a67d00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ed77592033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ed77592033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ed77592033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ed77592033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ed77592033_0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ed77592033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ed77592033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ed77592033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358475" y="0"/>
            <a:ext cx="38532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6800"/>
              <a:buFont typeface="Playfair Display"/>
              <a:buNone/>
              <a:defRPr sz="6800" b="1">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sz="6800" b="1">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sz="6800" b="1">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sz="6800" b="1">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sz="6800" b="1">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sz="6800" b="1">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sz="6800" b="1">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sz="6800" b="1">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sz="6800" b="1">
                <a:latin typeface="Playfair Display"/>
                <a:ea typeface="Playfair Display"/>
                <a:cs typeface="Playfair Display"/>
                <a:sym typeface="Playfair Display"/>
              </a:defRPr>
            </a:lvl9pPr>
          </a:lstStyle>
          <a:p>
            <a:endParaRPr/>
          </a:p>
        </p:txBody>
      </p:sp>
      <p:sp>
        <p:nvSpPr>
          <p:cNvPr id="13" name="Google Shape;13;p2"/>
          <p:cNvSpPr txBox="1">
            <a:spLocks noGrp="1"/>
          </p:cNvSpPr>
          <p:nvPr>
            <p:ph type="subTitle" idx="1"/>
          </p:nvPr>
        </p:nvSpPr>
        <p:spPr>
          <a:xfrm>
            <a:off x="344250" y="3550650"/>
            <a:ext cx="4910100" cy="577800"/>
          </a:xfrm>
          <a:prstGeom prst="rect">
            <a:avLst/>
          </a:prstGeom>
          <a:solidFill>
            <a:schemeClr val="dk2"/>
          </a:solidFill>
        </p:spPr>
        <p:txBody>
          <a:bodyPr spcFirstLastPara="1" wrap="square" lIns="91425" tIns="91425" rIns="91425" bIns="91425" anchor="ctr" anchorCtr="0">
            <a:normAutofit/>
          </a:bodyPr>
          <a:lstStyle>
            <a:lvl1pPr lvl="0">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9pPr>
          </a:lstStyle>
          <a:p>
            <a:endParaRPr/>
          </a:p>
        </p:txBody>
      </p:sp>
      <p:sp>
        <p:nvSpPr>
          <p:cNvPr id="14" name="Google Shape;14;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999925"/>
            <a:ext cx="8520600" cy="214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highlight>
                  <a:schemeClr val="dk1"/>
                </a:highlight>
              </a:defRPr>
            </a:lvl1pPr>
            <a:lvl2pPr marL="914400" lvl="1" indent="-317500" algn="ctr">
              <a:spcBef>
                <a:spcPts val="0"/>
              </a:spcBef>
              <a:spcAft>
                <a:spcPts val="0"/>
              </a:spcAft>
              <a:buSzPts val="1400"/>
              <a:buChar char="○"/>
              <a:defRPr>
                <a:highlight>
                  <a:schemeClr val="dk1"/>
                </a:highlight>
              </a:defRPr>
            </a:lvl2pPr>
            <a:lvl3pPr marL="1371600" lvl="2" indent="-317500" algn="ctr">
              <a:spcBef>
                <a:spcPts val="0"/>
              </a:spcBef>
              <a:spcAft>
                <a:spcPts val="0"/>
              </a:spcAft>
              <a:buSzPts val="1400"/>
              <a:buChar char="■"/>
              <a:defRPr>
                <a:highlight>
                  <a:schemeClr val="dk1"/>
                </a:highlight>
              </a:defRPr>
            </a:lvl3pPr>
            <a:lvl4pPr marL="1828800" lvl="3" indent="-317500" algn="ctr">
              <a:spcBef>
                <a:spcPts val="0"/>
              </a:spcBef>
              <a:spcAft>
                <a:spcPts val="0"/>
              </a:spcAft>
              <a:buSzPts val="1400"/>
              <a:buChar char="●"/>
              <a:defRPr>
                <a:highlight>
                  <a:schemeClr val="dk1"/>
                </a:highlight>
              </a:defRPr>
            </a:lvl4pPr>
            <a:lvl5pPr marL="2286000" lvl="4" indent="-317500" algn="ctr">
              <a:spcBef>
                <a:spcPts val="0"/>
              </a:spcBef>
              <a:spcAft>
                <a:spcPts val="0"/>
              </a:spcAft>
              <a:buSzPts val="1400"/>
              <a:buChar char="○"/>
              <a:defRPr>
                <a:highlight>
                  <a:schemeClr val="dk1"/>
                </a:highlight>
              </a:defRPr>
            </a:lvl5pPr>
            <a:lvl6pPr marL="2743200" lvl="5" indent="-317500" algn="ctr">
              <a:spcBef>
                <a:spcPts val="0"/>
              </a:spcBef>
              <a:spcAft>
                <a:spcPts val="0"/>
              </a:spcAft>
              <a:buSzPts val="1400"/>
              <a:buChar char="■"/>
              <a:defRPr>
                <a:highlight>
                  <a:schemeClr val="dk1"/>
                </a:highlight>
              </a:defRPr>
            </a:lvl6pPr>
            <a:lvl7pPr marL="3200400" lvl="6" indent="-317500" algn="ctr">
              <a:spcBef>
                <a:spcPts val="0"/>
              </a:spcBef>
              <a:spcAft>
                <a:spcPts val="0"/>
              </a:spcAft>
              <a:buSzPts val="1400"/>
              <a:buChar char="●"/>
              <a:defRPr>
                <a:highlight>
                  <a:schemeClr val="dk1"/>
                </a:highlight>
              </a:defRPr>
            </a:lvl7pPr>
            <a:lvl8pPr marL="3657600" lvl="7" indent="-317500" algn="ctr">
              <a:spcBef>
                <a:spcPts val="0"/>
              </a:spcBef>
              <a:spcAft>
                <a:spcPts val="0"/>
              </a:spcAft>
              <a:buSzPts val="1400"/>
              <a:buChar char="○"/>
              <a:defRPr>
                <a:highlight>
                  <a:schemeClr val="dk1"/>
                </a:highlight>
              </a:defRPr>
            </a:lvl8pPr>
            <a:lvl9pPr marL="4114800" lvl="8" indent="-317500" algn="ctr">
              <a:spcBef>
                <a:spcPts val="0"/>
              </a:spcBef>
              <a:spcAft>
                <a:spcPts val="0"/>
              </a:spcAft>
              <a:buSzPts val="1400"/>
              <a:buChar char="■"/>
              <a:defRPr>
                <a:highlight>
                  <a:schemeClr val="dk1"/>
                </a:highlight>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4"/>
        </a:solidFill>
        <a:effectLst/>
      </p:bgPr>
    </p:bg>
    <p:spTree>
      <p:nvGrpSpPr>
        <p:cNvPr id="1"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Font typeface="Playfair Display"/>
              <a:buNone/>
              <a:defRPr sz="4800" b="1">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sz="4800" b="1">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sz="4800" b="1">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sz="4800" b="1">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sz="4800" b="1">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sz="4800" b="1">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sz="4800" b="1">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sz="4800" b="1">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sz="4800" b="1">
                <a:latin typeface="Playfair Display"/>
                <a:ea typeface="Playfair Display"/>
                <a:cs typeface="Playfair Display"/>
                <a:sym typeface="Playfair Display"/>
              </a:defRPr>
            </a:lvl9pPr>
          </a:lstStyle>
          <a:p>
            <a:endParaRPr/>
          </a:p>
        </p:txBody>
      </p:sp>
      <p:sp>
        <p:nvSpPr>
          <p:cNvPr id="18" name="Google Shape;18;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5"/>
          <p:cNvSpPr txBox="1">
            <a:spLocks noGrp="1"/>
          </p:cNvSpPr>
          <p:nvPr>
            <p:ph type="body" idx="1"/>
          </p:nvPr>
        </p:nvSpPr>
        <p:spPr>
          <a:xfrm>
            <a:off x="3117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0" name="Google Shape;30;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a:endParaRPr/>
          </a:p>
        </p:txBody>
      </p:sp>
      <p:sp>
        <p:nvSpPr>
          <p:cNvPr id="37" name="Google Shape;3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9"/>
          <p:cNvSpPr txBox="1">
            <a:spLocks noGrp="1"/>
          </p:cNvSpPr>
          <p:nvPr>
            <p:ph type="title"/>
          </p:nvPr>
        </p:nvSpPr>
        <p:spPr>
          <a:xfrm>
            <a:off x="265500" y="10816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highlight>
                  <a:schemeClr val="lt1"/>
                </a:highlight>
              </a:defRPr>
            </a:lvl1pPr>
            <a:lvl2pPr marL="914400" lvl="1" indent="-317500">
              <a:spcBef>
                <a:spcPts val="0"/>
              </a:spcBef>
              <a:spcAft>
                <a:spcPts val="0"/>
              </a:spcAft>
              <a:buSzPts val="1400"/>
              <a:buChar char="○"/>
              <a:defRPr>
                <a:highlight>
                  <a:schemeClr val="lt1"/>
                </a:highlight>
              </a:defRPr>
            </a:lvl2pPr>
            <a:lvl3pPr marL="1371600" lvl="2" indent="-317500">
              <a:spcBef>
                <a:spcPts val="0"/>
              </a:spcBef>
              <a:spcAft>
                <a:spcPts val="0"/>
              </a:spcAft>
              <a:buSzPts val="1400"/>
              <a:buChar char="■"/>
              <a:defRPr>
                <a:highlight>
                  <a:schemeClr val="lt1"/>
                </a:highlight>
              </a:defRPr>
            </a:lvl3pPr>
            <a:lvl4pPr marL="1828800" lvl="3" indent="-317500">
              <a:spcBef>
                <a:spcPts val="0"/>
              </a:spcBef>
              <a:spcAft>
                <a:spcPts val="0"/>
              </a:spcAft>
              <a:buSzPts val="1400"/>
              <a:buChar char="●"/>
              <a:defRPr>
                <a:highlight>
                  <a:schemeClr val="lt1"/>
                </a:highlight>
              </a:defRPr>
            </a:lvl4pPr>
            <a:lvl5pPr marL="2286000" lvl="4" indent="-317500">
              <a:spcBef>
                <a:spcPts val="0"/>
              </a:spcBef>
              <a:spcAft>
                <a:spcPts val="0"/>
              </a:spcAft>
              <a:buSzPts val="1400"/>
              <a:buChar char="○"/>
              <a:defRPr>
                <a:highlight>
                  <a:schemeClr val="lt1"/>
                </a:highlight>
              </a:defRPr>
            </a:lvl5pPr>
            <a:lvl6pPr marL="2743200" lvl="5" indent="-317500">
              <a:spcBef>
                <a:spcPts val="0"/>
              </a:spcBef>
              <a:spcAft>
                <a:spcPts val="0"/>
              </a:spcAft>
              <a:buSzPts val="1400"/>
              <a:buChar char="■"/>
              <a:defRPr>
                <a:highlight>
                  <a:schemeClr val="lt1"/>
                </a:highlight>
              </a:defRPr>
            </a:lvl6pPr>
            <a:lvl7pPr marL="3200400" lvl="6" indent="-317500">
              <a:spcBef>
                <a:spcPts val="0"/>
              </a:spcBef>
              <a:spcAft>
                <a:spcPts val="0"/>
              </a:spcAft>
              <a:buSzPts val="1400"/>
              <a:buChar char="●"/>
              <a:defRPr>
                <a:highlight>
                  <a:schemeClr val="lt1"/>
                </a:highlight>
              </a:defRPr>
            </a:lvl7pPr>
            <a:lvl8pPr marL="3657600" lvl="7" indent="-317500">
              <a:spcBef>
                <a:spcPts val="0"/>
              </a:spcBef>
              <a:spcAft>
                <a:spcPts val="0"/>
              </a:spcAft>
              <a:buSzPts val="1400"/>
              <a:buChar char="○"/>
              <a:defRPr>
                <a:highlight>
                  <a:schemeClr val="lt1"/>
                </a:highlight>
              </a:defRPr>
            </a:lvl8pPr>
            <a:lvl9pPr marL="4114800" lvl="8" indent="-317500">
              <a:spcBef>
                <a:spcPts val="0"/>
              </a:spcBef>
              <a:spcAft>
                <a:spcPts val="0"/>
              </a:spcAft>
              <a:buSzPts val="1400"/>
              <a:buChar char="■"/>
              <a:defRPr>
                <a:highlight>
                  <a:schemeClr val="lt1"/>
                </a:highlight>
              </a:defRPr>
            </a:lvl9pPr>
          </a:lstStyle>
          <a:p>
            <a:endParaRPr/>
          </a:p>
        </p:txBody>
      </p:sp>
      <p:sp>
        <p:nvSpPr>
          <p:cNvPr id="44" name="Google Shape;4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highlight>
                  <a:schemeClr val="dk1"/>
                </a:highlight>
              </a:defRPr>
            </a:lvl1pPr>
          </a:lstStyle>
          <a:p>
            <a:endParaRPr/>
          </a:p>
        </p:txBody>
      </p:sp>
      <p:sp>
        <p:nvSpPr>
          <p:cNvPr id="47" name="Google Shape;47;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op">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234075"/>
            <a:ext cx="8520600" cy="33348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marL="914400" lvl="1"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marL="1371600" lvl="2"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marL="1828800" lvl="3"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marL="2286000" lvl="4"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marL="2743200" lvl="5"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marL="3200400" lvl="6"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marL="3657600" lvl="7"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marL="4114800" lvl="8"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flippedtips.com/plegal/tips/solutions.html" TargetMode="External"/><Relationship Id="rId3" Type="http://schemas.openxmlformats.org/officeDocument/2006/relationships/hyperlink" Target="https://flippedtips.com/plegal/ppae/ppae1.html" TargetMode="External"/><Relationship Id="rId7" Type="http://schemas.openxmlformats.org/officeDocument/2006/relationships/hyperlink" Target="https://flippedtips.com/plegal/tips/existing.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flippedtips.com/plegal/tips/identify.html" TargetMode="External"/><Relationship Id="rId5" Type="http://schemas.openxmlformats.org/officeDocument/2006/relationships/hyperlink" Target="https://flippedtips.com/plegal/tips/gather.html" TargetMode="External"/><Relationship Id="rId4" Type="http://schemas.openxmlformats.org/officeDocument/2006/relationships/hyperlink" Target="https://flippedtips.com/plegal/tips/select.html" TargetMode="External"/><Relationship Id="rId9" Type="http://schemas.openxmlformats.org/officeDocument/2006/relationships/hyperlink" Target="https://flippedtips.com/plegal/tips/bestsol.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386700" y="289525"/>
            <a:ext cx="8757300" cy="39513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5577"/>
              <a:t>Increasing Academic</a:t>
            </a:r>
            <a:r>
              <a:rPr lang="en"/>
              <a:t> </a:t>
            </a:r>
            <a:r>
              <a:rPr lang="en" sz="5577"/>
              <a:t>Achievement</a:t>
            </a:r>
            <a:r>
              <a:rPr lang="en" sz="4688"/>
              <a:t> </a:t>
            </a:r>
            <a:endParaRPr sz="4688"/>
          </a:p>
          <a:p>
            <a:pPr marL="0" lvl="0" indent="0" algn="ctr" rtl="0">
              <a:spcBef>
                <a:spcPts val="0"/>
              </a:spcBef>
              <a:spcAft>
                <a:spcPts val="0"/>
              </a:spcAft>
              <a:buNone/>
            </a:pPr>
            <a:r>
              <a:rPr lang="en" sz="4688"/>
              <a:t>in Under-Resourced </a:t>
            </a:r>
            <a:r>
              <a:rPr lang="en" sz="5577"/>
              <a:t>Communities in NYC Public Schools </a:t>
            </a:r>
            <a:endParaRPr sz="5577"/>
          </a:p>
        </p:txBody>
      </p:sp>
      <p:sp>
        <p:nvSpPr>
          <p:cNvPr id="59" name="Google Shape;59;p13"/>
          <p:cNvSpPr txBox="1">
            <a:spLocks noGrp="1"/>
          </p:cNvSpPr>
          <p:nvPr>
            <p:ph type="subTitle" idx="1"/>
          </p:nvPr>
        </p:nvSpPr>
        <p:spPr>
          <a:xfrm>
            <a:off x="252325" y="4240825"/>
            <a:ext cx="4910100" cy="577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By: Munnings, C. - FDA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Problem - Low Academic Achievement Levels in Under-Resourced Communities in NYC Public Schools.     </a:t>
            </a:r>
            <a:endParaRPr/>
          </a:p>
          <a:p>
            <a:pPr marL="0" lvl="0" indent="0" algn="l" rtl="0">
              <a:spcBef>
                <a:spcPts val="0"/>
              </a:spcBef>
              <a:spcAft>
                <a:spcPts val="0"/>
              </a:spcAft>
              <a:buNone/>
            </a:pPr>
            <a:endParaRPr/>
          </a:p>
        </p:txBody>
      </p:sp>
      <p:sp>
        <p:nvSpPr>
          <p:cNvPr id="65" name="Google Shape;65;p14"/>
          <p:cNvSpPr txBox="1">
            <a:spLocks noGrp="1"/>
          </p:cNvSpPr>
          <p:nvPr>
            <p:ph type="body" idx="1"/>
          </p:nvPr>
        </p:nvSpPr>
        <p:spPr>
          <a:xfrm>
            <a:off x="311700" y="1885275"/>
            <a:ext cx="8520600" cy="26835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Low Test Scores for Standardized Exams (Regents, etc.) </a:t>
            </a:r>
            <a:endParaRPr/>
          </a:p>
          <a:p>
            <a:pPr marL="457200" lvl="0" indent="-342900" algn="l" rtl="0">
              <a:spcBef>
                <a:spcPts val="0"/>
              </a:spcBef>
              <a:spcAft>
                <a:spcPts val="0"/>
              </a:spcAft>
              <a:buSzPts val="1800"/>
              <a:buChar char="●"/>
            </a:pPr>
            <a:r>
              <a:rPr lang="en"/>
              <a:t>Low High School Graduation Rates</a:t>
            </a:r>
            <a:endParaRPr/>
          </a:p>
          <a:p>
            <a:pPr marL="457200" lvl="0" indent="-342900" algn="l" rtl="0">
              <a:spcBef>
                <a:spcPts val="0"/>
              </a:spcBef>
              <a:spcAft>
                <a:spcPts val="0"/>
              </a:spcAft>
              <a:buSzPts val="1800"/>
              <a:buChar char="●"/>
            </a:pPr>
            <a:r>
              <a:rPr lang="en"/>
              <a:t>Low SAT Scores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Problem- Academic Achievement in Under-Resourced Communities in NYC Public Schools   </a:t>
            </a:r>
            <a:endParaRPr/>
          </a:p>
        </p:txBody>
      </p:sp>
      <p:sp>
        <p:nvSpPr>
          <p:cNvPr id="71" name="Google Shape;71;p15"/>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dk2"/>
              </a:buClr>
              <a:buSzPct val="42307"/>
              <a:buFont typeface="Arial"/>
              <a:buNone/>
            </a:pPr>
            <a:r>
              <a:rPr lang="en" sz="2600" b="1">
                <a:solidFill>
                  <a:srgbClr val="365F91"/>
                </a:solidFill>
                <a:highlight>
                  <a:srgbClr val="FFFFFF"/>
                </a:highlight>
                <a:latin typeface="Arial"/>
                <a:ea typeface="Arial"/>
                <a:cs typeface="Arial"/>
                <a:sym typeface="Arial"/>
              </a:rPr>
              <a:t>The 6 Steps of the Public Policy Analyst (</a:t>
            </a:r>
            <a:r>
              <a:rPr lang="en" sz="2600" b="1" u="sng">
                <a:solidFill>
                  <a:srgbClr val="0000FF"/>
                </a:solidFill>
                <a:highlight>
                  <a:srgbClr val="FFFFFF"/>
                </a:highlight>
                <a:latin typeface="Arial"/>
                <a:ea typeface="Arial"/>
                <a:cs typeface="Arial"/>
                <a:sym typeface="Arial"/>
                <a:hlinkClick r:id="rId3">
                  <a:extLst>
                    <a:ext uri="{A12FA001-AC4F-418D-AE19-62706E023703}">
                      <ahyp:hlinkClr xmlns:ahyp="http://schemas.microsoft.com/office/drawing/2018/hyperlinkcolor" val="tx"/>
                    </a:ext>
                  </a:extLst>
                </a:hlinkClick>
              </a:rPr>
              <a:t>PPA</a:t>
            </a:r>
            <a:r>
              <a:rPr lang="en" sz="2600" b="1">
                <a:solidFill>
                  <a:srgbClr val="365F91"/>
                </a:solidFill>
                <a:highlight>
                  <a:srgbClr val="FFFFFF"/>
                </a:highlight>
                <a:latin typeface="Arial"/>
                <a:ea typeface="Arial"/>
                <a:cs typeface="Arial"/>
                <a:sym typeface="Arial"/>
              </a:rPr>
              <a:t>)</a:t>
            </a:r>
            <a:endParaRPr sz="2600" b="1">
              <a:solidFill>
                <a:srgbClr val="365F91"/>
              </a:solidFill>
              <a:highlight>
                <a:srgbClr val="FFFFFF"/>
              </a:highlight>
              <a:latin typeface="Arial"/>
              <a:ea typeface="Arial"/>
              <a:cs typeface="Arial"/>
              <a:sym typeface="Arial"/>
            </a:endParaRPr>
          </a:p>
          <a:p>
            <a:pPr marL="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 </a:t>
            </a:r>
            <a:endParaRPr sz="2600">
              <a:solidFill>
                <a:srgbClr val="365F91"/>
              </a:solidFill>
              <a:highlight>
                <a:srgbClr val="FFFFFF"/>
              </a:highlight>
              <a:latin typeface="Arial"/>
              <a:ea typeface="Arial"/>
              <a:cs typeface="Arial"/>
              <a:sym typeface="Arial"/>
            </a:endParaRPr>
          </a:p>
          <a:p>
            <a:pPr marL="45720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1.</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4">
                  <a:extLst>
                    <a:ext uri="{A12FA001-AC4F-418D-AE19-62706E023703}">
                      <ahyp:hlinkClr xmlns:ahyp="http://schemas.microsoft.com/office/drawing/2018/hyperlinkcolor" val="tx"/>
                    </a:ext>
                  </a:extLst>
                </a:hlinkClick>
              </a:rPr>
              <a:t>Define the Problem</a:t>
            </a:r>
            <a:endParaRPr sz="2600" u="sng">
              <a:solidFill>
                <a:srgbClr val="0000FF"/>
              </a:solidFill>
              <a:highlight>
                <a:srgbClr val="FFFFFF"/>
              </a:highlight>
              <a:latin typeface="Arial"/>
              <a:ea typeface="Arial"/>
              <a:cs typeface="Arial"/>
              <a:sym typeface="Arial"/>
            </a:endParaRPr>
          </a:p>
          <a:p>
            <a:pPr marL="45720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2.</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5">
                  <a:extLst>
                    <a:ext uri="{A12FA001-AC4F-418D-AE19-62706E023703}">
                      <ahyp:hlinkClr xmlns:ahyp="http://schemas.microsoft.com/office/drawing/2018/hyperlinkcolor" val="tx"/>
                    </a:ext>
                  </a:extLst>
                </a:hlinkClick>
              </a:rPr>
              <a:t>Gather the Evidence</a:t>
            </a:r>
            <a:endParaRPr sz="2600" u="sng">
              <a:solidFill>
                <a:srgbClr val="0000FF"/>
              </a:solidFill>
              <a:highlight>
                <a:srgbClr val="FFFFFF"/>
              </a:highlight>
              <a:latin typeface="Arial"/>
              <a:ea typeface="Arial"/>
              <a:cs typeface="Arial"/>
              <a:sym typeface="Arial"/>
            </a:endParaRPr>
          </a:p>
          <a:p>
            <a:pPr marL="45720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3.</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6">
                  <a:extLst>
                    <a:ext uri="{A12FA001-AC4F-418D-AE19-62706E023703}">
                      <ahyp:hlinkClr xmlns:ahyp="http://schemas.microsoft.com/office/drawing/2018/hyperlinkcolor" val="tx"/>
                    </a:ext>
                  </a:extLst>
                </a:hlinkClick>
              </a:rPr>
              <a:t>Identify the Causes</a:t>
            </a:r>
            <a:endParaRPr sz="2600" u="sng">
              <a:solidFill>
                <a:srgbClr val="0000FF"/>
              </a:solidFill>
              <a:highlight>
                <a:srgbClr val="FFFFFF"/>
              </a:highlight>
              <a:latin typeface="Arial"/>
              <a:ea typeface="Arial"/>
              <a:cs typeface="Arial"/>
              <a:sym typeface="Arial"/>
            </a:endParaRPr>
          </a:p>
          <a:p>
            <a:pPr marL="45720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4.</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7">
                  <a:extLst>
                    <a:ext uri="{A12FA001-AC4F-418D-AE19-62706E023703}">
                      <ahyp:hlinkClr xmlns:ahyp="http://schemas.microsoft.com/office/drawing/2018/hyperlinkcolor" val="tx"/>
                    </a:ext>
                  </a:extLst>
                </a:hlinkClick>
              </a:rPr>
              <a:t>Evaluate an Existing Policy</a:t>
            </a:r>
            <a:endParaRPr sz="2600" u="sng">
              <a:solidFill>
                <a:srgbClr val="0000FF"/>
              </a:solidFill>
              <a:highlight>
                <a:srgbClr val="FFFFFF"/>
              </a:highlight>
              <a:latin typeface="Arial"/>
              <a:ea typeface="Arial"/>
              <a:cs typeface="Arial"/>
              <a:sym typeface="Arial"/>
            </a:endParaRPr>
          </a:p>
          <a:p>
            <a:pPr marL="45720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5.</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8">
                  <a:extLst>
                    <a:ext uri="{A12FA001-AC4F-418D-AE19-62706E023703}">
                      <ahyp:hlinkClr xmlns:ahyp="http://schemas.microsoft.com/office/drawing/2018/hyperlinkcolor" val="tx"/>
                    </a:ext>
                  </a:extLst>
                </a:hlinkClick>
              </a:rPr>
              <a:t>Develop Solutions</a:t>
            </a:r>
            <a:endParaRPr sz="2600" u="sng">
              <a:solidFill>
                <a:srgbClr val="0000FF"/>
              </a:solidFill>
              <a:highlight>
                <a:srgbClr val="FFFFFF"/>
              </a:highlight>
              <a:latin typeface="Arial"/>
              <a:ea typeface="Arial"/>
              <a:cs typeface="Arial"/>
              <a:sym typeface="Arial"/>
            </a:endParaRPr>
          </a:p>
          <a:p>
            <a:pPr marL="457200" lvl="0" indent="0" algn="l" rtl="0">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6.</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9">
                  <a:extLst>
                    <a:ext uri="{A12FA001-AC4F-418D-AE19-62706E023703}">
                      <ahyp:hlinkClr xmlns:ahyp="http://schemas.microsoft.com/office/drawing/2018/hyperlinkcolor" val="tx"/>
                    </a:ext>
                  </a:extLst>
                </a:hlinkClick>
              </a:rPr>
              <a:t>Select the Best Solution </a:t>
            </a:r>
            <a:r>
              <a:rPr lang="en" sz="2600">
                <a:solidFill>
                  <a:srgbClr val="365F91"/>
                </a:solidFill>
                <a:highlight>
                  <a:srgbClr val="FFFFFF"/>
                </a:highlight>
                <a:latin typeface="Arial"/>
                <a:ea typeface="Arial"/>
                <a:cs typeface="Arial"/>
                <a:sym typeface="Arial"/>
              </a:rPr>
              <a:t> (Feasibility vs. Effectiveness)</a:t>
            </a:r>
            <a:endParaRPr sz="2600">
              <a:solidFill>
                <a:srgbClr val="365F91"/>
              </a:solidFill>
              <a:highlight>
                <a:srgbClr val="FFFFFF"/>
              </a:highlight>
              <a:latin typeface="Arial"/>
              <a:ea typeface="Arial"/>
              <a:cs typeface="Arial"/>
              <a:sym typeface="Arial"/>
            </a:endParaRPr>
          </a:p>
          <a:p>
            <a:pPr marL="0" lvl="0" indent="0" algn="l" rtl="0">
              <a:spcBef>
                <a:spcPts val="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Evidence </a:t>
            </a:r>
            <a:endParaRPr/>
          </a:p>
          <a:p>
            <a:pPr marL="0" lvl="0" indent="0" algn="l" rtl="0">
              <a:spcBef>
                <a:spcPts val="0"/>
              </a:spcBef>
              <a:spcAft>
                <a:spcPts val="0"/>
              </a:spcAft>
              <a:buNone/>
            </a:pPr>
            <a:r>
              <a:rPr lang="en"/>
              <a:t> </a:t>
            </a:r>
            <a:endParaRPr/>
          </a:p>
        </p:txBody>
      </p:sp>
      <p:sp>
        <p:nvSpPr>
          <p:cNvPr id="77" name="Google Shape;77;p16"/>
          <p:cNvSpPr txBox="1">
            <a:spLocks noGrp="1"/>
          </p:cNvSpPr>
          <p:nvPr>
            <p:ph type="body" idx="1"/>
          </p:nvPr>
        </p:nvSpPr>
        <p:spPr>
          <a:xfrm>
            <a:off x="90300" y="1370325"/>
            <a:ext cx="8520600" cy="33348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The High School Graduation rates/data of students in Under-Resourced Communities in NYC compared to state/national averages. </a:t>
            </a:r>
            <a:endParaRPr/>
          </a:p>
          <a:p>
            <a:pPr marL="457200" lvl="0" indent="-342900" algn="l" rtl="0">
              <a:spcBef>
                <a:spcPts val="0"/>
              </a:spcBef>
              <a:spcAft>
                <a:spcPts val="0"/>
              </a:spcAft>
              <a:buSzPts val="1800"/>
              <a:buChar char="●"/>
            </a:pPr>
            <a:r>
              <a:rPr lang="en"/>
              <a:t>The SAT/ACT scores of students in Under-Resourced Communities in NYC compared to state/national averages.   </a:t>
            </a:r>
            <a:endParaRPr/>
          </a:p>
          <a:p>
            <a:pPr marL="457200" lvl="0" indent="-342900" algn="l" rtl="0">
              <a:spcBef>
                <a:spcPts val="0"/>
              </a:spcBef>
              <a:spcAft>
                <a:spcPts val="0"/>
              </a:spcAft>
              <a:buSzPts val="1800"/>
              <a:buChar char="●"/>
            </a:pPr>
            <a:r>
              <a:rPr lang="en"/>
              <a:t>The Standardized Test Scores (Regents Exams, ELA/Math, G/T Admissions/Entrance Exams, etc.)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Causes </a:t>
            </a:r>
            <a:endParaRPr/>
          </a:p>
        </p:txBody>
      </p:sp>
      <p:sp>
        <p:nvSpPr>
          <p:cNvPr id="83" name="Google Shape;83;p17"/>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Lack of intrinsic motivation </a:t>
            </a:r>
            <a:endParaRPr/>
          </a:p>
          <a:p>
            <a:pPr marL="457200" lvl="0" indent="-342900" algn="l" rtl="0">
              <a:spcBef>
                <a:spcPts val="0"/>
              </a:spcBef>
              <a:spcAft>
                <a:spcPts val="0"/>
              </a:spcAft>
              <a:buSzPts val="1800"/>
              <a:buChar char="●"/>
            </a:pPr>
            <a:r>
              <a:rPr lang="en"/>
              <a:t>Other responsibilities (caring for siblings, job, etc.)  </a:t>
            </a:r>
            <a:endParaRPr/>
          </a:p>
          <a:p>
            <a:pPr marL="457200" lvl="0" indent="-342900" algn="l" rtl="0">
              <a:spcBef>
                <a:spcPts val="0"/>
              </a:spcBef>
              <a:spcAft>
                <a:spcPts val="0"/>
              </a:spcAft>
              <a:buSzPts val="1800"/>
              <a:buChar char="●"/>
            </a:pPr>
            <a:r>
              <a:rPr lang="en"/>
              <a:t>Students do not value or see the value of education/academic achievement </a:t>
            </a:r>
            <a:endParaRPr/>
          </a:p>
          <a:p>
            <a:pPr marL="457200" lvl="0" indent="-342900" algn="l" rtl="0">
              <a:spcBef>
                <a:spcPts val="0"/>
              </a:spcBef>
              <a:spcAft>
                <a:spcPts val="0"/>
              </a:spcAft>
              <a:buSzPts val="1800"/>
              <a:buChar char="●"/>
            </a:pPr>
            <a:r>
              <a:rPr lang="en"/>
              <a:t>Need for extrinsic motivation (incentives - prizes, monetary awards)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Existing Policy </a:t>
            </a:r>
            <a:endParaRPr/>
          </a:p>
        </p:txBody>
      </p:sp>
      <p:sp>
        <p:nvSpPr>
          <p:cNvPr id="89" name="Google Shape;89;p18"/>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The current educational policy relies primarily on the intrinsic motivation of students to learn and value education. There are no city, state, or national systems to reward students for academic achievement.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Possible Solutions </a:t>
            </a:r>
            <a:endParaRPr/>
          </a:p>
        </p:txBody>
      </p:sp>
      <p:sp>
        <p:nvSpPr>
          <p:cNvPr id="95" name="Google Shape;95;p19"/>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Extrinsic Motivators/Incentives </a:t>
            </a:r>
            <a:endParaRPr/>
          </a:p>
          <a:p>
            <a:pPr marL="457200" lvl="0" indent="-342900" algn="l" rtl="0">
              <a:spcBef>
                <a:spcPts val="0"/>
              </a:spcBef>
              <a:spcAft>
                <a:spcPts val="0"/>
              </a:spcAft>
              <a:buSzPts val="1800"/>
              <a:buChar char="●"/>
            </a:pPr>
            <a:r>
              <a:rPr lang="en"/>
              <a:t>Technology - Cell Phones, Computers, etc. </a:t>
            </a:r>
            <a:endParaRPr/>
          </a:p>
          <a:p>
            <a:pPr marL="457200" lvl="0" indent="-342900" algn="l" rtl="0">
              <a:spcBef>
                <a:spcPts val="0"/>
              </a:spcBef>
              <a:spcAft>
                <a:spcPts val="0"/>
              </a:spcAft>
              <a:buSzPts val="1800"/>
              <a:buChar char="●"/>
            </a:pPr>
            <a:r>
              <a:rPr lang="en"/>
              <a:t>Monetary Compensation - Scholarships, Grants, Stipends </a:t>
            </a:r>
            <a:endParaRPr/>
          </a:p>
          <a:p>
            <a:pPr marL="457200" lvl="0" indent="-342900" algn="l" rtl="0">
              <a:spcBef>
                <a:spcPts val="0"/>
              </a:spcBef>
              <a:spcAft>
                <a:spcPts val="0"/>
              </a:spcAft>
              <a:buSzPts val="1800"/>
              <a:buChar char="●"/>
            </a:pPr>
            <a:r>
              <a:rPr lang="en"/>
              <a:t>Family Participation - Access to Monetary Resources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2829625" y="445025"/>
            <a:ext cx="60027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Feasibility vs. Effectiveness </a:t>
            </a:r>
            <a:endParaRPr/>
          </a:p>
        </p:txBody>
      </p:sp>
      <p:graphicFrame>
        <p:nvGraphicFramePr>
          <p:cNvPr id="101" name="Google Shape;101;p20"/>
          <p:cNvGraphicFramePr/>
          <p:nvPr/>
        </p:nvGraphicFramePr>
        <p:xfrm>
          <a:off x="689425" y="1234050"/>
          <a:ext cx="8372500" cy="3730250"/>
        </p:xfrm>
        <a:graphic>
          <a:graphicData uri="http://schemas.openxmlformats.org/drawingml/2006/table">
            <a:tbl>
              <a:tblPr>
                <a:noFill/>
                <a:tableStyleId>{48476DAD-E0DB-49F4-A727-31453A85824C}</a:tableStyleId>
              </a:tblPr>
              <a:tblGrid>
                <a:gridCol w="1674500">
                  <a:extLst>
                    <a:ext uri="{9D8B030D-6E8A-4147-A177-3AD203B41FA5}">
                      <a16:colId xmlns:a16="http://schemas.microsoft.com/office/drawing/2014/main" val="20000"/>
                    </a:ext>
                  </a:extLst>
                </a:gridCol>
                <a:gridCol w="1674500">
                  <a:extLst>
                    <a:ext uri="{9D8B030D-6E8A-4147-A177-3AD203B41FA5}">
                      <a16:colId xmlns:a16="http://schemas.microsoft.com/office/drawing/2014/main" val="20001"/>
                    </a:ext>
                  </a:extLst>
                </a:gridCol>
                <a:gridCol w="1674500">
                  <a:extLst>
                    <a:ext uri="{9D8B030D-6E8A-4147-A177-3AD203B41FA5}">
                      <a16:colId xmlns:a16="http://schemas.microsoft.com/office/drawing/2014/main" val="20002"/>
                    </a:ext>
                  </a:extLst>
                </a:gridCol>
                <a:gridCol w="1674500">
                  <a:extLst>
                    <a:ext uri="{9D8B030D-6E8A-4147-A177-3AD203B41FA5}">
                      <a16:colId xmlns:a16="http://schemas.microsoft.com/office/drawing/2014/main" val="20003"/>
                    </a:ext>
                  </a:extLst>
                </a:gridCol>
                <a:gridCol w="1674500">
                  <a:extLst>
                    <a:ext uri="{9D8B030D-6E8A-4147-A177-3AD203B41FA5}">
                      <a16:colId xmlns:a16="http://schemas.microsoft.com/office/drawing/2014/main" val="20004"/>
                    </a:ext>
                  </a:extLst>
                </a:gridCol>
              </a:tblGrid>
              <a:tr h="746050">
                <a:tc rowSpan="2" gridSpan="2">
                  <a:txBody>
                    <a:bodyPr/>
                    <a:lstStyle/>
                    <a:p>
                      <a:pPr marL="0" lvl="0" indent="0" algn="l" rtl="0">
                        <a:spcBef>
                          <a:spcPts val="0"/>
                        </a:spcBef>
                        <a:spcAft>
                          <a:spcPts val="0"/>
                        </a:spcAft>
                        <a:buNone/>
                      </a:pPr>
                      <a:endParaRPr/>
                    </a:p>
                  </a:txBody>
                  <a:tcPr marL="91425" marR="91425" marT="91425" marB="91425"/>
                </a:tc>
                <a:tc rowSpan="2" hMerge="1">
                  <a:txBody>
                    <a:bodyPr/>
                    <a:lstStyle/>
                    <a:p>
                      <a:endParaRPr lang="en-US"/>
                    </a:p>
                  </a:txBody>
                  <a:tcPr/>
                </a:tc>
                <a:tc gridSpan="3">
                  <a:txBody>
                    <a:bodyPr/>
                    <a:lstStyle/>
                    <a:p>
                      <a:pPr marL="0" lvl="0" indent="0" algn="ctr" rtl="0">
                        <a:spcBef>
                          <a:spcPts val="0"/>
                        </a:spcBef>
                        <a:spcAft>
                          <a:spcPts val="0"/>
                        </a:spcAft>
                        <a:buNone/>
                      </a:pPr>
                      <a:r>
                        <a:rPr lang="en" b="1"/>
                        <a:t>FEASIBILITY</a:t>
                      </a:r>
                      <a:endParaRPr b="1"/>
                    </a:p>
                  </a:txBody>
                  <a:tcPr marL="91425" marR="91425" marT="91425" marB="914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46050">
                <a:tc gridSpan="2" vMerge="1">
                  <a:txBody>
                    <a:bodyPr/>
                    <a:lstStyle/>
                    <a:p>
                      <a:endParaRPr lang="en-US"/>
                    </a:p>
                  </a:txBody>
                  <a:tcPr/>
                </a:tc>
                <a:tc hMerge="1" vMerge="1">
                  <a:txBody>
                    <a:bodyPr/>
                    <a:lstStyle/>
                    <a:p>
                      <a:endParaRPr lang="en-US"/>
                    </a:p>
                  </a:txBody>
                  <a:tcPr/>
                </a:tc>
                <a:tc>
                  <a:txBody>
                    <a:bodyPr/>
                    <a:lstStyle/>
                    <a:p>
                      <a:pPr marL="0" lvl="0" indent="0" algn="l" rtl="0">
                        <a:spcBef>
                          <a:spcPts val="0"/>
                        </a:spcBef>
                        <a:spcAft>
                          <a:spcPts val="0"/>
                        </a:spcAft>
                        <a:buNone/>
                      </a:pPr>
                      <a:r>
                        <a:rPr lang="en"/>
                        <a:t>HIGH</a:t>
                      </a:r>
                      <a:endParaRPr/>
                    </a:p>
                  </a:txBody>
                  <a:tcPr marL="91425" marR="91425" marT="91425" marB="91425"/>
                </a:tc>
                <a:tc>
                  <a:txBody>
                    <a:bodyPr/>
                    <a:lstStyle/>
                    <a:p>
                      <a:pPr marL="0" lvl="0" indent="0" algn="l" rtl="0">
                        <a:spcBef>
                          <a:spcPts val="0"/>
                        </a:spcBef>
                        <a:spcAft>
                          <a:spcPts val="0"/>
                        </a:spcAft>
                        <a:buNone/>
                      </a:pPr>
                      <a:r>
                        <a:rPr lang="en"/>
                        <a:t>MEDIUM</a:t>
                      </a:r>
                      <a:endParaRPr/>
                    </a:p>
                  </a:txBody>
                  <a:tcPr marL="91425" marR="91425" marT="91425" marB="91425"/>
                </a:tc>
                <a:tc>
                  <a:txBody>
                    <a:bodyPr/>
                    <a:lstStyle/>
                    <a:p>
                      <a:pPr marL="0" lvl="0" indent="0" algn="l"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1"/>
                  </a:ext>
                </a:extLst>
              </a:tr>
              <a:tr h="746050">
                <a:tc rowSpan="3">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HIGH</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746050">
                <a:tc vMerge="1">
                  <a:txBody>
                    <a:bodyPr/>
                    <a:lstStyle/>
                    <a:p>
                      <a:endParaRPr lang="en-US"/>
                    </a:p>
                  </a:txBody>
                  <a:tcPr/>
                </a:tc>
                <a:tc>
                  <a:txBody>
                    <a:bodyPr/>
                    <a:lstStyle/>
                    <a:p>
                      <a:pPr marL="0" lvl="0" indent="0" algn="l" rtl="0">
                        <a:spcBef>
                          <a:spcPts val="0"/>
                        </a:spcBef>
                        <a:spcAft>
                          <a:spcPts val="0"/>
                        </a:spcAft>
                        <a:buNone/>
                      </a:pPr>
                      <a:r>
                        <a:rPr lang="en"/>
                        <a:t>MEDIUM</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746050">
                <a:tc vMerge="1">
                  <a:txBody>
                    <a:bodyPr/>
                    <a:lstStyle/>
                    <a:p>
                      <a:endParaRPr lang="en-US"/>
                    </a:p>
                  </a:txBody>
                  <a:tcPr/>
                </a:tc>
                <a:tc>
                  <a:txBody>
                    <a:bodyPr/>
                    <a:lstStyle/>
                    <a:p>
                      <a:pPr marL="0" lvl="0" indent="0" algn="l" rtl="0">
                        <a:spcBef>
                          <a:spcPts val="0"/>
                        </a:spcBef>
                        <a:spcAft>
                          <a:spcPts val="0"/>
                        </a:spcAft>
                        <a:buNone/>
                      </a:pPr>
                      <a:r>
                        <a:rPr lang="en"/>
                        <a:t>LOW</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
        <p:nvSpPr>
          <p:cNvPr id="102" name="Google Shape;102;p20"/>
          <p:cNvSpPr txBox="1"/>
          <p:nvPr/>
        </p:nvSpPr>
        <p:spPr>
          <a:xfrm rot="5400000">
            <a:off x="466800" y="3630925"/>
            <a:ext cx="2021100" cy="44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700" b="1">
                <a:latin typeface="Playfair Display"/>
                <a:ea typeface="Playfair Display"/>
                <a:cs typeface="Playfair Display"/>
                <a:sym typeface="Playfair Display"/>
              </a:rPr>
              <a:t>EFFECTIVENESS</a:t>
            </a:r>
            <a:endParaRPr sz="1700" b="1">
              <a:latin typeface="Playfair Display"/>
              <a:ea typeface="Playfair Display"/>
              <a:cs typeface="Playfair Display"/>
              <a:sym typeface="Playfair Display"/>
            </a:endParaRPr>
          </a:p>
        </p:txBody>
      </p:sp>
    </p:spTree>
  </p:cSld>
  <p:clrMapOvr>
    <a:masterClrMapping/>
  </p:clrMapOvr>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294</Words>
  <Application>Microsoft Office PowerPoint</Application>
  <PresentationFormat>On-screen Show (16:9)</PresentationFormat>
  <Paragraphs>42</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Playfair Display</vt:lpstr>
      <vt:lpstr>Montserrat</vt:lpstr>
      <vt:lpstr>Oswald</vt:lpstr>
      <vt:lpstr>Times New Roman</vt:lpstr>
      <vt:lpstr>Pop</vt:lpstr>
      <vt:lpstr>Increasing Academic Achievement  in Under-Resourced Communities in NYC Public Schools </vt:lpstr>
      <vt:lpstr>Problem - Low Academic Achievement Levels in Under-Resourced Communities in NYC Public Schools.      </vt:lpstr>
      <vt:lpstr>Problem- Academic Achievement in Under-Resourced Communities in NYC Public Schools   </vt:lpstr>
      <vt:lpstr>Evidence   </vt:lpstr>
      <vt:lpstr>Causes </vt:lpstr>
      <vt:lpstr>Existing Policy </vt:lpstr>
      <vt:lpstr>Possible Solutions </vt:lpstr>
      <vt:lpstr>Feasibility vs. Effectiveness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Academic Achievement  in Under-Resourced Communities in NYC Public Schools </dc:title>
  <cp:lastModifiedBy>Joseph Montecalvo</cp:lastModifiedBy>
  <cp:revision>1</cp:revision>
  <dcterms:modified xsi:type="dcterms:W3CDTF">2021-10-12T19:13:55Z</dcterms:modified>
</cp:coreProperties>
</file>