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sldIdLst>
    <p:sldId id="256" r:id="rId2"/>
    <p:sldId id="259" r:id="rId3"/>
    <p:sldId id="260" r:id="rId4"/>
    <p:sldId id="261" r:id="rId5"/>
    <p:sldId id="262" r:id="rId6"/>
    <p:sldId id="263" r:id="rId7"/>
    <p:sldId id="264" r:id="rId8"/>
    <p:sldId id="265"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p:restoredTop sz="94579"/>
  </p:normalViewPr>
  <p:slideViewPr>
    <p:cSldViewPr snapToGrid="0" snapToObjects="1">
      <p:cViewPr varScale="1">
        <p:scale>
          <a:sx n="84" d="100"/>
          <a:sy n="84" d="100"/>
        </p:scale>
        <p:origin x="184"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hyperlink" Target="https://www.ncbi.nlm.nih.gov/pmc/articles/PMC4888097/"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https://www.ncbi.nlm.nih.gov/pmc/articles/PMC4888097/" TargetMode="External"/></Relationships>
</file>

<file path=ppt/diagrams/_rels/data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1" Type="http://schemas.openxmlformats.org/officeDocument/2006/relationships/hyperlink" Target="https://www.ncbi.nlm.nih.gov/pmc/articles/PMC4888097/"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www.ncbi.nlm.nih.gov/pmc/articles/PMC4888097/" TargetMode="External"/></Relationships>
</file>

<file path=ppt/diagrams/_rels/drawing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a:schemeClr val="accent2"/>
      <a:schemeClr val="accent3"/>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E6148318-A0AE-4117-821E-A30EFEC7718C}"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5F6CABEA-A88C-4311-9B49-FAE47CC36B82}">
      <dgm:prSet/>
      <dgm:spPr/>
      <dgm:t>
        <a:bodyPr/>
        <a:lstStyle/>
        <a:p>
          <a:endParaRPr lang="en-US" b="1" baseline="0" dirty="0"/>
        </a:p>
        <a:p>
          <a:endParaRPr lang="en-US" b="1" baseline="0" dirty="0"/>
        </a:p>
        <a:p>
          <a:endParaRPr lang="en-US" b="1" baseline="0" dirty="0"/>
        </a:p>
        <a:p>
          <a:r>
            <a:rPr lang="en-US" b="1" baseline="0" dirty="0"/>
            <a:t>Mass urbanization, reduced activity and poor diets are accelerating the rise of obesity. Levels of obesity in most cities are growing fast and the associated healthcare burden will soon account for 5% of global GDP.</a:t>
          </a:r>
          <a:endParaRPr lang="en-US" dirty="0"/>
        </a:p>
      </dgm:t>
    </dgm:pt>
    <dgm:pt modelId="{2D910E4A-89FD-430F-8CB4-498A67214722}" type="sibTrans" cxnId="{3EA9D6C9-2FB8-4B51-A017-AA7C6AAD73A8}">
      <dgm:prSet/>
      <dgm:spPr/>
      <dgm:t>
        <a:bodyPr/>
        <a:lstStyle/>
        <a:p>
          <a:endParaRPr lang="en-US"/>
        </a:p>
      </dgm:t>
    </dgm:pt>
    <dgm:pt modelId="{3D9AEC96-F796-4420-A710-ED6D871D66EA}" type="parTrans" cxnId="{3EA9D6C9-2FB8-4B51-A017-AA7C6AAD73A8}">
      <dgm:prSet/>
      <dgm:spPr/>
      <dgm:t>
        <a:bodyPr/>
        <a:lstStyle/>
        <a:p>
          <a:endParaRPr lang="en-US"/>
        </a:p>
      </dgm:t>
    </dgm:pt>
    <dgm:pt modelId="{9D00BF61-DC1B-462E-BDDB-7E59DBA5D641}">
      <dgm:prSet/>
      <dgm:spPr/>
      <dgm:t>
        <a:bodyPr/>
        <a:lstStyle/>
        <a:p>
          <a:r>
            <a:rPr lang="en-US" baseline="0" dirty="0"/>
            <a:t>In June 2013, the American Medical Association formally classified obesity as a disease. Obesity is the most prevalent nutritional disease of children and adolescents in the United States (</a:t>
          </a:r>
          <a:r>
            <a:rPr lang="en-US" baseline="0" dirty="0">
              <a:hlinkClick xmlns:r="http://schemas.openxmlformats.org/officeDocument/2006/relationships" r:id="rId1"/>
            </a:rPr>
            <a:t>Dietz, 1993</a:t>
          </a:r>
          <a:r>
            <a:rPr lang="en-US" baseline="0" dirty="0"/>
            <a:t>). As of 2012, more than one-third of the children and adolescents in this country were overweight or obese (</a:t>
          </a:r>
          <a:r>
            <a:rPr lang="en-US" baseline="0" dirty="0">
              <a:hlinkClick xmlns:r="http://schemas.openxmlformats.org/officeDocument/2006/relationships" r:id="rId1"/>
            </a:rPr>
            <a:t>Ogden, Carroll, Kit, &amp; Flegal, 2014</a:t>
          </a:r>
          <a:r>
            <a:rPr lang="en-US" baseline="0" dirty="0"/>
            <a:t>). Childhood obesity has more than doubled in children and tripled in adolescents in the past 30 years.</a:t>
          </a:r>
          <a:endParaRPr lang="en-US" dirty="0"/>
        </a:p>
      </dgm:t>
    </dgm:pt>
    <dgm:pt modelId="{B7538A6F-11D3-4741-897E-1805384A82A7}" type="sibTrans" cxnId="{7A9B2832-BAC2-4C61-8FD3-3FD6C6368B80}">
      <dgm:prSet/>
      <dgm:spPr/>
      <dgm:t>
        <a:bodyPr/>
        <a:lstStyle/>
        <a:p>
          <a:endParaRPr lang="en-US"/>
        </a:p>
      </dgm:t>
    </dgm:pt>
    <dgm:pt modelId="{8CA5C92B-0121-4090-AF69-6BB6D8F53E51}" type="parTrans" cxnId="{7A9B2832-BAC2-4C61-8FD3-3FD6C6368B80}">
      <dgm:prSet/>
      <dgm:spPr/>
      <dgm:t>
        <a:bodyPr/>
        <a:lstStyle/>
        <a:p>
          <a:endParaRPr lang="en-US"/>
        </a:p>
      </dgm:t>
    </dgm:pt>
    <dgm:pt modelId="{3CADFF7E-59BF-8B4A-B9E1-7D20B4E3CE59}" type="pres">
      <dgm:prSet presAssocID="{E6148318-A0AE-4117-821E-A30EFEC7718C}" presName="Name0" presStyleCnt="0">
        <dgm:presLayoutVars>
          <dgm:dir/>
          <dgm:resizeHandles val="exact"/>
        </dgm:presLayoutVars>
      </dgm:prSet>
      <dgm:spPr/>
    </dgm:pt>
    <dgm:pt modelId="{BCAC9192-E92A-D74E-A0E9-B41CFD80FCA5}" type="pres">
      <dgm:prSet presAssocID="{5F6CABEA-A88C-4311-9B49-FAE47CC36B82}" presName="node" presStyleLbl="node1" presStyleIdx="0" presStyleCnt="2">
        <dgm:presLayoutVars>
          <dgm:bulletEnabled val="1"/>
        </dgm:presLayoutVars>
      </dgm:prSet>
      <dgm:spPr/>
    </dgm:pt>
    <dgm:pt modelId="{351711F3-7749-AF4D-B812-3E69C334B227}" type="pres">
      <dgm:prSet presAssocID="{2D910E4A-89FD-430F-8CB4-498A67214722}" presName="sibTrans" presStyleLbl="sibTrans2D1" presStyleIdx="0" presStyleCnt="1"/>
      <dgm:spPr/>
    </dgm:pt>
    <dgm:pt modelId="{120ACFB3-3EF1-E74D-8582-968C60AB04D7}" type="pres">
      <dgm:prSet presAssocID="{2D910E4A-89FD-430F-8CB4-498A67214722}" presName="connectorText" presStyleLbl="sibTrans2D1" presStyleIdx="0" presStyleCnt="1"/>
      <dgm:spPr/>
    </dgm:pt>
    <dgm:pt modelId="{FA0D4844-1E86-354D-813C-439CF98E0307}" type="pres">
      <dgm:prSet presAssocID="{9D00BF61-DC1B-462E-BDDB-7E59DBA5D641}" presName="node" presStyleLbl="node1" presStyleIdx="1" presStyleCnt="2">
        <dgm:presLayoutVars>
          <dgm:bulletEnabled val="1"/>
        </dgm:presLayoutVars>
      </dgm:prSet>
      <dgm:spPr/>
    </dgm:pt>
  </dgm:ptLst>
  <dgm:cxnLst>
    <dgm:cxn modelId="{7A9B2832-BAC2-4C61-8FD3-3FD6C6368B80}" srcId="{E6148318-A0AE-4117-821E-A30EFEC7718C}" destId="{9D00BF61-DC1B-462E-BDDB-7E59DBA5D641}" srcOrd="1" destOrd="0" parTransId="{8CA5C92B-0121-4090-AF69-6BB6D8F53E51}" sibTransId="{B7538A6F-11D3-4741-897E-1805384A82A7}"/>
    <dgm:cxn modelId="{4BA7874F-AD8C-1B41-B043-5A32663F6C1B}" type="presOf" srcId="{9D00BF61-DC1B-462E-BDDB-7E59DBA5D641}" destId="{FA0D4844-1E86-354D-813C-439CF98E0307}" srcOrd="0" destOrd="0" presId="urn:microsoft.com/office/officeart/2005/8/layout/process1"/>
    <dgm:cxn modelId="{6AF38653-0E5F-1F4A-8D36-901FEE60E700}" type="presOf" srcId="{2D910E4A-89FD-430F-8CB4-498A67214722}" destId="{120ACFB3-3EF1-E74D-8582-968C60AB04D7}" srcOrd="1" destOrd="0" presId="urn:microsoft.com/office/officeart/2005/8/layout/process1"/>
    <dgm:cxn modelId="{E02A176D-D38B-CB4B-9696-F9A6744F741F}" type="presOf" srcId="{2D910E4A-89FD-430F-8CB4-498A67214722}" destId="{351711F3-7749-AF4D-B812-3E69C334B227}" srcOrd="0" destOrd="0" presId="urn:microsoft.com/office/officeart/2005/8/layout/process1"/>
    <dgm:cxn modelId="{F83A8589-D7C3-294D-9AF4-84EFC7F951FE}" type="presOf" srcId="{5F6CABEA-A88C-4311-9B49-FAE47CC36B82}" destId="{BCAC9192-E92A-D74E-A0E9-B41CFD80FCA5}" srcOrd="0" destOrd="0" presId="urn:microsoft.com/office/officeart/2005/8/layout/process1"/>
    <dgm:cxn modelId="{0DAF89C6-D100-2246-96BB-AF86393B87DB}" type="presOf" srcId="{E6148318-A0AE-4117-821E-A30EFEC7718C}" destId="{3CADFF7E-59BF-8B4A-B9E1-7D20B4E3CE59}" srcOrd="0" destOrd="0" presId="urn:microsoft.com/office/officeart/2005/8/layout/process1"/>
    <dgm:cxn modelId="{3EA9D6C9-2FB8-4B51-A017-AA7C6AAD73A8}" srcId="{E6148318-A0AE-4117-821E-A30EFEC7718C}" destId="{5F6CABEA-A88C-4311-9B49-FAE47CC36B82}" srcOrd="0" destOrd="0" parTransId="{3D9AEC96-F796-4420-A710-ED6D871D66EA}" sibTransId="{2D910E4A-89FD-430F-8CB4-498A67214722}"/>
    <dgm:cxn modelId="{752A4199-C93E-D54B-9AC3-4EBED14E9A3D}" type="presParOf" srcId="{3CADFF7E-59BF-8B4A-B9E1-7D20B4E3CE59}" destId="{BCAC9192-E92A-D74E-A0E9-B41CFD80FCA5}" srcOrd="0" destOrd="0" presId="urn:microsoft.com/office/officeart/2005/8/layout/process1"/>
    <dgm:cxn modelId="{0A4C5034-C9DA-314D-9EAB-FA78C7DE7C44}" type="presParOf" srcId="{3CADFF7E-59BF-8B4A-B9E1-7D20B4E3CE59}" destId="{351711F3-7749-AF4D-B812-3E69C334B227}" srcOrd="1" destOrd="0" presId="urn:microsoft.com/office/officeart/2005/8/layout/process1"/>
    <dgm:cxn modelId="{99EB09EB-8BB7-6F49-ADAC-4E414B9E52BC}" type="presParOf" srcId="{351711F3-7749-AF4D-B812-3E69C334B227}" destId="{120ACFB3-3EF1-E74D-8582-968C60AB04D7}" srcOrd="0" destOrd="0" presId="urn:microsoft.com/office/officeart/2005/8/layout/process1"/>
    <dgm:cxn modelId="{A6F51F8C-A80E-8C41-BB4D-33614D88725A}" type="presParOf" srcId="{3CADFF7E-59BF-8B4A-B9E1-7D20B4E3CE59}" destId="{FA0D4844-1E86-354D-813C-439CF98E0307}"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76DCD7-32AE-4258-8458-567B9F14267A}"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E3819278-2FE1-491E-901E-1745767C5584}">
      <dgm:prSet/>
      <dgm:spPr/>
      <dgm:t>
        <a:bodyPr/>
        <a:lstStyle/>
        <a:p>
          <a:r>
            <a:rPr lang="en-US"/>
            <a:t>Causes of Childhood Obesity in Harlem:</a:t>
          </a:r>
        </a:p>
      </dgm:t>
    </dgm:pt>
    <dgm:pt modelId="{C27E533E-0D1D-4366-8A3E-CAB6C0DB7133}" type="parTrans" cxnId="{BB91725C-9DC8-407E-8C50-04585BA7C321}">
      <dgm:prSet/>
      <dgm:spPr/>
      <dgm:t>
        <a:bodyPr/>
        <a:lstStyle/>
        <a:p>
          <a:endParaRPr lang="en-US"/>
        </a:p>
      </dgm:t>
    </dgm:pt>
    <dgm:pt modelId="{BDCDABF0-E946-4D97-BF81-7EFBB7D7EAD6}" type="sibTrans" cxnId="{BB91725C-9DC8-407E-8C50-04585BA7C321}">
      <dgm:prSet/>
      <dgm:spPr/>
      <dgm:t>
        <a:bodyPr/>
        <a:lstStyle/>
        <a:p>
          <a:endParaRPr lang="en-US"/>
        </a:p>
      </dgm:t>
    </dgm:pt>
    <dgm:pt modelId="{E0403755-285E-41A0-98AF-E6024B177628}">
      <dgm:prSet/>
      <dgm:spPr/>
      <dgm:t>
        <a:bodyPr/>
        <a:lstStyle/>
        <a:p>
          <a:r>
            <a:rPr lang="en-US"/>
            <a:t>Poverty is a major problem plaguing the Central Harlem community. Obesity is more prevalent in </a:t>
          </a:r>
          <a:r>
            <a:rPr lang="en-US" b="1"/>
            <a:t>poor communities where there is a high crime rate and lack of adequate social supports</a:t>
          </a:r>
          <a:r>
            <a:rPr lang="en-US"/>
            <a:t>, as many parents prohibit or restrict their children from being physically active outdoors.</a:t>
          </a:r>
        </a:p>
      </dgm:t>
    </dgm:pt>
    <dgm:pt modelId="{E9186D3B-AF4C-47B0-831D-A52FEA4B65AA}" type="parTrans" cxnId="{87576847-19B5-4DB5-938C-C4832312DAB0}">
      <dgm:prSet/>
      <dgm:spPr/>
      <dgm:t>
        <a:bodyPr/>
        <a:lstStyle/>
        <a:p>
          <a:endParaRPr lang="en-US"/>
        </a:p>
      </dgm:t>
    </dgm:pt>
    <dgm:pt modelId="{C939E0AD-CA2F-42A3-94DA-BE4BCD2DFA8D}" type="sibTrans" cxnId="{87576847-19B5-4DB5-938C-C4832312DAB0}">
      <dgm:prSet/>
      <dgm:spPr/>
      <dgm:t>
        <a:bodyPr/>
        <a:lstStyle/>
        <a:p>
          <a:endParaRPr lang="en-US"/>
        </a:p>
      </dgm:t>
    </dgm:pt>
    <dgm:pt modelId="{B7C4ED98-E599-428B-9988-929418284001}">
      <dgm:prSet/>
      <dgm:spPr/>
      <dgm:t>
        <a:bodyPr/>
        <a:lstStyle/>
        <a:p>
          <a:r>
            <a:rPr lang="en-US"/>
            <a:t>A sedentary lifestyle caused by television, computer, and video game use promotes increased food consumption and reduced physical activity (</a:t>
          </a:r>
          <a:r>
            <a:rPr lang="en-US">
              <a:hlinkClick xmlns:r="http://schemas.openxmlformats.org/officeDocument/2006/relationships" r:id="rId1"/>
            </a:rPr>
            <a:t>Bouchard et al, 1990</a:t>
          </a:r>
          <a:r>
            <a:rPr lang="en-US"/>
            <a:t>; </a:t>
          </a:r>
          <a:r>
            <a:rPr lang="en-US">
              <a:hlinkClick xmlns:r="http://schemas.openxmlformats.org/officeDocument/2006/relationships" r:id="rId1"/>
            </a:rPr>
            <a:t>Robinson &amp; Killen, 2001</a:t>
          </a:r>
          <a:r>
            <a:rPr lang="en-US"/>
            <a:t>). For a significant number of obese children, the problem is drinking rather than eating too much, as these children consume an abundance of full-fat milk, sugared soft drinks, and fruit juice (</a:t>
          </a:r>
          <a:r>
            <a:rPr lang="en-US">
              <a:hlinkClick xmlns:r="http://schemas.openxmlformats.org/officeDocument/2006/relationships" r:id="rId1"/>
            </a:rPr>
            <a:t>Dietz, 1993</a:t>
          </a:r>
          <a:r>
            <a:rPr lang="en-US"/>
            <a:t>).</a:t>
          </a:r>
        </a:p>
      </dgm:t>
    </dgm:pt>
    <dgm:pt modelId="{658F276C-9591-4672-A476-9F2EFFED71FF}" type="parTrans" cxnId="{4B1B41FD-9112-4C92-A62E-4F59695C19D6}">
      <dgm:prSet/>
      <dgm:spPr/>
      <dgm:t>
        <a:bodyPr/>
        <a:lstStyle/>
        <a:p>
          <a:endParaRPr lang="en-US"/>
        </a:p>
      </dgm:t>
    </dgm:pt>
    <dgm:pt modelId="{292C4411-A321-46F5-A99A-C6CDDD85C444}" type="sibTrans" cxnId="{4B1B41FD-9112-4C92-A62E-4F59695C19D6}">
      <dgm:prSet/>
      <dgm:spPr/>
      <dgm:t>
        <a:bodyPr/>
        <a:lstStyle/>
        <a:p>
          <a:endParaRPr lang="en-US"/>
        </a:p>
      </dgm:t>
    </dgm:pt>
    <dgm:pt modelId="{D4916BD9-CFD5-4E76-A4C1-B330A4D13D54}">
      <dgm:prSet/>
      <dgm:spPr/>
      <dgm:t>
        <a:bodyPr/>
        <a:lstStyle/>
        <a:p>
          <a:r>
            <a:rPr lang="en-US"/>
            <a:t>The media contributes to this epidemic by marketing unhealthful eating and drinking. Regarding drinks, beverage companies spent $866 million to advertise unhealthful drinks in 2013 (</a:t>
          </a:r>
          <a:r>
            <a:rPr lang="en-US">
              <a:hlinkClick xmlns:r="http://schemas.openxmlformats.org/officeDocument/2006/relationships" r:id="rId1"/>
            </a:rPr>
            <a:t>Harris et al., 2014</a:t>
          </a:r>
          <a:r>
            <a:rPr lang="en-US"/>
            <a:t>); that is four times as much as they spent advertising fruit juice and water. The number of ads for children’s drinks on youth-targeted Web sites increased by 15 percent from 2010 to 2013 (</a:t>
          </a:r>
          <a:r>
            <a:rPr lang="en-US">
              <a:hlinkClick xmlns:r="http://schemas.openxmlformats.org/officeDocument/2006/relationships" r:id="rId1"/>
            </a:rPr>
            <a:t>Harris et al., 2014</a:t>
          </a:r>
          <a:r>
            <a:rPr lang="en-US"/>
            <a:t>).</a:t>
          </a:r>
        </a:p>
      </dgm:t>
    </dgm:pt>
    <dgm:pt modelId="{9B4DB8A2-397C-4D50-BC9C-6BD76E7FA31A}" type="parTrans" cxnId="{5453454B-57BE-47E9-B9D6-F8E5FA5823B1}">
      <dgm:prSet/>
      <dgm:spPr/>
      <dgm:t>
        <a:bodyPr/>
        <a:lstStyle/>
        <a:p>
          <a:endParaRPr lang="en-US"/>
        </a:p>
      </dgm:t>
    </dgm:pt>
    <dgm:pt modelId="{80DB9CA9-0FB1-479C-8FA0-CC5CA088CA30}" type="sibTrans" cxnId="{5453454B-57BE-47E9-B9D6-F8E5FA5823B1}">
      <dgm:prSet/>
      <dgm:spPr/>
      <dgm:t>
        <a:bodyPr/>
        <a:lstStyle/>
        <a:p>
          <a:endParaRPr lang="en-US"/>
        </a:p>
      </dgm:t>
    </dgm:pt>
    <dgm:pt modelId="{5AEA3F59-C685-3044-A7A6-6A20F07FF421}" type="pres">
      <dgm:prSet presAssocID="{3576DCD7-32AE-4258-8458-567B9F14267A}" presName="Name0" presStyleCnt="0">
        <dgm:presLayoutVars>
          <dgm:dir/>
          <dgm:animLvl val="lvl"/>
          <dgm:resizeHandles val="exact"/>
        </dgm:presLayoutVars>
      </dgm:prSet>
      <dgm:spPr/>
    </dgm:pt>
    <dgm:pt modelId="{0D0C776F-FD0E-7843-9356-211FD30E6337}" type="pres">
      <dgm:prSet presAssocID="{E3819278-2FE1-491E-901E-1745767C5584}" presName="boxAndChildren" presStyleCnt="0"/>
      <dgm:spPr/>
    </dgm:pt>
    <dgm:pt modelId="{21C8D4EB-34A0-1545-A5B8-82FC550BEF6B}" type="pres">
      <dgm:prSet presAssocID="{E3819278-2FE1-491E-901E-1745767C5584}" presName="parentTextBox" presStyleLbl="node1" presStyleIdx="0" presStyleCnt="1"/>
      <dgm:spPr/>
    </dgm:pt>
    <dgm:pt modelId="{97977F3C-C59C-2F4B-ACE0-91B12D91C7EF}" type="pres">
      <dgm:prSet presAssocID="{E3819278-2FE1-491E-901E-1745767C5584}" presName="entireBox" presStyleLbl="node1" presStyleIdx="0" presStyleCnt="1"/>
      <dgm:spPr/>
    </dgm:pt>
    <dgm:pt modelId="{F4D7C395-0600-8743-8E1E-E95DD972FF3B}" type="pres">
      <dgm:prSet presAssocID="{E3819278-2FE1-491E-901E-1745767C5584}" presName="descendantBox" presStyleCnt="0"/>
      <dgm:spPr/>
    </dgm:pt>
    <dgm:pt modelId="{C9C2E48D-AFAA-D74C-AC96-65648A175F02}" type="pres">
      <dgm:prSet presAssocID="{E0403755-285E-41A0-98AF-E6024B177628}" presName="childTextBox" presStyleLbl="fgAccFollowNode1" presStyleIdx="0" presStyleCnt="3">
        <dgm:presLayoutVars>
          <dgm:bulletEnabled val="1"/>
        </dgm:presLayoutVars>
      </dgm:prSet>
      <dgm:spPr/>
    </dgm:pt>
    <dgm:pt modelId="{D16041CC-BDFD-6945-BE18-02F3E1E8EF20}" type="pres">
      <dgm:prSet presAssocID="{B7C4ED98-E599-428B-9988-929418284001}" presName="childTextBox" presStyleLbl="fgAccFollowNode1" presStyleIdx="1" presStyleCnt="3">
        <dgm:presLayoutVars>
          <dgm:bulletEnabled val="1"/>
        </dgm:presLayoutVars>
      </dgm:prSet>
      <dgm:spPr/>
    </dgm:pt>
    <dgm:pt modelId="{498A6DDB-D8D4-1849-B52A-FC372B9E31C8}" type="pres">
      <dgm:prSet presAssocID="{D4916BD9-CFD5-4E76-A4C1-B330A4D13D54}" presName="childTextBox" presStyleLbl="fgAccFollowNode1" presStyleIdx="2" presStyleCnt="3">
        <dgm:presLayoutVars>
          <dgm:bulletEnabled val="1"/>
        </dgm:presLayoutVars>
      </dgm:prSet>
      <dgm:spPr/>
    </dgm:pt>
  </dgm:ptLst>
  <dgm:cxnLst>
    <dgm:cxn modelId="{B8F96F38-62B4-6A44-85B1-D95B88B48537}" type="presOf" srcId="{3576DCD7-32AE-4258-8458-567B9F14267A}" destId="{5AEA3F59-C685-3044-A7A6-6A20F07FF421}" srcOrd="0" destOrd="0" presId="urn:microsoft.com/office/officeart/2005/8/layout/process4"/>
    <dgm:cxn modelId="{87576847-19B5-4DB5-938C-C4832312DAB0}" srcId="{E3819278-2FE1-491E-901E-1745767C5584}" destId="{E0403755-285E-41A0-98AF-E6024B177628}" srcOrd="0" destOrd="0" parTransId="{E9186D3B-AF4C-47B0-831D-A52FEA4B65AA}" sibTransId="{C939E0AD-CA2F-42A3-94DA-BE4BCD2DFA8D}"/>
    <dgm:cxn modelId="{5453454B-57BE-47E9-B9D6-F8E5FA5823B1}" srcId="{E3819278-2FE1-491E-901E-1745767C5584}" destId="{D4916BD9-CFD5-4E76-A4C1-B330A4D13D54}" srcOrd="2" destOrd="0" parTransId="{9B4DB8A2-397C-4D50-BC9C-6BD76E7FA31A}" sibTransId="{80DB9CA9-0FB1-479C-8FA0-CC5CA088CA30}"/>
    <dgm:cxn modelId="{BB91725C-9DC8-407E-8C50-04585BA7C321}" srcId="{3576DCD7-32AE-4258-8458-567B9F14267A}" destId="{E3819278-2FE1-491E-901E-1745767C5584}" srcOrd="0" destOrd="0" parTransId="{C27E533E-0D1D-4366-8A3E-CAB6C0DB7133}" sibTransId="{BDCDABF0-E946-4D97-BF81-7EFBB7D7EAD6}"/>
    <dgm:cxn modelId="{CEE3B062-C574-844F-A815-A0B39C984460}" type="presOf" srcId="{B7C4ED98-E599-428B-9988-929418284001}" destId="{D16041CC-BDFD-6945-BE18-02F3E1E8EF20}" srcOrd="0" destOrd="0" presId="urn:microsoft.com/office/officeart/2005/8/layout/process4"/>
    <dgm:cxn modelId="{6BC73277-BCD6-4140-AB48-A7E2ADA651F3}" type="presOf" srcId="{E3819278-2FE1-491E-901E-1745767C5584}" destId="{21C8D4EB-34A0-1545-A5B8-82FC550BEF6B}" srcOrd="0" destOrd="0" presId="urn:microsoft.com/office/officeart/2005/8/layout/process4"/>
    <dgm:cxn modelId="{A116DECC-AAFD-A84F-A298-704FDF5A7C0A}" type="presOf" srcId="{E3819278-2FE1-491E-901E-1745767C5584}" destId="{97977F3C-C59C-2F4B-ACE0-91B12D91C7EF}" srcOrd="1" destOrd="0" presId="urn:microsoft.com/office/officeart/2005/8/layout/process4"/>
    <dgm:cxn modelId="{35FD4CF7-D864-D449-8B72-97E2E4C73850}" type="presOf" srcId="{E0403755-285E-41A0-98AF-E6024B177628}" destId="{C9C2E48D-AFAA-D74C-AC96-65648A175F02}" srcOrd="0" destOrd="0" presId="urn:microsoft.com/office/officeart/2005/8/layout/process4"/>
    <dgm:cxn modelId="{4B1B41FD-9112-4C92-A62E-4F59695C19D6}" srcId="{E3819278-2FE1-491E-901E-1745767C5584}" destId="{B7C4ED98-E599-428B-9988-929418284001}" srcOrd="1" destOrd="0" parTransId="{658F276C-9591-4672-A476-9F2EFFED71FF}" sibTransId="{292C4411-A321-46F5-A99A-C6CDDD85C444}"/>
    <dgm:cxn modelId="{BB8882FD-3865-F84C-9D08-3C126C941B8B}" type="presOf" srcId="{D4916BD9-CFD5-4E76-A4C1-B330A4D13D54}" destId="{498A6DDB-D8D4-1849-B52A-FC372B9E31C8}" srcOrd="0" destOrd="0" presId="urn:microsoft.com/office/officeart/2005/8/layout/process4"/>
    <dgm:cxn modelId="{3162F8FB-BF65-A348-A082-7A837FC3236C}" type="presParOf" srcId="{5AEA3F59-C685-3044-A7A6-6A20F07FF421}" destId="{0D0C776F-FD0E-7843-9356-211FD30E6337}" srcOrd="0" destOrd="0" presId="urn:microsoft.com/office/officeart/2005/8/layout/process4"/>
    <dgm:cxn modelId="{D3D67952-FBFE-5846-99AC-B4EBDC791183}" type="presParOf" srcId="{0D0C776F-FD0E-7843-9356-211FD30E6337}" destId="{21C8D4EB-34A0-1545-A5B8-82FC550BEF6B}" srcOrd="0" destOrd="0" presId="urn:microsoft.com/office/officeart/2005/8/layout/process4"/>
    <dgm:cxn modelId="{153B30B0-1166-8D4B-AD09-4D7D2F82D1AD}" type="presParOf" srcId="{0D0C776F-FD0E-7843-9356-211FD30E6337}" destId="{97977F3C-C59C-2F4B-ACE0-91B12D91C7EF}" srcOrd="1" destOrd="0" presId="urn:microsoft.com/office/officeart/2005/8/layout/process4"/>
    <dgm:cxn modelId="{3BADE754-7C6F-A64B-A995-AA75A07B4B21}" type="presParOf" srcId="{0D0C776F-FD0E-7843-9356-211FD30E6337}" destId="{F4D7C395-0600-8743-8E1E-E95DD972FF3B}" srcOrd="2" destOrd="0" presId="urn:microsoft.com/office/officeart/2005/8/layout/process4"/>
    <dgm:cxn modelId="{3E4D384C-3CFD-5B49-8679-ECB57FA80667}" type="presParOf" srcId="{F4D7C395-0600-8743-8E1E-E95DD972FF3B}" destId="{C9C2E48D-AFAA-D74C-AC96-65648A175F02}" srcOrd="0" destOrd="0" presId="urn:microsoft.com/office/officeart/2005/8/layout/process4"/>
    <dgm:cxn modelId="{A261750E-A0F4-2C4D-A840-1777A4B89BC2}" type="presParOf" srcId="{F4D7C395-0600-8743-8E1E-E95DD972FF3B}" destId="{D16041CC-BDFD-6945-BE18-02F3E1E8EF20}" srcOrd="1" destOrd="0" presId="urn:microsoft.com/office/officeart/2005/8/layout/process4"/>
    <dgm:cxn modelId="{6F315BF4-F1B0-7B41-B18A-5EA751415778}" type="presParOf" srcId="{F4D7C395-0600-8743-8E1E-E95DD972FF3B}" destId="{498A6DDB-D8D4-1849-B52A-FC372B9E31C8}"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10A11C-3CD0-4C36-A000-0067299DC92C}" type="doc">
      <dgm:prSet loTypeId="urn:microsoft.com/office/officeart/2005/8/layout/process4" loCatId="process" qsTypeId="urn:microsoft.com/office/officeart/2005/8/quickstyle/simple4" qsCatId="simple" csTypeId="urn:microsoft.com/office/officeart/2005/8/colors/colorful1" csCatId="colorful" phldr="1"/>
      <dgm:spPr/>
      <dgm:t>
        <a:bodyPr/>
        <a:lstStyle/>
        <a:p>
          <a:endParaRPr lang="en-US"/>
        </a:p>
      </dgm:t>
    </dgm:pt>
    <dgm:pt modelId="{C2BD728B-D4D1-486D-94E5-79184426D332}">
      <dgm:prSet custT="1"/>
      <dgm:spPr/>
      <dgm:t>
        <a:bodyPr/>
        <a:lstStyle/>
        <a:p>
          <a:r>
            <a:rPr lang="en-US" sz="1200" dirty="0"/>
            <a:t>The Department of Health works with many partners and contractors to develop and implement a range of obesity prevention programs in community, child care, school and heath care settings.</a:t>
          </a:r>
        </a:p>
      </dgm:t>
    </dgm:pt>
    <dgm:pt modelId="{6BCDAA66-4A7A-4A8B-BB3C-ED26B833F00F}" type="parTrans" cxnId="{D8EA4FDC-D588-4DF8-97E4-4132985A925F}">
      <dgm:prSet/>
      <dgm:spPr/>
      <dgm:t>
        <a:bodyPr/>
        <a:lstStyle/>
        <a:p>
          <a:endParaRPr lang="en-US"/>
        </a:p>
      </dgm:t>
    </dgm:pt>
    <dgm:pt modelId="{A477F142-03B5-4BEA-9BF4-96174B23655C}" type="sibTrans" cxnId="{D8EA4FDC-D588-4DF8-97E4-4132985A925F}">
      <dgm:prSet/>
      <dgm:spPr/>
      <dgm:t>
        <a:bodyPr/>
        <a:lstStyle/>
        <a:p>
          <a:endParaRPr lang="en-US"/>
        </a:p>
      </dgm:t>
    </dgm:pt>
    <dgm:pt modelId="{C23E8555-6D17-4EF1-A603-C84876DFC31F}">
      <dgm:prSet custT="1"/>
      <dgm:spPr/>
      <dgm:t>
        <a:bodyPr/>
        <a:lstStyle/>
        <a:p>
          <a:r>
            <a:rPr lang="en-US" sz="1200" dirty="0"/>
            <a:t>-</a:t>
          </a:r>
          <a:r>
            <a:rPr lang="en-US" sz="1200" b="1" dirty="0"/>
            <a:t>Just Say Yes to Fruits and Project (JSY) Vegetables</a:t>
          </a:r>
          <a:endParaRPr lang="en-US" sz="1200" dirty="0"/>
        </a:p>
      </dgm:t>
    </dgm:pt>
    <dgm:pt modelId="{66AB59E3-7693-487F-84B5-B4D5D9E94F74}" type="parTrans" cxnId="{46791816-60A2-4B1E-9456-83E07FEC6812}">
      <dgm:prSet/>
      <dgm:spPr/>
      <dgm:t>
        <a:bodyPr/>
        <a:lstStyle/>
        <a:p>
          <a:endParaRPr lang="en-US"/>
        </a:p>
      </dgm:t>
    </dgm:pt>
    <dgm:pt modelId="{42BA341F-9D22-4A73-939B-912F1F8F63EC}" type="sibTrans" cxnId="{46791816-60A2-4B1E-9456-83E07FEC6812}">
      <dgm:prSet/>
      <dgm:spPr/>
      <dgm:t>
        <a:bodyPr/>
        <a:lstStyle/>
        <a:p>
          <a:endParaRPr lang="en-US"/>
        </a:p>
      </dgm:t>
    </dgm:pt>
    <dgm:pt modelId="{72DEA789-5D3C-4141-AAEB-18AF440425A7}">
      <dgm:prSet/>
      <dgm:spPr/>
      <dgm:t>
        <a:bodyPr/>
        <a:lstStyle/>
        <a:p>
          <a:r>
            <a:rPr lang="en-US" dirty="0"/>
            <a:t>The JSY program is a comprehensive nutrition education and obesity prevention program. Using nutrition education workshops, food demonstrations and environmental strategies to improve access to healthier foods and physical activity, JSY helps to ensure low-income families in New York eat nutritious foods, make the most of their food budgets and prepare foods safely. Workshops provide practical nutrition information using USDA approved lesson plans, recipes and cooking demonstrations focusing on fruits and vegetables and low-fat ingredients.</a:t>
          </a:r>
        </a:p>
      </dgm:t>
    </dgm:pt>
    <dgm:pt modelId="{6F9B6741-39A3-48B4-83D5-631E02ED3E97}" type="parTrans" cxnId="{561C1D5A-D28B-4E14-B19A-B0476FF7EB84}">
      <dgm:prSet/>
      <dgm:spPr/>
      <dgm:t>
        <a:bodyPr/>
        <a:lstStyle/>
        <a:p>
          <a:endParaRPr lang="en-US"/>
        </a:p>
      </dgm:t>
    </dgm:pt>
    <dgm:pt modelId="{09744DDF-EB84-432B-A357-BAF585092ED9}" type="sibTrans" cxnId="{561C1D5A-D28B-4E14-B19A-B0476FF7EB84}">
      <dgm:prSet/>
      <dgm:spPr/>
      <dgm:t>
        <a:bodyPr/>
        <a:lstStyle/>
        <a:p>
          <a:endParaRPr lang="en-US"/>
        </a:p>
      </dgm:t>
    </dgm:pt>
    <dgm:pt modelId="{20505AE9-4DA6-4889-9CBE-B242419211B0}">
      <dgm:prSet custT="1"/>
      <dgm:spPr/>
      <dgm:t>
        <a:bodyPr/>
        <a:lstStyle/>
        <a:p>
          <a:r>
            <a:rPr lang="en-US" sz="1200" dirty="0"/>
            <a:t>- </a:t>
          </a:r>
          <a:r>
            <a:rPr lang="en-US" sz="1200" b="1" dirty="0"/>
            <a:t>Special Supplemental Nutrition Program for Women, Infants and Children (WIC)</a:t>
          </a:r>
          <a:endParaRPr lang="en-US" sz="1200" dirty="0"/>
        </a:p>
      </dgm:t>
    </dgm:pt>
    <dgm:pt modelId="{1660D6DE-F892-4917-8EE4-E3AAE4D1CAA4}" type="parTrans" cxnId="{38F277CB-121D-4480-9712-C23DB83493CF}">
      <dgm:prSet/>
      <dgm:spPr/>
      <dgm:t>
        <a:bodyPr/>
        <a:lstStyle/>
        <a:p>
          <a:endParaRPr lang="en-US"/>
        </a:p>
      </dgm:t>
    </dgm:pt>
    <dgm:pt modelId="{A86E9761-822B-4C09-AB5F-B3F1D40E12CA}" type="sibTrans" cxnId="{38F277CB-121D-4480-9712-C23DB83493CF}">
      <dgm:prSet/>
      <dgm:spPr/>
      <dgm:t>
        <a:bodyPr/>
        <a:lstStyle/>
        <a:p>
          <a:endParaRPr lang="en-US"/>
        </a:p>
      </dgm:t>
    </dgm:pt>
    <dgm:pt modelId="{70C6D0DC-B5D0-42FD-BB2E-78A6395A66D2}">
      <dgm:prSet custT="1"/>
      <dgm:spPr/>
      <dgm:t>
        <a:bodyPr/>
        <a:lstStyle/>
        <a:p>
          <a:r>
            <a:rPr lang="en-US" sz="1200" dirty="0"/>
            <a:t>The WIC Program provides supplemental food, participant-centered nutrition education and counseling, breastfeeding support, and linkages with health and social services for eligible low-income women and children to improve pregnancy outcomes, promote optimal growth and development for infants and children, and influence lifetime nutrition and health behaviors. NYS has developed many initiatives that assist WIC participants in achieving healthier lifestyles and contribute to decreasing overweight and obesity.</a:t>
          </a:r>
        </a:p>
      </dgm:t>
    </dgm:pt>
    <dgm:pt modelId="{B83148F0-2D84-4C68-9C9D-5BE3B4DA0237}" type="parTrans" cxnId="{8C5A518C-9C94-450C-AFDB-034DB090D62F}">
      <dgm:prSet/>
      <dgm:spPr/>
      <dgm:t>
        <a:bodyPr/>
        <a:lstStyle/>
        <a:p>
          <a:endParaRPr lang="en-US"/>
        </a:p>
      </dgm:t>
    </dgm:pt>
    <dgm:pt modelId="{FFB60F49-19BD-4802-872C-7C112DA5970C}" type="sibTrans" cxnId="{8C5A518C-9C94-450C-AFDB-034DB090D62F}">
      <dgm:prSet/>
      <dgm:spPr/>
      <dgm:t>
        <a:bodyPr/>
        <a:lstStyle/>
        <a:p>
          <a:endParaRPr lang="en-US"/>
        </a:p>
      </dgm:t>
    </dgm:pt>
    <dgm:pt modelId="{24E8E7F9-5DE1-8E47-A5CC-5B5E47B23835}" type="pres">
      <dgm:prSet presAssocID="{8210A11C-3CD0-4C36-A000-0067299DC92C}" presName="Name0" presStyleCnt="0">
        <dgm:presLayoutVars>
          <dgm:dir/>
          <dgm:animLvl val="lvl"/>
          <dgm:resizeHandles val="exact"/>
        </dgm:presLayoutVars>
      </dgm:prSet>
      <dgm:spPr/>
    </dgm:pt>
    <dgm:pt modelId="{D8B17544-C90F-124C-864E-88C05343EBBA}" type="pres">
      <dgm:prSet presAssocID="{70C6D0DC-B5D0-42FD-BB2E-78A6395A66D2}" presName="boxAndChildren" presStyleCnt="0"/>
      <dgm:spPr/>
    </dgm:pt>
    <dgm:pt modelId="{178E7C60-CB8D-0D4C-B2CA-49ED68DC6353}" type="pres">
      <dgm:prSet presAssocID="{70C6D0DC-B5D0-42FD-BB2E-78A6395A66D2}" presName="parentTextBox" presStyleLbl="node1" presStyleIdx="0" presStyleCnt="5" custScaleY="198249"/>
      <dgm:spPr/>
    </dgm:pt>
    <dgm:pt modelId="{D38ABF29-1329-3643-A9E6-1E311E59B909}" type="pres">
      <dgm:prSet presAssocID="{A86E9761-822B-4C09-AB5F-B3F1D40E12CA}" presName="sp" presStyleCnt="0"/>
      <dgm:spPr/>
    </dgm:pt>
    <dgm:pt modelId="{6B54B2E2-7568-FA46-821F-1B42A91468FB}" type="pres">
      <dgm:prSet presAssocID="{20505AE9-4DA6-4889-9CBE-B242419211B0}" presName="arrowAndChildren" presStyleCnt="0"/>
      <dgm:spPr/>
    </dgm:pt>
    <dgm:pt modelId="{4A50F72A-AE76-BF49-AFC6-8722CADB036C}" type="pres">
      <dgm:prSet presAssocID="{20505AE9-4DA6-4889-9CBE-B242419211B0}" presName="parentTextArrow" presStyleLbl="node1" presStyleIdx="1" presStyleCnt="5"/>
      <dgm:spPr/>
    </dgm:pt>
    <dgm:pt modelId="{28948424-6D29-4D4D-8D01-0D89FD31D79C}" type="pres">
      <dgm:prSet presAssocID="{09744DDF-EB84-432B-A357-BAF585092ED9}" presName="sp" presStyleCnt="0"/>
      <dgm:spPr/>
    </dgm:pt>
    <dgm:pt modelId="{1E35C057-4B27-264F-9310-04E1A6DF165D}" type="pres">
      <dgm:prSet presAssocID="{72DEA789-5D3C-4141-AAEB-18AF440425A7}" presName="arrowAndChildren" presStyleCnt="0"/>
      <dgm:spPr/>
    </dgm:pt>
    <dgm:pt modelId="{FF238E7A-6A5C-CD4C-88F8-3EE88581EA4F}" type="pres">
      <dgm:prSet presAssocID="{72DEA789-5D3C-4141-AAEB-18AF440425A7}" presName="parentTextArrow" presStyleLbl="node1" presStyleIdx="2" presStyleCnt="5" custScaleY="245611"/>
      <dgm:spPr/>
    </dgm:pt>
    <dgm:pt modelId="{DB9A5CF5-9600-AB48-8C0A-CF3672520446}" type="pres">
      <dgm:prSet presAssocID="{42BA341F-9D22-4A73-939B-912F1F8F63EC}" presName="sp" presStyleCnt="0"/>
      <dgm:spPr/>
    </dgm:pt>
    <dgm:pt modelId="{2D9BA868-79A8-0B4E-916F-DD28BE209466}" type="pres">
      <dgm:prSet presAssocID="{C23E8555-6D17-4EF1-A603-C84876DFC31F}" presName="arrowAndChildren" presStyleCnt="0"/>
      <dgm:spPr/>
    </dgm:pt>
    <dgm:pt modelId="{CE976B8E-EA11-7940-B1C0-4D106F579EF3}" type="pres">
      <dgm:prSet presAssocID="{C23E8555-6D17-4EF1-A603-C84876DFC31F}" presName="parentTextArrow" presStyleLbl="node1" presStyleIdx="3" presStyleCnt="5"/>
      <dgm:spPr/>
    </dgm:pt>
    <dgm:pt modelId="{05E67BBD-D325-9945-8A41-F480388AFE82}" type="pres">
      <dgm:prSet presAssocID="{A477F142-03B5-4BEA-9BF4-96174B23655C}" presName="sp" presStyleCnt="0"/>
      <dgm:spPr/>
    </dgm:pt>
    <dgm:pt modelId="{A2E9BF7A-4C00-F543-BC64-D6628AA20424}" type="pres">
      <dgm:prSet presAssocID="{C2BD728B-D4D1-486D-94E5-79184426D332}" presName="arrowAndChildren" presStyleCnt="0"/>
      <dgm:spPr/>
    </dgm:pt>
    <dgm:pt modelId="{909A6C6B-260D-5E46-ADF0-A2DCACFE0712}" type="pres">
      <dgm:prSet presAssocID="{C2BD728B-D4D1-486D-94E5-79184426D332}" presName="parentTextArrow" presStyleLbl="node1" presStyleIdx="4" presStyleCnt="5"/>
      <dgm:spPr/>
    </dgm:pt>
  </dgm:ptLst>
  <dgm:cxnLst>
    <dgm:cxn modelId="{4FDFE20B-52B5-5E4C-8BBF-C97604117D23}" type="presOf" srcId="{70C6D0DC-B5D0-42FD-BB2E-78A6395A66D2}" destId="{178E7C60-CB8D-0D4C-B2CA-49ED68DC6353}" srcOrd="0" destOrd="0" presId="urn:microsoft.com/office/officeart/2005/8/layout/process4"/>
    <dgm:cxn modelId="{46791816-60A2-4B1E-9456-83E07FEC6812}" srcId="{8210A11C-3CD0-4C36-A000-0067299DC92C}" destId="{C23E8555-6D17-4EF1-A603-C84876DFC31F}" srcOrd="1" destOrd="0" parTransId="{66AB59E3-7693-487F-84B5-B4D5D9E94F74}" sibTransId="{42BA341F-9D22-4A73-939B-912F1F8F63EC}"/>
    <dgm:cxn modelId="{561C1D5A-D28B-4E14-B19A-B0476FF7EB84}" srcId="{8210A11C-3CD0-4C36-A000-0067299DC92C}" destId="{72DEA789-5D3C-4141-AAEB-18AF440425A7}" srcOrd="2" destOrd="0" parTransId="{6F9B6741-39A3-48B4-83D5-631E02ED3E97}" sibTransId="{09744DDF-EB84-432B-A357-BAF585092ED9}"/>
    <dgm:cxn modelId="{76688760-D856-3B4C-A04B-CADD82DEF2F0}" type="presOf" srcId="{C23E8555-6D17-4EF1-A603-C84876DFC31F}" destId="{CE976B8E-EA11-7940-B1C0-4D106F579EF3}" srcOrd="0" destOrd="0" presId="urn:microsoft.com/office/officeart/2005/8/layout/process4"/>
    <dgm:cxn modelId="{7D9EF678-78A5-DA4D-AD2D-AC9AEABCA638}" type="presOf" srcId="{20505AE9-4DA6-4889-9CBE-B242419211B0}" destId="{4A50F72A-AE76-BF49-AFC6-8722CADB036C}" srcOrd="0" destOrd="0" presId="urn:microsoft.com/office/officeart/2005/8/layout/process4"/>
    <dgm:cxn modelId="{8C5A518C-9C94-450C-AFDB-034DB090D62F}" srcId="{8210A11C-3CD0-4C36-A000-0067299DC92C}" destId="{70C6D0DC-B5D0-42FD-BB2E-78A6395A66D2}" srcOrd="4" destOrd="0" parTransId="{B83148F0-2D84-4C68-9C9D-5BE3B4DA0237}" sibTransId="{FFB60F49-19BD-4802-872C-7C112DA5970C}"/>
    <dgm:cxn modelId="{FCFD8192-CB2A-B345-9FBA-D419A73A71B0}" type="presOf" srcId="{C2BD728B-D4D1-486D-94E5-79184426D332}" destId="{909A6C6B-260D-5E46-ADF0-A2DCACFE0712}" srcOrd="0" destOrd="0" presId="urn:microsoft.com/office/officeart/2005/8/layout/process4"/>
    <dgm:cxn modelId="{BA60BE95-CD0B-9A42-ADD9-5EAF930EFE53}" type="presOf" srcId="{8210A11C-3CD0-4C36-A000-0067299DC92C}" destId="{24E8E7F9-5DE1-8E47-A5CC-5B5E47B23835}" srcOrd="0" destOrd="0" presId="urn:microsoft.com/office/officeart/2005/8/layout/process4"/>
    <dgm:cxn modelId="{6AF74E9B-6124-DE4B-9A0C-CF9F8CDDEE67}" type="presOf" srcId="{72DEA789-5D3C-4141-AAEB-18AF440425A7}" destId="{FF238E7A-6A5C-CD4C-88F8-3EE88581EA4F}" srcOrd="0" destOrd="0" presId="urn:microsoft.com/office/officeart/2005/8/layout/process4"/>
    <dgm:cxn modelId="{38F277CB-121D-4480-9712-C23DB83493CF}" srcId="{8210A11C-3CD0-4C36-A000-0067299DC92C}" destId="{20505AE9-4DA6-4889-9CBE-B242419211B0}" srcOrd="3" destOrd="0" parTransId="{1660D6DE-F892-4917-8EE4-E3AAE4D1CAA4}" sibTransId="{A86E9761-822B-4C09-AB5F-B3F1D40E12CA}"/>
    <dgm:cxn modelId="{D8EA4FDC-D588-4DF8-97E4-4132985A925F}" srcId="{8210A11C-3CD0-4C36-A000-0067299DC92C}" destId="{C2BD728B-D4D1-486D-94E5-79184426D332}" srcOrd="0" destOrd="0" parTransId="{6BCDAA66-4A7A-4A8B-BB3C-ED26B833F00F}" sibTransId="{A477F142-03B5-4BEA-9BF4-96174B23655C}"/>
    <dgm:cxn modelId="{F6036EAA-6C34-3145-B104-486D90DB404A}" type="presParOf" srcId="{24E8E7F9-5DE1-8E47-A5CC-5B5E47B23835}" destId="{D8B17544-C90F-124C-864E-88C05343EBBA}" srcOrd="0" destOrd="0" presId="urn:microsoft.com/office/officeart/2005/8/layout/process4"/>
    <dgm:cxn modelId="{82C6B376-D1F5-D143-B41F-35A25A13F3ED}" type="presParOf" srcId="{D8B17544-C90F-124C-864E-88C05343EBBA}" destId="{178E7C60-CB8D-0D4C-B2CA-49ED68DC6353}" srcOrd="0" destOrd="0" presId="urn:microsoft.com/office/officeart/2005/8/layout/process4"/>
    <dgm:cxn modelId="{DFDD310F-87A8-F44E-A262-E5A9DB0951F7}" type="presParOf" srcId="{24E8E7F9-5DE1-8E47-A5CC-5B5E47B23835}" destId="{D38ABF29-1329-3643-A9E6-1E311E59B909}" srcOrd="1" destOrd="0" presId="urn:microsoft.com/office/officeart/2005/8/layout/process4"/>
    <dgm:cxn modelId="{DB9F959E-6414-084A-984C-F975279203E8}" type="presParOf" srcId="{24E8E7F9-5DE1-8E47-A5CC-5B5E47B23835}" destId="{6B54B2E2-7568-FA46-821F-1B42A91468FB}" srcOrd="2" destOrd="0" presId="urn:microsoft.com/office/officeart/2005/8/layout/process4"/>
    <dgm:cxn modelId="{9119155F-E214-EC4B-AC2C-A49FAC61A14C}" type="presParOf" srcId="{6B54B2E2-7568-FA46-821F-1B42A91468FB}" destId="{4A50F72A-AE76-BF49-AFC6-8722CADB036C}" srcOrd="0" destOrd="0" presId="urn:microsoft.com/office/officeart/2005/8/layout/process4"/>
    <dgm:cxn modelId="{3D302ADD-AE73-EE45-BCEC-7C43A7D5F1D4}" type="presParOf" srcId="{24E8E7F9-5DE1-8E47-A5CC-5B5E47B23835}" destId="{28948424-6D29-4D4D-8D01-0D89FD31D79C}" srcOrd="3" destOrd="0" presId="urn:microsoft.com/office/officeart/2005/8/layout/process4"/>
    <dgm:cxn modelId="{A63C4C35-9319-8D4F-9824-E7846785296B}" type="presParOf" srcId="{24E8E7F9-5DE1-8E47-A5CC-5B5E47B23835}" destId="{1E35C057-4B27-264F-9310-04E1A6DF165D}" srcOrd="4" destOrd="0" presId="urn:microsoft.com/office/officeart/2005/8/layout/process4"/>
    <dgm:cxn modelId="{0232910B-0CD9-A24A-8CDC-71746B9B5EF1}" type="presParOf" srcId="{1E35C057-4B27-264F-9310-04E1A6DF165D}" destId="{FF238E7A-6A5C-CD4C-88F8-3EE88581EA4F}" srcOrd="0" destOrd="0" presId="urn:microsoft.com/office/officeart/2005/8/layout/process4"/>
    <dgm:cxn modelId="{A383BF42-A490-3F4B-BE58-932D66F0B8A9}" type="presParOf" srcId="{24E8E7F9-5DE1-8E47-A5CC-5B5E47B23835}" destId="{DB9A5CF5-9600-AB48-8C0A-CF3672520446}" srcOrd="5" destOrd="0" presId="urn:microsoft.com/office/officeart/2005/8/layout/process4"/>
    <dgm:cxn modelId="{8B47A4D7-E5B7-2248-8D1A-CB2D76E09446}" type="presParOf" srcId="{24E8E7F9-5DE1-8E47-A5CC-5B5E47B23835}" destId="{2D9BA868-79A8-0B4E-916F-DD28BE209466}" srcOrd="6" destOrd="0" presId="urn:microsoft.com/office/officeart/2005/8/layout/process4"/>
    <dgm:cxn modelId="{E9A59D9E-AAED-CE41-88EA-C9EF8E8FB42D}" type="presParOf" srcId="{2D9BA868-79A8-0B4E-916F-DD28BE209466}" destId="{CE976B8E-EA11-7940-B1C0-4D106F579EF3}" srcOrd="0" destOrd="0" presId="urn:microsoft.com/office/officeart/2005/8/layout/process4"/>
    <dgm:cxn modelId="{A6404233-1FF7-D14D-B97D-E1139F36B095}" type="presParOf" srcId="{24E8E7F9-5DE1-8E47-A5CC-5B5E47B23835}" destId="{05E67BBD-D325-9945-8A41-F480388AFE82}" srcOrd="7" destOrd="0" presId="urn:microsoft.com/office/officeart/2005/8/layout/process4"/>
    <dgm:cxn modelId="{948FEFDE-A0E9-684A-A1C3-192F8F34412B}" type="presParOf" srcId="{24E8E7F9-5DE1-8E47-A5CC-5B5E47B23835}" destId="{A2E9BF7A-4C00-F543-BC64-D6628AA20424}" srcOrd="8" destOrd="0" presId="urn:microsoft.com/office/officeart/2005/8/layout/process4"/>
    <dgm:cxn modelId="{3BE1C63F-F55D-8948-BB9C-CC172FB2DED0}" type="presParOf" srcId="{A2E9BF7A-4C00-F543-BC64-D6628AA20424}" destId="{909A6C6B-260D-5E46-ADF0-A2DCACFE071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7A0A7F0-D168-4A79-8EC7-8CBE64961767}" type="doc">
      <dgm:prSet loTypeId="urn:microsoft.com/office/officeart/2018/2/layout/IconVerticalSolidList" loCatId="icon" qsTypeId="urn:microsoft.com/office/officeart/2005/8/quickstyle/simple1" qsCatId="simple" csTypeId="urn:microsoft.com/office/officeart/2018/5/colors/Iconchunking_neutralicontext_colorful2" csCatId="colorful" phldr="1"/>
      <dgm:spPr/>
      <dgm:t>
        <a:bodyPr/>
        <a:lstStyle/>
        <a:p>
          <a:endParaRPr lang="en-US"/>
        </a:p>
      </dgm:t>
    </dgm:pt>
    <dgm:pt modelId="{CD95DB47-018D-4ABC-A629-D19B29059BDE}">
      <dgm:prSet/>
      <dgm:spPr/>
      <dgm:t>
        <a:bodyPr/>
        <a:lstStyle/>
        <a:p>
          <a:pPr>
            <a:lnSpc>
              <a:spcPct val="100000"/>
            </a:lnSpc>
          </a:pPr>
          <a:r>
            <a:rPr lang="en-US"/>
            <a:t>Which solution is the most effective Policy?</a:t>
          </a:r>
        </a:p>
      </dgm:t>
    </dgm:pt>
    <dgm:pt modelId="{A60BDB2D-E93A-43B2-BB66-2117CFB95F79}" type="parTrans" cxnId="{C7651792-9E12-4DB4-9575-4FD02797C3DC}">
      <dgm:prSet/>
      <dgm:spPr/>
      <dgm:t>
        <a:bodyPr/>
        <a:lstStyle/>
        <a:p>
          <a:endParaRPr lang="en-US"/>
        </a:p>
      </dgm:t>
    </dgm:pt>
    <dgm:pt modelId="{C8345CBC-0FB2-4561-9BE5-75D2DE28A431}" type="sibTrans" cxnId="{C7651792-9E12-4DB4-9575-4FD02797C3DC}">
      <dgm:prSet/>
      <dgm:spPr/>
      <dgm:t>
        <a:bodyPr/>
        <a:lstStyle/>
        <a:p>
          <a:endParaRPr lang="en-US"/>
        </a:p>
      </dgm:t>
    </dgm:pt>
    <dgm:pt modelId="{ADA8D55A-7CE6-478B-A4C3-9F2FE91BFE6F}">
      <dgm:prSet/>
      <dgm:spPr/>
      <dgm:t>
        <a:bodyPr/>
        <a:lstStyle/>
        <a:p>
          <a:pPr>
            <a:lnSpc>
              <a:spcPct val="100000"/>
            </a:lnSpc>
          </a:pPr>
          <a:r>
            <a:rPr lang="en-US"/>
            <a:t>In 4-6 sentences state which solution your group determined to be the best policy and include details as to why you chose this option.</a:t>
          </a:r>
        </a:p>
      </dgm:t>
    </dgm:pt>
    <dgm:pt modelId="{8C3E6D6A-2971-4E7B-B4C9-4E20C73C4E33}" type="parTrans" cxnId="{DA513C69-6650-4B53-91F7-F49D8AF24995}">
      <dgm:prSet/>
      <dgm:spPr/>
      <dgm:t>
        <a:bodyPr/>
        <a:lstStyle/>
        <a:p>
          <a:endParaRPr lang="en-US"/>
        </a:p>
      </dgm:t>
    </dgm:pt>
    <dgm:pt modelId="{55F3DFC6-4DD9-4C59-B084-225DB3F78BB6}" type="sibTrans" cxnId="{DA513C69-6650-4B53-91F7-F49D8AF24995}">
      <dgm:prSet/>
      <dgm:spPr/>
      <dgm:t>
        <a:bodyPr/>
        <a:lstStyle/>
        <a:p>
          <a:endParaRPr lang="en-US"/>
        </a:p>
      </dgm:t>
    </dgm:pt>
    <dgm:pt modelId="{7BF18A30-0A16-47A9-AF34-FA8347A5C5C1}" type="pres">
      <dgm:prSet presAssocID="{E7A0A7F0-D168-4A79-8EC7-8CBE64961767}" presName="root" presStyleCnt="0">
        <dgm:presLayoutVars>
          <dgm:dir/>
          <dgm:resizeHandles val="exact"/>
        </dgm:presLayoutVars>
      </dgm:prSet>
      <dgm:spPr/>
    </dgm:pt>
    <dgm:pt modelId="{4B4977F4-97E6-49F3-A80C-DA353FD2C37D}" type="pres">
      <dgm:prSet presAssocID="{CD95DB47-018D-4ABC-A629-D19B29059BDE}" presName="compNode" presStyleCnt="0"/>
      <dgm:spPr/>
    </dgm:pt>
    <dgm:pt modelId="{124DC852-474B-4AAB-83F2-9A27CFA56BE8}" type="pres">
      <dgm:prSet presAssocID="{CD95DB47-018D-4ABC-A629-D19B29059BDE}" presName="bgRect" presStyleLbl="bgShp" presStyleIdx="0" presStyleCnt="2"/>
      <dgm:spPr/>
    </dgm:pt>
    <dgm:pt modelId="{EE25E20A-9516-4E43-9BF7-B761382F5E9E}" type="pres">
      <dgm:prSet presAssocID="{CD95DB47-018D-4ABC-A629-D19B29059BDE}"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6C483878-5087-4169-9326-8995C68D2E6B}" type="pres">
      <dgm:prSet presAssocID="{CD95DB47-018D-4ABC-A629-D19B29059BDE}" presName="spaceRect" presStyleCnt="0"/>
      <dgm:spPr/>
    </dgm:pt>
    <dgm:pt modelId="{778537B3-AF9F-4B8D-B840-EA99C841B2C4}" type="pres">
      <dgm:prSet presAssocID="{CD95DB47-018D-4ABC-A629-D19B29059BDE}" presName="parTx" presStyleLbl="revTx" presStyleIdx="0" presStyleCnt="2">
        <dgm:presLayoutVars>
          <dgm:chMax val="0"/>
          <dgm:chPref val="0"/>
        </dgm:presLayoutVars>
      </dgm:prSet>
      <dgm:spPr/>
    </dgm:pt>
    <dgm:pt modelId="{9E1891C2-CBDB-4AFE-83C4-08CF848CA6D4}" type="pres">
      <dgm:prSet presAssocID="{C8345CBC-0FB2-4561-9BE5-75D2DE28A431}" presName="sibTrans" presStyleCnt="0"/>
      <dgm:spPr/>
    </dgm:pt>
    <dgm:pt modelId="{E3A86D54-7BCE-4D9A-A716-DDC8FD3BD68B}" type="pres">
      <dgm:prSet presAssocID="{ADA8D55A-7CE6-478B-A4C3-9F2FE91BFE6F}" presName="compNode" presStyleCnt="0"/>
      <dgm:spPr/>
    </dgm:pt>
    <dgm:pt modelId="{56C11734-E6D7-4081-9150-B05739C24583}" type="pres">
      <dgm:prSet presAssocID="{ADA8D55A-7CE6-478B-A4C3-9F2FE91BFE6F}" presName="bgRect" presStyleLbl="bgShp" presStyleIdx="1" presStyleCnt="2"/>
      <dgm:spPr/>
    </dgm:pt>
    <dgm:pt modelId="{A4BF62A7-8EFC-460A-B20C-2A2189DE97A7}" type="pres">
      <dgm:prSet presAssocID="{ADA8D55A-7CE6-478B-A4C3-9F2FE91BFE6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otes"/>
        </a:ext>
      </dgm:extLst>
    </dgm:pt>
    <dgm:pt modelId="{85331F02-3849-4D30-846B-3C6EE57A195B}" type="pres">
      <dgm:prSet presAssocID="{ADA8D55A-7CE6-478B-A4C3-9F2FE91BFE6F}" presName="spaceRect" presStyleCnt="0"/>
      <dgm:spPr/>
    </dgm:pt>
    <dgm:pt modelId="{0E3F13B5-FF73-4628-B356-2523E09EB184}" type="pres">
      <dgm:prSet presAssocID="{ADA8D55A-7CE6-478B-A4C3-9F2FE91BFE6F}" presName="parTx" presStyleLbl="revTx" presStyleIdx="1" presStyleCnt="2">
        <dgm:presLayoutVars>
          <dgm:chMax val="0"/>
          <dgm:chPref val="0"/>
        </dgm:presLayoutVars>
      </dgm:prSet>
      <dgm:spPr/>
    </dgm:pt>
  </dgm:ptLst>
  <dgm:cxnLst>
    <dgm:cxn modelId="{DA513C69-6650-4B53-91F7-F49D8AF24995}" srcId="{E7A0A7F0-D168-4A79-8EC7-8CBE64961767}" destId="{ADA8D55A-7CE6-478B-A4C3-9F2FE91BFE6F}" srcOrd="1" destOrd="0" parTransId="{8C3E6D6A-2971-4E7B-B4C9-4E20C73C4E33}" sibTransId="{55F3DFC6-4DD9-4C59-B084-225DB3F78BB6}"/>
    <dgm:cxn modelId="{6F47F08B-8341-46A5-81CE-67BC007F3533}" type="presOf" srcId="{E7A0A7F0-D168-4A79-8EC7-8CBE64961767}" destId="{7BF18A30-0A16-47A9-AF34-FA8347A5C5C1}" srcOrd="0" destOrd="0" presId="urn:microsoft.com/office/officeart/2018/2/layout/IconVerticalSolidList"/>
    <dgm:cxn modelId="{C7651792-9E12-4DB4-9575-4FD02797C3DC}" srcId="{E7A0A7F0-D168-4A79-8EC7-8CBE64961767}" destId="{CD95DB47-018D-4ABC-A629-D19B29059BDE}" srcOrd="0" destOrd="0" parTransId="{A60BDB2D-E93A-43B2-BB66-2117CFB95F79}" sibTransId="{C8345CBC-0FB2-4561-9BE5-75D2DE28A431}"/>
    <dgm:cxn modelId="{2E3EBFB3-CE85-435F-8AF7-E027B6C445F6}" type="presOf" srcId="{ADA8D55A-7CE6-478B-A4C3-9F2FE91BFE6F}" destId="{0E3F13B5-FF73-4628-B356-2523E09EB184}" srcOrd="0" destOrd="0" presId="urn:microsoft.com/office/officeart/2018/2/layout/IconVerticalSolidList"/>
    <dgm:cxn modelId="{FAC94BE1-D5A1-477C-857A-96043D0AD649}" type="presOf" srcId="{CD95DB47-018D-4ABC-A629-D19B29059BDE}" destId="{778537B3-AF9F-4B8D-B840-EA99C841B2C4}" srcOrd="0" destOrd="0" presId="urn:microsoft.com/office/officeart/2018/2/layout/IconVerticalSolidList"/>
    <dgm:cxn modelId="{8E682EDB-3C95-4C60-B5E2-CC81072D3EF7}" type="presParOf" srcId="{7BF18A30-0A16-47A9-AF34-FA8347A5C5C1}" destId="{4B4977F4-97E6-49F3-A80C-DA353FD2C37D}" srcOrd="0" destOrd="0" presId="urn:microsoft.com/office/officeart/2018/2/layout/IconVerticalSolidList"/>
    <dgm:cxn modelId="{75998904-8165-4E9B-9228-9807F71A42D8}" type="presParOf" srcId="{4B4977F4-97E6-49F3-A80C-DA353FD2C37D}" destId="{124DC852-474B-4AAB-83F2-9A27CFA56BE8}" srcOrd="0" destOrd="0" presId="urn:microsoft.com/office/officeart/2018/2/layout/IconVerticalSolidList"/>
    <dgm:cxn modelId="{8C60BEAA-F93B-46E4-BBF4-1AE74212F8BD}" type="presParOf" srcId="{4B4977F4-97E6-49F3-A80C-DA353FD2C37D}" destId="{EE25E20A-9516-4E43-9BF7-B761382F5E9E}" srcOrd="1" destOrd="0" presId="urn:microsoft.com/office/officeart/2018/2/layout/IconVerticalSolidList"/>
    <dgm:cxn modelId="{106ED92F-AAAF-4A45-BBCE-BF372AED7B67}" type="presParOf" srcId="{4B4977F4-97E6-49F3-A80C-DA353FD2C37D}" destId="{6C483878-5087-4169-9326-8995C68D2E6B}" srcOrd="2" destOrd="0" presId="urn:microsoft.com/office/officeart/2018/2/layout/IconVerticalSolidList"/>
    <dgm:cxn modelId="{FC655C89-CDCC-4DD4-9C72-F2A31D655E88}" type="presParOf" srcId="{4B4977F4-97E6-49F3-A80C-DA353FD2C37D}" destId="{778537B3-AF9F-4B8D-B840-EA99C841B2C4}" srcOrd="3" destOrd="0" presId="urn:microsoft.com/office/officeart/2018/2/layout/IconVerticalSolidList"/>
    <dgm:cxn modelId="{A966E85D-5176-478C-BB2D-8143E676E9B4}" type="presParOf" srcId="{7BF18A30-0A16-47A9-AF34-FA8347A5C5C1}" destId="{9E1891C2-CBDB-4AFE-83C4-08CF848CA6D4}" srcOrd="1" destOrd="0" presId="urn:microsoft.com/office/officeart/2018/2/layout/IconVerticalSolidList"/>
    <dgm:cxn modelId="{3A045CD5-D4F3-47F8-98C3-37439F679057}" type="presParOf" srcId="{7BF18A30-0A16-47A9-AF34-FA8347A5C5C1}" destId="{E3A86D54-7BCE-4D9A-A716-DDC8FD3BD68B}" srcOrd="2" destOrd="0" presId="urn:microsoft.com/office/officeart/2018/2/layout/IconVerticalSolidList"/>
    <dgm:cxn modelId="{CA918843-AA69-4F32-966E-F068AFBA4474}" type="presParOf" srcId="{E3A86D54-7BCE-4D9A-A716-DDC8FD3BD68B}" destId="{56C11734-E6D7-4081-9150-B05739C24583}" srcOrd="0" destOrd="0" presId="urn:microsoft.com/office/officeart/2018/2/layout/IconVerticalSolidList"/>
    <dgm:cxn modelId="{2DD77EAD-A5D9-4A57-9DBB-5C060FDF1A7A}" type="presParOf" srcId="{E3A86D54-7BCE-4D9A-A716-DDC8FD3BD68B}" destId="{A4BF62A7-8EFC-460A-B20C-2A2189DE97A7}" srcOrd="1" destOrd="0" presId="urn:microsoft.com/office/officeart/2018/2/layout/IconVerticalSolidList"/>
    <dgm:cxn modelId="{A2C21C88-62A2-49DA-B2D8-183355FB0C31}" type="presParOf" srcId="{E3A86D54-7BCE-4D9A-A716-DDC8FD3BD68B}" destId="{85331F02-3849-4D30-846B-3C6EE57A195B}" srcOrd="2" destOrd="0" presId="urn:microsoft.com/office/officeart/2018/2/layout/IconVerticalSolidList"/>
    <dgm:cxn modelId="{F726040E-37FA-4CC2-8D0C-D3596042E7AB}" type="presParOf" srcId="{E3A86D54-7BCE-4D9A-A716-DDC8FD3BD68B}" destId="{0E3F13B5-FF73-4628-B356-2523E09EB18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AC9192-E92A-D74E-A0E9-B41CFD80FCA5}">
      <dsp:nvSpPr>
        <dsp:cNvPr id="0" name=""/>
        <dsp:cNvSpPr/>
      </dsp:nvSpPr>
      <dsp:spPr>
        <a:xfrm>
          <a:off x="1440" y="144606"/>
          <a:ext cx="3072596" cy="407419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endParaRPr lang="en-US" sz="1700" b="1" kern="1200" baseline="0" dirty="0"/>
        </a:p>
        <a:p>
          <a:pPr marL="0" lvl="0" indent="0" algn="ctr" defTabSz="755650">
            <a:lnSpc>
              <a:spcPct val="90000"/>
            </a:lnSpc>
            <a:spcBef>
              <a:spcPct val="0"/>
            </a:spcBef>
            <a:spcAft>
              <a:spcPct val="35000"/>
            </a:spcAft>
            <a:buNone/>
          </a:pPr>
          <a:endParaRPr lang="en-US" sz="1700" b="1" kern="1200" baseline="0" dirty="0"/>
        </a:p>
        <a:p>
          <a:pPr marL="0" lvl="0" indent="0" algn="ctr" defTabSz="755650">
            <a:lnSpc>
              <a:spcPct val="90000"/>
            </a:lnSpc>
            <a:spcBef>
              <a:spcPct val="0"/>
            </a:spcBef>
            <a:spcAft>
              <a:spcPct val="35000"/>
            </a:spcAft>
            <a:buNone/>
          </a:pPr>
          <a:endParaRPr lang="en-US" sz="1700" b="1" kern="1200" baseline="0" dirty="0"/>
        </a:p>
        <a:p>
          <a:pPr marL="0" lvl="0" indent="0" algn="ctr" defTabSz="755650">
            <a:lnSpc>
              <a:spcPct val="90000"/>
            </a:lnSpc>
            <a:spcBef>
              <a:spcPct val="0"/>
            </a:spcBef>
            <a:spcAft>
              <a:spcPct val="35000"/>
            </a:spcAft>
            <a:buNone/>
          </a:pPr>
          <a:r>
            <a:rPr lang="en-US" sz="1700" b="1" kern="1200" baseline="0" dirty="0"/>
            <a:t>Mass urbanization, reduced activity and poor diets are accelerating the rise of obesity. Levels of obesity in most cities are growing fast and the associated healthcare burden will soon account for 5% of global GDP.</a:t>
          </a:r>
          <a:endParaRPr lang="en-US" sz="1700" kern="1200" dirty="0"/>
        </a:p>
      </dsp:txBody>
      <dsp:txXfrm>
        <a:off x="91433" y="234599"/>
        <a:ext cx="2892610" cy="3894204"/>
      </dsp:txXfrm>
    </dsp:sp>
    <dsp:sp modelId="{351711F3-7749-AF4D-B812-3E69C334B227}">
      <dsp:nvSpPr>
        <dsp:cNvPr id="0" name=""/>
        <dsp:cNvSpPr/>
      </dsp:nvSpPr>
      <dsp:spPr>
        <a:xfrm>
          <a:off x="3381296" y="1800700"/>
          <a:ext cx="651390" cy="7620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381296" y="1953101"/>
        <a:ext cx="455973" cy="457201"/>
      </dsp:txXfrm>
    </dsp:sp>
    <dsp:sp modelId="{FA0D4844-1E86-354D-813C-439CF98E0307}">
      <dsp:nvSpPr>
        <dsp:cNvPr id="0" name=""/>
        <dsp:cNvSpPr/>
      </dsp:nvSpPr>
      <dsp:spPr>
        <a:xfrm>
          <a:off x="4303075" y="144606"/>
          <a:ext cx="3072596" cy="407419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baseline="0" dirty="0"/>
            <a:t>In June 2013, the American Medical Association formally classified obesity as a disease. Obesity is the most prevalent nutritional disease of children and adolescents in the United States (</a:t>
          </a:r>
          <a:r>
            <a:rPr lang="en-US" sz="1700" kern="1200" baseline="0" dirty="0">
              <a:hlinkClick xmlns:r="http://schemas.openxmlformats.org/officeDocument/2006/relationships" r:id="rId1"/>
            </a:rPr>
            <a:t>Dietz, 1993</a:t>
          </a:r>
          <a:r>
            <a:rPr lang="en-US" sz="1700" kern="1200" baseline="0" dirty="0"/>
            <a:t>). As of 2012, more than one-third of the children and adolescents in this country were overweight or obese (</a:t>
          </a:r>
          <a:r>
            <a:rPr lang="en-US" sz="1700" kern="1200" baseline="0" dirty="0">
              <a:hlinkClick xmlns:r="http://schemas.openxmlformats.org/officeDocument/2006/relationships" r:id="rId1"/>
            </a:rPr>
            <a:t>Ogden, Carroll, Kit, &amp; Flegal, 2014</a:t>
          </a:r>
          <a:r>
            <a:rPr lang="en-US" sz="1700" kern="1200" baseline="0" dirty="0"/>
            <a:t>). Childhood obesity has more than doubled in children and tripled in adolescents in the past 30 years.</a:t>
          </a:r>
          <a:endParaRPr lang="en-US" sz="1700" kern="1200" dirty="0"/>
        </a:p>
      </dsp:txBody>
      <dsp:txXfrm>
        <a:off x="4393068" y="234599"/>
        <a:ext cx="2892610" cy="38942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77F3C-C59C-2F4B-ACE0-91B12D91C7EF}">
      <dsp:nvSpPr>
        <dsp:cNvPr id="0" name=""/>
        <dsp:cNvSpPr/>
      </dsp:nvSpPr>
      <dsp:spPr>
        <a:xfrm>
          <a:off x="0" y="0"/>
          <a:ext cx="5816750" cy="55710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2712" tIns="362712" rIns="362712" bIns="362712" numCol="1" spcCol="1270" anchor="ctr" anchorCtr="0">
          <a:noAutofit/>
        </a:bodyPr>
        <a:lstStyle/>
        <a:p>
          <a:pPr marL="0" lvl="0" indent="0" algn="ctr" defTabSz="2266950">
            <a:lnSpc>
              <a:spcPct val="90000"/>
            </a:lnSpc>
            <a:spcBef>
              <a:spcPct val="0"/>
            </a:spcBef>
            <a:spcAft>
              <a:spcPct val="35000"/>
            </a:spcAft>
            <a:buNone/>
          </a:pPr>
          <a:r>
            <a:rPr lang="en-US" sz="5100" kern="1200"/>
            <a:t>Causes of Childhood Obesity in Harlem:</a:t>
          </a:r>
        </a:p>
      </dsp:txBody>
      <dsp:txXfrm>
        <a:off x="0" y="0"/>
        <a:ext cx="5816750" cy="3008375"/>
      </dsp:txXfrm>
    </dsp:sp>
    <dsp:sp modelId="{C9C2E48D-AFAA-D74C-AC96-65648A175F02}">
      <dsp:nvSpPr>
        <dsp:cNvPr id="0" name=""/>
        <dsp:cNvSpPr/>
      </dsp:nvSpPr>
      <dsp:spPr>
        <a:xfrm>
          <a:off x="2840" y="2896954"/>
          <a:ext cx="1937023" cy="256269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a:t>Poverty is a major problem plaguing the Central Harlem community. Obesity is more prevalent in </a:t>
          </a:r>
          <a:r>
            <a:rPr lang="en-US" sz="1100" b="1" kern="1200"/>
            <a:t>poor communities where there is a high crime rate and lack of adequate social supports</a:t>
          </a:r>
          <a:r>
            <a:rPr lang="en-US" sz="1100" kern="1200"/>
            <a:t>, as many parents prohibit or restrict their children from being physically active outdoors.</a:t>
          </a:r>
        </a:p>
      </dsp:txBody>
      <dsp:txXfrm>
        <a:off x="2840" y="2896954"/>
        <a:ext cx="1937023" cy="2562690"/>
      </dsp:txXfrm>
    </dsp:sp>
    <dsp:sp modelId="{D16041CC-BDFD-6945-BE18-02F3E1E8EF20}">
      <dsp:nvSpPr>
        <dsp:cNvPr id="0" name=""/>
        <dsp:cNvSpPr/>
      </dsp:nvSpPr>
      <dsp:spPr>
        <a:xfrm>
          <a:off x="1939863" y="2896954"/>
          <a:ext cx="1937023" cy="2562690"/>
        </a:xfrm>
        <a:prstGeom prst="rect">
          <a:avLst/>
        </a:prstGeom>
        <a:solidFill>
          <a:schemeClr val="accent2">
            <a:tint val="40000"/>
            <a:alpha val="90000"/>
            <a:hueOff val="-1218756"/>
            <a:satOff val="7923"/>
            <a:lumOff val="708"/>
            <a:alphaOff val="0"/>
          </a:schemeClr>
        </a:solidFill>
        <a:ln w="12700" cap="flat" cmpd="sng" algn="ctr">
          <a:solidFill>
            <a:schemeClr val="accent2">
              <a:tint val="40000"/>
              <a:alpha val="90000"/>
              <a:hueOff val="-1218756"/>
              <a:satOff val="7923"/>
              <a:lumOff val="7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a:t>A sedentary lifestyle caused by television, computer, and video game use promotes increased food consumption and reduced physical activity (</a:t>
          </a:r>
          <a:r>
            <a:rPr lang="en-US" sz="1100" kern="1200">
              <a:hlinkClick xmlns:r="http://schemas.openxmlformats.org/officeDocument/2006/relationships" r:id="rId1"/>
            </a:rPr>
            <a:t>Bouchard et al, 1990</a:t>
          </a:r>
          <a:r>
            <a:rPr lang="en-US" sz="1100" kern="1200"/>
            <a:t>; </a:t>
          </a:r>
          <a:r>
            <a:rPr lang="en-US" sz="1100" kern="1200">
              <a:hlinkClick xmlns:r="http://schemas.openxmlformats.org/officeDocument/2006/relationships" r:id="rId1"/>
            </a:rPr>
            <a:t>Robinson &amp; Killen, 2001</a:t>
          </a:r>
          <a:r>
            <a:rPr lang="en-US" sz="1100" kern="1200"/>
            <a:t>). For a significant number of obese children, the problem is drinking rather than eating too much, as these children consume an abundance of full-fat milk, sugared soft drinks, and fruit juice (</a:t>
          </a:r>
          <a:r>
            <a:rPr lang="en-US" sz="1100" kern="1200">
              <a:hlinkClick xmlns:r="http://schemas.openxmlformats.org/officeDocument/2006/relationships" r:id="rId1"/>
            </a:rPr>
            <a:t>Dietz, 1993</a:t>
          </a:r>
          <a:r>
            <a:rPr lang="en-US" sz="1100" kern="1200"/>
            <a:t>).</a:t>
          </a:r>
        </a:p>
      </dsp:txBody>
      <dsp:txXfrm>
        <a:off x="1939863" y="2896954"/>
        <a:ext cx="1937023" cy="2562690"/>
      </dsp:txXfrm>
    </dsp:sp>
    <dsp:sp modelId="{498A6DDB-D8D4-1849-B52A-FC372B9E31C8}">
      <dsp:nvSpPr>
        <dsp:cNvPr id="0" name=""/>
        <dsp:cNvSpPr/>
      </dsp:nvSpPr>
      <dsp:spPr>
        <a:xfrm>
          <a:off x="3876886" y="2896954"/>
          <a:ext cx="1937023" cy="2562690"/>
        </a:xfrm>
        <a:prstGeom prst="rect">
          <a:avLst/>
        </a:prstGeom>
        <a:solidFill>
          <a:schemeClr val="accent2">
            <a:tint val="40000"/>
            <a:alpha val="90000"/>
            <a:hueOff val="-2437513"/>
            <a:satOff val="15847"/>
            <a:lumOff val="1416"/>
            <a:alphaOff val="0"/>
          </a:schemeClr>
        </a:solidFill>
        <a:ln w="12700" cap="flat" cmpd="sng" algn="ctr">
          <a:solidFill>
            <a:schemeClr val="accent2">
              <a:tint val="40000"/>
              <a:alpha val="90000"/>
              <a:hueOff val="-2437513"/>
              <a:satOff val="15847"/>
              <a:lumOff val="141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US" sz="1100" kern="1200"/>
            <a:t>The media contributes to this epidemic by marketing unhealthful eating and drinking. Regarding drinks, beverage companies spent $866 million to advertise unhealthful drinks in 2013 (</a:t>
          </a:r>
          <a:r>
            <a:rPr lang="en-US" sz="1100" kern="1200">
              <a:hlinkClick xmlns:r="http://schemas.openxmlformats.org/officeDocument/2006/relationships" r:id="rId1"/>
            </a:rPr>
            <a:t>Harris et al., 2014</a:t>
          </a:r>
          <a:r>
            <a:rPr lang="en-US" sz="1100" kern="1200"/>
            <a:t>); that is four times as much as they spent advertising fruit juice and water. The number of ads for children’s drinks on youth-targeted Web sites increased by 15 percent from 2010 to 2013 (</a:t>
          </a:r>
          <a:r>
            <a:rPr lang="en-US" sz="1100" kern="1200">
              <a:hlinkClick xmlns:r="http://schemas.openxmlformats.org/officeDocument/2006/relationships" r:id="rId1"/>
            </a:rPr>
            <a:t>Harris et al., 2014</a:t>
          </a:r>
          <a:r>
            <a:rPr lang="en-US" sz="1100" kern="1200"/>
            <a:t>).</a:t>
          </a:r>
        </a:p>
      </dsp:txBody>
      <dsp:txXfrm>
        <a:off x="3876886" y="2896954"/>
        <a:ext cx="1937023" cy="25626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E7C60-CB8D-0D4C-B2CA-49ED68DC6353}">
      <dsp:nvSpPr>
        <dsp:cNvPr id="0" name=""/>
        <dsp:cNvSpPr/>
      </dsp:nvSpPr>
      <dsp:spPr>
        <a:xfrm>
          <a:off x="0" y="4485990"/>
          <a:ext cx="5927575" cy="106722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t>The WIC Program provides supplemental food, participant-centered nutrition education and counseling, breastfeeding support, and linkages with health and social services for eligible low-income women and children to improve pregnancy outcomes, promote optimal growth and development for infants and children, and influence lifetime nutrition and health behaviors. NYS has developed many initiatives that assist WIC participants in achieving healthier lifestyles and contribute to decreasing overweight and obesity.</a:t>
          </a:r>
        </a:p>
      </dsp:txBody>
      <dsp:txXfrm>
        <a:off x="0" y="4485990"/>
        <a:ext cx="5927575" cy="1067229"/>
      </dsp:txXfrm>
    </dsp:sp>
    <dsp:sp modelId="{4A50F72A-AE76-BF49-AFC6-8722CADB036C}">
      <dsp:nvSpPr>
        <dsp:cNvPr id="0" name=""/>
        <dsp:cNvSpPr/>
      </dsp:nvSpPr>
      <dsp:spPr>
        <a:xfrm rot="10800000">
          <a:off x="0" y="3666116"/>
          <a:ext cx="5927575" cy="827948"/>
        </a:xfrm>
        <a:prstGeom prst="upArrowCallou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t>- </a:t>
          </a:r>
          <a:r>
            <a:rPr lang="en-US" sz="1200" b="1" kern="1200" dirty="0"/>
            <a:t>Special Supplemental Nutrition Program for Women, Infants and Children (WIC)</a:t>
          </a:r>
          <a:endParaRPr lang="en-US" sz="1200" kern="1200" dirty="0"/>
        </a:p>
      </dsp:txBody>
      <dsp:txXfrm rot="10800000">
        <a:off x="0" y="3666116"/>
        <a:ext cx="5927575" cy="537976"/>
      </dsp:txXfrm>
    </dsp:sp>
    <dsp:sp modelId="{FF238E7A-6A5C-CD4C-88F8-3EE88581EA4F}">
      <dsp:nvSpPr>
        <dsp:cNvPr id="0" name=""/>
        <dsp:cNvSpPr/>
      </dsp:nvSpPr>
      <dsp:spPr>
        <a:xfrm rot="10800000">
          <a:off x="0" y="1640659"/>
          <a:ext cx="5927575" cy="2033531"/>
        </a:xfrm>
        <a:prstGeom prst="upArrowCallou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t>The JSY program is a comprehensive nutrition education and obesity prevention program. Using nutrition education workshops, food demonstrations and environmental strategies to improve access to healthier foods and physical activity, JSY helps to ensure low-income families in New York eat nutritious foods, make the most of their food budgets and prepare foods safely. Workshops provide practical nutrition information using USDA approved lesson plans, recipes and cooking demonstrations focusing on fruits and vegetables and low-fat ingredients.</a:t>
          </a:r>
        </a:p>
      </dsp:txBody>
      <dsp:txXfrm rot="10800000">
        <a:off x="0" y="1640659"/>
        <a:ext cx="5927575" cy="1321327"/>
      </dsp:txXfrm>
    </dsp:sp>
    <dsp:sp modelId="{CE976B8E-EA11-7940-B1C0-4D106F579EF3}">
      <dsp:nvSpPr>
        <dsp:cNvPr id="0" name=""/>
        <dsp:cNvSpPr/>
      </dsp:nvSpPr>
      <dsp:spPr>
        <a:xfrm rot="10800000">
          <a:off x="0" y="820786"/>
          <a:ext cx="5927575" cy="827948"/>
        </a:xfrm>
        <a:prstGeom prst="upArrowCallou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t>-</a:t>
          </a:r>
          <a:r>
            <a:rPr lang="en-US" sz="1200" b="1" kern="1200" dirty="0"/>
            <a:t>Just Say Yes to Fruits and Project (JSY) Vegetables</a:t>
          </a:r>
          <a:endParaRPr lang="en-US" sz="1200" kern="1200" dirty="0"/>
        </a:p>
      </dsp:txBody>
      <dsp:txXfrm rot="10800000">
        <a:off x="0" y="820786"/>
        <a:ext cx="5927575" cy="537976"/>
      </dsp:txXfrm>
    </dsp:sp>
    <dsp:sp modelId="{909A6C6B-260D-5E46-ADF0-A2DCACFE0712}">
      <dsp:nvSpPr>
        <dsp:cNvPr id="0" name=""/>
        <dsp:cNvSpPr/>
      </dsp:nvSpPr>
      <dsp:spPr>
        <a:xfrm rot="10800000">
          <a:off x="0" y="913"/>
          <a:ext cx="5927575" cy="827948"/>
        </a:xfrm>
        <a:prstGeom prst="upArrowCallou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t>The Department of Health works with many partners and contractors to develop and implement a range of obesity prevention programs in community, child care, school and heath care settings.</a:t>
          </a:r>
        </a:p>
      </dsp:txBody>
      <dsp:txXfrm rot="10800000">
        <a:off x="0" y="913"/>
        <a:ext cx="5927575" cy="5379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4DC852-474B-4AAB-83F2-9A27CFA56BE8}">
      <dsp:nvSpPr>
        <dsp:cNvPr id="0" name=""/>
        <dsp:cNvSpPr/>
      </dsp:nvSpPr>
      <dsp:spPr>
        <a:xfrm>
          <a:off x="0" y="905298"/>
          <a:ext cx="5816750" cy="167131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25E20A-9516-4E43-9BF7-B761382F5E9E}">
      <dsp:nvSpPr>
        <dsp:cNvPr id="0" name=""/>
        <dsp:cNvSpPr/>
      </dsp:nvSpPr>
      <dsp:spPr>
        <a:xfrm>
          <a:off x="505574" y="1281345"/>
          <a:ext cx="919225" cy="9192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78537B3-AF9F-4B8D-B840-EA99C841B2C4}">
      <dsp:nvSpPr>
        <dsp:cNvPr id="0" name=""/>
        <dsp:cNvSpPr/>
      </dsp:nvSpPr>
      <dsp:spPr>
        <a:xfrm>
          <a:off x="1930374" y="905298"/>
          <a:ext cx="3886375" cy="16713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6881" tIns="176881" rIns="176881" bIns="176881" numCol="1" spcCol="1270" anchor="ctr" anchorCtr="0">
          <a:noAutofit/>
        </a:bodyPr>
        <a:lstStyle/>
        <a:p>
          <a:pPr marL="0" lvl="0" indent="0" algn="l" defTabSz="800100">
            <a:lnSpc>
              <a:spcPct val="100000"/>
            </a:lnSpc>
            <a:spcBef>
              <a:spcPct val="0"/>
            </a:spcBef>
            <a:spcAft>
              <a:spcPct val="35000"/>
            </a:spcAft>
            <a:buNone/>
          </a:pPr>
          <a:r>
            <a:rPr lang="en-US" sz="1800" kern="1200"/>
            <a:t>Which solution is the most effective Policy?</a:t>
          </a:r>
        </a:p>
      </dsp:txBody>
      <dsp:txXfrm>
        <a:off x="1930374" y="905298"/>
        <a:ext cx="3886375" cy="1671319"/>
      </dsp:txXfrm>
    </dsp:sp>
    <dsp:sp modelId="{56C11734-E6D7-4081-9150-B05739C24583}">
      <dsp:nvSpPr>
        <dsp:cNvPr id="0" name=""/>
        <dsp:cNvSpPr/>
      </dsp:nvSpPr>
      <dsp:spPr>
        <a:xfrm>
          <a:off x="0" y="2994447"/>
          <a:ext cx="5816750" cy="1671319"/>
        </a:xfrm>
        <a:prstGeom prst="roundRect">
          <a:avLst>
            <a:gd name="adj" fmla="val 10000"/>
          </a:avLst>
        </a:prstGeom>
        <a:solidFill>
          <a:schemeClr val="accent2">
            <a:hueOff val="-1515782"/>
            <a:satOff val="-674"/>
            <a:lumOff val="7057"/>
            <a:alphaOff val="0"/>
          </a:schemeClr>
        </a:solidFill>
        <a:ln>
          <a:noFill/>
        </a:ln>
        <a:effectLst/>
      </dsp:spPr>
      <dsp:style>
        <a:lnRef idx="0">
          <a:scrgbClr r="0" g="0" b="0"/>
        </a:lnRef>
        <a:fillRef idx="1">
          <a:scrgbClr r="0" g="0" b="0"/>
        </a:fillRef>
        <a:effectRef idx="0">
          <a:scrgbClr r="0" g="0" b="0"/>
        </a:effectRef>
        <a:fontRef idx="minor"/>
      </dsp:style>
    </dsp:sp>
    <dsp:sp modelId="{A4BF62A7-8EFC-460A-B20C-2A2189DE97A7}">
      <dsp:nvSpPr>
        <dsp:cNvPr id="0" name=""/>
        <dsp:cNvSpPr/>
      </dsp:nvSpPr>
      <dsp:spPr>
        <a:xfrm>
          <a:off x="505574" y="3370494"/>
          <a:ext cx="919225" cy="9192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E3F13B5-FF73-4628-B356-2523E09EB184}">
      <dsp:nvSpPr>
        <dsp:cNvPr id="0" name=""/>
        <dsp:cNvSpPr/>
      </dsp:nvSpPr>
      <dsp:spPr>
        <a:xfrm>
          <a:off x="1930374" y="2994447"/>
          <a:ext cx="3886375" cy="16713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6881" tIns="176881" rIns="176881" bIns="176881" numCol="1" spcCol="1270" anchor="ctr" anchorCtr="0">
          <a:noAutofit/>
        </a:bodyPr>
        <a:lstStyle/>
        <a:p>
          <a:pPr marL="0" lvl="0" indent="0" algn="l" defTabSz="800100">
            <a:lnSpc>
              <a:spcPct val="100000"/>
            </a:lnSpc>
            <a:spcBef>
              <a:spcPct val="0"/>
            </a:spcBef>
            <a:spcAft>
              <a:spcPct val="35000"/>
            </a:spcAft>
            <a:buNone/>
          </a:pPr>
          <a:r>
            <a:rPr lang="en-US" sz="1800" kern="1200"/>
            <a:t>In 4-6 sentences state which solution your group determined to be the best policy and include details as to why you chose this option.</a:t>
          </a:r>
        </a:p>
      </dsp:txBody>
      <dsp:txXfrm>
        <a:off x="1930374" y="2994447"/>
        <a:ext cx="3886375" cy="167131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11/15/22</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081303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11/15/22</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262585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11/15/22</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010928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11/15/22</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007704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11/15/22</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424737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11/15/22</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06780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11/15/22</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1925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11/15/22</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59032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11/15/22</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196998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11/15/22</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67017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11/15/22</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20406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11/15/22</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80774962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7" r:id="rId6"/>
    <p:sldLayoutId id="2147483732" r:id="rId7"/>
    <p:sldLayoutId id="2147483733" r:id="rId8"/>
    <p:sldLayoutId id="2147483734" r:id="rId9"/>
    <p:sldLayoutId id="2147483736" r:id="rId10"/>
    <p:sldLayoutId id="2147483735"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8">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0">
            <a:extLst>
              <a:ext uri="{FF2B5EF4-FFF2-40B4-BE49-F238E27FC236}">
                <a16:creationId xmlns:a16="http://schemas.microsoft.com/office/drawing/2014/main" id="{205BB74C-33FB-4335-8808-49E247F7B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1225106"/>
            <a:ext cx="8132066" cy="378895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26FAB2-624C-F943-9757-524C68CBD8A5}"/>
              </a:ext>
            </a:extLst>
          </p:cNvPr>
          <p:cNvSpPr>
            <a:spLocks noGrp="1"/>
          </p:cNvSpPr>
          <p:nvPr>
            <p:ph type="ctrTitle"/>
          </p:nvPr>
        </p:nvSpPr>
        <p:spPr>
          <a:xfrm>
            <a:off x="4703402" y="1841412"/>
            <a:ext cx="6406559" cy="2688020"/>
          </a:xfrm>
        </p:spPr>
        <p:txBody>
          <a:bodyPr>
            <a:normAutofit/>
          </a:bodyPr>
          <a:lstStyle/>
          <a:p>
            <a:pPr algn="l"/>
            <a:r>
              <a:rPr lang="en-US" sz="5400" dirty="0">
                <a:solidFill>
                  <a:schemeClr val="bg1"/>
                </a:solidFill>
              </a:rPr>
              <a:t>Childhood Obesity in Inner Manhattan schools</a:t>
            </a:r>
          </a:p>
        </p:txBody>
      </p:sp>
      <p:sp>
        <p:nvSpPr>
          <p:cNvPr id="3" name="Subtitle 2">
            <a:extLst>
              <a:ext uri="{FF2B5EF4-FFF2-40B4-BE49-F238E27FC236}">
                <a16:creationId xmlns:a16="http://schemas.microsoft.com/office/drawing/2014/main" id="{5DE5C884-CAD8-6548-8B56-655AF97D230B}"/>
              </a:ext>
            </a:extLst>
          </p:cNvPr>
          <p:cNvSpPr>
            <a:spLocks noGrp="1"/>
          </p:cNvSpPr>
          <p:nvPr>
            <p:ph type="subTitle" idx="1"/>
          </p:nvPr>
        </p:nvSpPr>
        <p:spPr>
          <a:xfrm>
            <a:off x="4703402" y="5206246"/>
            <a:ext cx="6433990" cy="1024128"/>
          </a:xfrm>
        </p:spPr>
        <p:txBody>
          <a:bodyPr>
            <a:normAutofit/>
          </a:bodyPr>
          <a:lstStyle/>
          <a:p>
            <a:pPr algn="r"/>
            <a:r>
              <a:rPr lang="en-US" dirty="0">
                <a:solidFill>
                  <a:schemeClr val="tx1"/>
                </a:solidFill>
              </a:rPr>
              <a:t>Allary Montague</a:t>
            </a:r>
          </a:p>
        </p:txBody>
      </p:sp>
      <p:pic>
        <p:nvPicPr>
          <p:cNvPr id="28" name="Picture 3" descr="Abstract design of flower petals in pastel">
            <a:extLst>
              <a:ext uri="{FF2B5EF4-FFF2-40B4-BE49-F238E27FC236}">
                <a16:creationId xmlns:a16="http://schemas.microsoft.com/office/drawing/2014/main" id="{5624235D-6E55-2F40-8873-B0C83C55F55E}"/>
              </a:ext>
            </a:extLst>
          </p:cNvPr>
          <p:cNvPicPr>
            <a:picLocks noChangeAspect="1"/>
          </p:cNvPicPr>
          <p:nvPr/>
        </p:nvPicPr>
        <p:blipFill rotWithShape="1">
          <a:blip r:embed="rId2"/>
          <a:srcRect l="25233" r="4584" b="2"/>
          <a:stretch/>
        </p:blipFill>
        <p:spPr>
          <a:xfrm>
            <a:off x="20" y="1225106"/>
            <a:ext cx="4059915" cy="3788958"/>
          </a:xfrm>
          <a:prstGeom prst="rect">
            <a:avLst/>
          </a:prstGeom>
        </p:spPr>
      </p:pic>
    </p:spTree>
    <p:extLst>
      <p:ext uri="{BB962C8B-B14F-4D97-AF65-F5344CB8AC3E}">
        <p14:creationId xmlns:p14="http://schemas.microsoft.com/office/powerpoint/2010/main" val="4153092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9666091B-3E48-445D-9D54-63D9E80179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9047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2" name="Rectangle 31">
            <a:extLst>
              <a:ext uri="{FF2B5EF4-FFF2-40B4-BE49-F238E27FC236}">
                <a16:creationId xmlns:a16="http://schemas.microsoft.com/office/drawing/2014/main" id="{D7477F8F-3259-4F49-9F98-9097DDBD91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3152632"/>
            <a:ext cx="12190476" cy="37053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73B166-E899-4745-A3BC-60DA241A15E8}"/>
              </a:ext>
            </a:extLst>
          </p:cNvPr>
          <p:cNvSpPr>
            <a:spLocks noGrp="1"/>
          </p:cNvSpPr>
          <p:nvPr>
            <p:ph type="title"/>
          </p:nvPr>
        </p:nvSpPr>
        <p:spPr>
          <a:xfrm>
            <a:off x="960121" y="3641834"/>
            <a:ext cx="5128260" cy="2486011"/>
          </a:xfrm>
        </p:spPr>
        <p:txBody>
          <a:bodyPr vert="horz" lIns="91440" tIns="45720" rIns="91440" bIns="45720" rtlCol="0" anchor="ctr">
            <a:normAutofit/>
          </a:bodyPr>
          <a:lstStyle/>
          <a:p>
            <a:r>
              <a:rPr lang="en-US" sz="5600" kern="1200" cap="all" spc="120" baseline="0">
                <a:solidFill>
                  <a:schemeClr val="tx1"/>
                </a:solidFill>
                <a:latin typeface="+mj-lt"/>
                <a:ea typeface="+mj-ea"/>
                <a:cs typeface="+mj-cs"/>
              </a:rPr>
              <a:t>Feasibility and Effectiveness</a:t>
            </a:r>
          </a:p>
        </p:txBody>
      </p:sp>
      <p:pic>
        <p:nvPicPr>
          <p:cNvPr id="4" name="Google Shape;110;p21">
            <a:extLst>
              <a:ext uri="{FF2B5EF4-FFF2-40B4-BE49-F238E27FC236}">
                <a16:creationId xmlns:a16="http://schemas.microsoft.com/office/drawing/2014/main" id="{1429075D-FD83-B942-996F-39B8212E4C29}"/>
              </a:ext>
            </a:extLst>
          </p:cNvPr>
          <p:cNvPicPr preferRelativeResize="0">
            <a:picLocks noGrp="1"/>
          </p:cNvPicPr>
          <p:nvPr>
            <p:ph idx="1"/>
          </p:nvPr>
        </p:nvPicPr>
        <p:blipFill>
          <a:blip r:embed="rId2"/>
          <a:stretch>
            <a:fillRect/>
          </a:stretch>
        </p:blipFill>
        <p:spPr>
          <a:xfrm>
            <a:off x="502920" y="500873"/>
            <a:ext cx="10667773" cy="2651758"/>
          </a:xfrm>
          <a:prstGeom prst="rect">
            <a:avLst/>
          </a:prstGeom>
          <a:noFill/>
        </p:spPr>
      </p:pic>
      <p:sp>
        <p:nvSpPr>
          <p:cNvPr id="5" name="TextBox 4">
            <a:extLst>
              <a:ext uri="{FF2B5EF4-FFF2-40B4-BE49-F238E27FC236}">
                <a16:creationId xmlns:a16="http://schemas.microsoft.com/office/drawing/2014/main" id="{A09C4252-8F4C-2240-B153-6609885FBBF8}"/>
              </a:ext>
            </a:extLst>
          </p:cNvPr>
          <p:cNvSpPr txBox="1"/>
          <p:nvPr/>
        </p:nvSpPr>
        <p:spPr>
          <a:xfrm>
            <a:off x="6743383" y="3637264"/>
            <a:ext cx="4427310" cy="2490581"/>
          </a:xfrm>
          <a:prstGeom prst="rect">
            <a:avLst/>
          </a:prstGeom>
        </p:spPr>
        <p:txBody>
          <a:bodyPr vert="horz" lIns="91440" tIns="45720" rIns="91440" bIns="45720" rtlCol="0" anchor="ctr">
            <a:normAutofit/>
          </a:bodyPr>
          <a:lstStyle/>
          <a:p>
            <a:pPr>
              <a:lnSpc>
                <a:spcPct val="101000"/>
              </a:lnSpc>
              <a:spcAft>
                <a:spcPts val="600"/>
              </a:spcAft>
            </a:pPr>
            <a:r>
              <a:rPr lang="en-US" spc="50"/>
              <a:t>As a group, complete the chart</a:t>
            </a:r>
          </a:p>
        </p:txBody>
      </p:sp>
    </p:spTree>
    <p:extLst>
      <p:ext uri="{BB962C8B-B14F-4D97-AF65-F5344CB8AC3E}">
        <p14:creationId xmlns:p14="http://schemas.microsoft.com/office/powerpoint/2010/main" val="556136540"/>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1D153959-30FA-4987-A094-7243641F4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3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extBox 1">
            <a:extLst>
              <a:ext uri="{FF2B5EF4-FFF2-40B4-BE49-F238E27FC236}">
                <a16:creationId xmlns:a16="http://schemas.microsoft.com/office/drawing/2014/main" id="{35E08137-3BCA-D43B-4626-B446EAEE3679}"/>
              </a:ext>
            </a:extLst>
          </p:cNvPr>
          <p:cNvGraphicFramePr/>
          <p:nvPr>
            <p:extLst>
              <p:ext uri="{D42A27DB-BD31-4B8C-83A1-F6EECF244321}">
                <p14:modId xmlns:p14="http://schemas.microsoft.com/office/powerpoint/2010/main" val="1607311204"/>
              </p:ext>
            </p:extLst>
          </p:nvPr>
        </p:nvGraphicFramePr>
        <p:xfrm>
          <a:off x="5411638" y="643467"/>
          <a:ext cx="5816750" cy="5571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4763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40" name="Rectangle 1039">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447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2" name="Rectangle 1041">
            <a:extLst>
              <a:ext uri="{FF2B5EF4-FFF2-40B4-BE49-F238E27FC236}">
                <a16:creationId xmlns:a16="http://schemas.microsoft.com/office/drawing/2014/main" id="{A77F89CE-BF52-4AF5-8B0B-7E9693734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447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D3FBE9-666E-FF47-810E-F5AA434E653E}"/>
              </a:ext>
            </a:extLst>
          </p:cNvPr>
          <p:cNvSpPr>
            <a:spLocks noGrp="1"/>
          </p:cNvSpPr>
          <p:nvPr>
            <p:ph type="title"/>
          </p:nvPr>
        </p:nvSpPr>
        <p:spPr>
          <a:xfrm>
            <a:off x="960438" y="640080"/>
            <a:ext cx="4500737" cy="2194560"/>
          </a:xfrm>
        </p:spPr>
        <p:txBody>
          <a:bodyPr>
            <a:normAutofit/>
          </a:bodyPr>
          <a:lstStyle/>
          <a:p>
            <a:r>
              <a:rPr lang="en-US" sz="5100"/>
              <a:t>Analyzing the Social Problem</a:t>
            </a:r>
          </a:p>
        </p:txBody>
      </p:sp>
      <p:sp>
        <p:nvSpPr>
          <p:cNvPr id="3" name="Content Placeholder 2">
            <a:extLst>
              <a:ext uri="{FF2B5EF4-FFF2-40B4-BE49-F238E27FC236}">
                <a16:creationId xmlns:a16="http://schemas.microsoft.com/office/drawing/2014/main" id="{A72D324D-44F5-8E4E-ABAF-0A3F4C00CABE}"/>
              </a:ext>
            </a:extLst>
          </p:cNvPr>
          <p:cNvSpPr>
            <a:spLocks noGrp="1"/>
          </p:cNvSpPr>
          <p:nvPr>
            <p:ph idx="1"/>
          </p:nvPr>
        </p:nvSpPr>
        <p:spPr>
          <a:xfrm>
            <a:off x="960438" y="2916936"/>
            <a:ext cx="4500737" cy="3264408"/>
          </a:xfrm>
        </p:spPr>
        <p:txBody>
          <a:bodyPr anchor="t">
            <a:normAutofit/>
          </a:bodyPr>
          <a:lstStyle/>
          <a:p>
            <a:pPr marL="514350" indent="-514350">
              <a:lnSpc>
                <a:spcPct val="91000"/>
              </a:lnSpc>
              <a:buAutoNum type="arabicParenR"/>
            </a:pPr>
            <a:r>
              <a:rPr lang="en-US" sz="2200">
                <a:solidFill>
                  <a:schemeClr val="bg1"/>
                </a:solidFill>
              </a:rPr>
              <a:t>Define the Problem</a:t>
            </a:r>
          </a:p>
          <a:p>
            <a:pPr marL="514350" indent="-514350">
              <a:lnSpc>
                <a:spcPct val="91000"/>
              </a:lnSpc>
              <a:buAutoNum type="arabicParenR"/>
            </a:pPr>
            <a:r>
              <a:rPr lang="en-US" sz="2200">
                <a:solidFill>
                  <a:schemeClr val="bg1"/>
                </a:solidFill>
              </a:rPr>
              <a:t>Gather the Evidence</a:t>
            </a:r>
          </a:p>
          <a:p>
            <a:pPr marL="514350" indent="-514350">
              <a:lnSpc>
                <a:spcPct val="91000"/>
              </a:lnSpc>
              <a:buAutoNum type="arabicParenR"/>
            </a:pPr>
            <a:r>
              <a:rPr lang="en-US" sz="2200">
                <a:solidFill>
                  <a:schemeClr val="bg1"/>
                </a:solidFill>
              </a:rPr>
              <a:t>Identify the Causes</a:t>
            </a:r>
          </a:p>
          <a:p>
            <a:pPr marL="514350" indent="-514350">
              <a:lnSpc>
                <a:spcPct val="91000"/>
              </a:lnSpc>
              <a:buAutoNum type="arabicParenR"/>
            </a:pPr>
            <a:r>
              <a:rPr lang="en-US" sz="2200">
                <a:solidFill>
                  <a:schemeClr val="bg1"/>
                </a:solidFill>
              </a:rPr>
              <a:t>Examine AN Existing Policy</a:t>
            </a:r>
          </a:p>
          <a:p>
            <a:pPr marL="514350" indent="-514350">
              <a:lnSpc>
                <a:spcPct val="91000"/>
              </a:lnSpc>
              <a:buAutoNum type="arabicParenR"/>
            </a:pPr>
            <a:r>
              <a:rPr lang="en-US" sz="2200">
                <a:solidFill>
                  <a:schemeClr val="bg1"/>
                </a:solidFill>
              </a:rPr>
              <a:t>Develop New Policies</a:t>
            </a:r>
          </a:p>
          <a:p>
            <a:pPr marL="514350" indent="-514350">
              <a:lnSpc>
                <a:spcPct val="91000"/>
              </a:lnSpc>
              <a:buAutoNum type="arabicParenR"/>
            </a:pPr>
            <a:r>
              <a:rPr lang="en-US" sz="2200">
                <a:solidFill>
                  <a:schemeClr val="bg1"/>
                </a:solidFill>
              </a:rPr>
              <a:t>Select the best Policy Solution</a:t>
            </a:r>
          </a:p>
          <a:p>
            <a:pPr marL="514350" indent="-514350">
              <a:lnSpc>
                <a:spcPct val="91000"/>
              </a:lnSpc>
              <a:buAutoNum type="arabicParenR"/>
            </a:pPr>
            <a:endParaRPr lang="en-US" sz="2200">
              <a:solidFill>
                <a:schemeClr val="bg1"/>
              </a:solidFill>
            </a:endParaRPr>
          </a:p>
          <a:p>
            <a:pPr marL="514350" indent="-514350">
              <a:lnSpc>
                <a:spcPct val="91000"/>
              </a:lnSpc>
              <a:buAutoNum type="arabicParenR"/>
            </a:pPr>
            <a:endParaRPr lang="en-US" sz="2200">
              <a:solidFill>
                <a:schemeClr val="bg1"/>
              </a:solidFill>
            </a:endParaRPr>
          </a:p>
        </p:txBody>
      </p:sp>
      <p:pic>
        <p:nvPicPr>
          <p:cNvPr id="1028" name="Picture 4" descr="Abstract word cloud for childhood obesity with related tags and terms. |  CanStock">
            <a:extLst>
              <a:ext uri="{FF2B5EF4-FFF2-40B4-BE49-F238E27FC236}">
                <a16:creationId xmlns:a16="http://schemas.microsoft.com/office/drawing/2014/main" id="{D4A5B27D-2B33-1040-9662-6F7D3B9716D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41822" y="1254987"/>
            <a:ext cx="4795019" cy="4348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7971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042D0-2525-3747-859C-532A27A155F1}"/>
              </a:ext>
            </a:extLst>
          </p:cNvPr>
          <p:cNvSpPr>
            <a:spLocks noGrp="1"/>
          </p:cNvSpPr>
          <p:nvPr>
            <p:ph type="title" idx="4294967295"/>
          </p:nvPr>
        </p:nvSpPr>
        <p:spPr>
          <a:xfrm>
            <a:off x="323556" y="317500"/>
            <a:ext cx="9944393" cy="1701800"/>
          </a:xfrm>
        </p:spPr>
        <p:txBody>
          <a:bodyPr>
            <a:normAutofit fontScale="90000"/>
          </a:bodyPr>
          <a:lstStyle/>
          <a:p>
            <a:r>
              <a:rPr lang="en-US" dirty="0" err="1"/>
              <a:t>Ste</a:t>
            </a:r>
            <a:r>
              <a:rPr lang="en-US" sz="6600" b="1" i="1" dirty="0" err="1"/>
              <a:t>The</a:t>
            </a:r>
            <a:r>
              <a:rPr lang="en-US" sz="6600" b="1" i="1" dirty="0"/>
              <a:t> Problem: </a:t>
            </a:r>
            <a:br>
              <a:rPr lang="en-US" sz="6600" b="1" i="1" dirty="0"/>
            </a:br>
            <a:r>
              <a:rPr lang="en-US" sz="6600" b="1" i="1" dirty="0">
                <a:solidFill>
                  <a:schemeClr val="tx1"/>
                </a:solidFill>
              </a:rPr>
              <a:t>The </a:t>
            </a:r>
            <a:r>
              <a:rPr lang="en-US" sz="6600" b="1" i="1" dirty="0" err="1">
                <a:solidFill>
                  <a:schemeClr val="tx1"/>
                </a:solidFill>
              </a:rPr>
              <a:t>Problem:</a:t>
            </a:r>
            <a:r>
              <a:rPr lang="en-US" dirty="0" err="1"/>
              <a:t>p</a:t>
            </a:r>
            <a:r>
              <a:rPr lang="en-US" dirty="0"/>
              <a:t> </a:t>
            </a:r>
            <a:r>
              <a:rPr lang="en-US" sz="6600" b="1" i="1" dirty="0"/>
              <a:t>The Problem: </a:t>
            </a:r>
            <a:br>
              <a:rPr lang="en-US" sz="6600" b="1" i="1" dirty="0"/>
            </a:br>
            <a:r>
              <a:rPr lang="en-US" dirty="0"/>
              <a:t>1: Define the Problem</a:t>
            </a:r>
          </a:p>
        </p:txBody>
      </p:sp>
      <p:sp>
        <p:nvSpPr>
          <p:cNvPr id="3" name="Content Placeholder 2">
            <a:extLst>
              <a:ext uri="{FF2B5EF4-FFF2-40B4-BE49-F238E27FC236}">
                <a16:creationId xmlns:a16="http://schemas.microsoft.com/office/drawing/2014/main" id="{3A3B403C-5E9F-D84E-A769-7183CE25CAD0}"/>
              </a:ext>
            </a:extLst>
          </p:cNvPr>
          <p:cNvSpPr>
            <a:spLocks noGrp="1"/>
          </p:cNvSpPr>
          <p:nvPr>
            <p:ph sz="half" idx="4294967295"/>
          </p:nvPr>
        </p:nvSpPr>
        <p:spPr>
          <a:xfrm>
            <a:off x="0" y="2587625"/>
            <a:ext cx="4814888" cy="3594100"/>
          </a:xfrm>
        </p:spPr>
        <p:txBody>
          <a:bodyPr>
            <a:normAutofit/>
          </a:bodyPr>
          <a:lstStyle/>
          <a:p>
            <a:endParaRPr lang="en-US" dirty="0"/>
          </a:p>
          <a:p>
            <a:r>
              <a:rPr lang="en-US" dirty="0"/>
              <a:t>Obesity is a major problem among children and adolescents in Harlem and the Bronx</a:t>
            </a:r>
          </a:p>
        </p:txBody>
      </p:sp>
      <p:graphicFrame>
        <p:nvGraphicFramePr>
          <p:cNvPr id="6" name="Content Placeholder 3">
            <a:extLst>
              <a:ext uri="{FF2B5EF4-FFF2-40B4-BE49-F238E27FC236}">
                <a16:creationId xmlns:a16="http://schemas.microsoft.com/office/drawing/2014/main" id="{8C5ECF99-C11A-90D0-DFC6-4BDF4F4C18FA}"/>
              </a:ext>
            </a:extLst>
          </p:cNvPr>
          <p:cNvGraphicFramePr>
            <a:graphicFrameLocks noGrp="1"/>
          </p:cNvGraphicFramePr>
          <p:nvPr>
            <p:ph sz="half" idx="4294967295"/>
            <p:extLst>
              <p:ext uri="{D42A27DB-BD31-4B8C-83A1-F6EECF244321}">
                <p14:modId xmlns:p14="http://schemas.microsoft.com/office/powerpoint/2010/main" val="3980694603"/>
              </p:ext>
            </p:extLst>
          </p:nvPr>
        </p:nvGraphicFramePr>
        <p:xfrm>
          <a:off x="4814888" y="1813560"/>
          <a:ext cx="7377113" cy="4363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8793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1D153959-30FA-4987-A094-7243641F4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57" name="Rectangle 2056">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ectangle 2058">
            <a:extLst>
              <a:ext uri="{FF2B5EF4-FFF2-40B4-BE49-F238E27FC236}">
                <a16:creationId xmlns:a16="http://schemas.microsoft.com/office/drawing/2014/main" id="{B7B54865-0417-4422-B63B-3E74C04CD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64432"/>
            <a:ext cx="6255757" cy="206085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A11359F2-F89A-B048-AB60-0561607CA9A1}"/>
              </a:ext>
            </a:extLst>
          </p:cNvPr>
          <p:cNvSpPr txBox="1"/>
          <p:nvPr/>
        </p:nvSpPr>
        <p:spPr>
          <a:xfrm>
            <a:off x="960120" y="990599"/>
            <a:ext cx="4857751" cy="1563989"/>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5100" b="1" i="1" kern="1200" cap="all" spc="120" baseline="0">
                <a:solidFill>
                  <a:schemeClr val="bg1"/>
                </a:solidFill>
                <a:latin typeface="+mj-lt"/>
                <a:ea typeface="+mj-ea"/>
                <a:cs typeface="+mj-cs"/>
              </a:rPr>
              <a:t>Step 2: Gather Evidence</a:t>
            </a:r>
          </a:p>
        </p:txBody>
      </p:sp>
      <p:sp>
        <p:nvSpPr>
          <p:cNvPr id="5" name="TextBox 4">
            <a:extLst>
              <a:ext uri="{FF2B5EF4-FFF2-40B4-BE49-F238E27FC236}">
                <a16:creationId xmlns:a16="http://schemas.microsoft.com/office/drawing/2014/main" id="{E26282C1-BCBA-B640-B27B-D076276272B2}"/>
              </a:ext>
            </a:extLst>
          </p:cNvPr>
          <p:cNvSpPr txBox="1"/>
          <p:nvPr/>
        </p:nvSpPr>
        <p:spPr>
          <a:xfrm>
            <a:off x="960120" y="3071909"/>
            <a:ext cx="4924426" cy="2795492"/>
          </a:xfrm>
          <a:prstGeom prst="rect">
            <a:avLst/>
          </a:prstGeom>
        </p:spPr>
        <p:txBody>
          <a:bodyPr vert="horz" lIns="91440" tIns="45720" rIns="91440" bIns="45720" rtlCol="0">
            <a:normAutofit/>
          </a:bodyPr>
          <a:lstStyle/>
          <a:p>
            <a:pPr>
              <a:lnSpc>
                <a:spcPct val="101000"/>
              </a:lnSpc>
              <a:spcAft>
                <a:spcPts val="600"/>
              </a:spcAft>
            </a:pPr>
            <a:r>
              <a:rPr lang="en-US" b="1" spc="50"/>
              <a:t>- Conduct research to find evidence that substantiates this problem. </a:t>
            </a:r>
          </a:p>
          <a:p>
            <a:pPr>
              <a:lnSpc>
                <a:spcPct val="101000"/>
              </a:lnSpc>
              <a:spcAft>
                <a:spcPts val="600"/>
              </a:spcAft>
            </a:pPr>
            <a:endParaRPr lang="en-US" b="1" spc="50"/>
          </a:p>
          <a:p>
            <a:pPr marL="285750" indent="-285750">
              <a:lnSpc>
                <a:spcPct val="101000"/>
              </a:lnSpc>
              <a:spcAft>
                <a:spcPts val="600"/>
              </a:spcAft>
              <a:buFontTx/>
              <a:buChar char="-"/>
            </a:pPr>
            <a:r>
              <a:rPr lang="en-US" b="1" spc="50"/>
              <a:t>The most important types of evidence are:</a:t>
            </a:r>
          </a:p>
          <a:p>
            <a:pPr marL="742950" lvl="1" indent="-285750">
              <a:lnSpc>
                <a:spcPct val="101000"/>
              </a:lnSpc>
              <a:spcAft>
                <a:spcPts val="600"/>
              </a:spcAft>
              <a:buFontTx/>
              <a:buChar char="-"/>
            </a:pPr>
            <a:r>
              <a:rPr lang="en-US" b="1" spc="50"/>
              <a:t>Articles written by experts</a:t>
            </a:r>
          </a:p>
          <a:p>
            <a:pPr marL="742950" lvl="1" indent="-285750">
              <a:lnSpc>
                <a:spcPct val="101000"/>
              </a:lnSpc>
              <a:spcAft>
                <a:spcPts val="600"/>
              </a:spcAft>
              <a:buFontTx/>
              <a:buChar char="-"/>
            </a:pPr>
            <a:r>
              <a:rPr lang="en-US" b="1" spc="50"/>
              <a:t>Case studies</a:t>
            </a:r>
          </a:p>
          <a:p>
            <a:pPr marL="742950" lvl="1" indent="-285750">
              <a:lnSpc>
                <a:spcPct val="101000"/>
              </a:lnSpc>
              <a:spcAft>
                <a:spcPts val="600"/>
              </a:spcAft>
              <a:buFontTx/>
              <a:buChar char="-"/>
            </a:pPr>
            <a:r>
              <a:rPr lang="en-US" b="1" spc="50"/>
              <a:t>Statistics  </a:t>
            </a:r>
          </a:p>
        </p:txBody>
      </p:sp>
      <p:pic>
        <p:nvPicPr>
          <p:cNvPr id="2050" name="Picture 2" descr="Facts Research Stock Illustrations – 1,167 Facts Research Stock  Illustrations, Vectors &amp; Clipart - Dreamstime">
            <a:extLst>
              <a:ext uri="{FF2B5EF4-FFF2-40B4-BE49-F238E27FC236}">
                <a16:creationId xmlns:a16="http://schemas.microsoft.com/office/drawing/2014/main" id="{15613D6E-AE76-C14D-888C-597928011DA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76467" y="664432"/>
            <a:ext cx="4750056" cy="41562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9949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AF8DA07-7BE8-1B45-AF7A-A7FCDE25FDFF}"/>
              </a:ext>
            </a:extLst>
          </p:cNvPr>
          <p:cNvSpPr>
            <a:spLocks noGrp="1"/>
          </p:cNvSpPr>
          <p:nvPr>
            <p:ph type="body" idx="1"/>
          </p:nvPr>
        </p:nvSpPr>
        <p:spPr/>
        <p:txBody>
          <a:bodyPr/>
          <a:lstStyle/>
          <a:p>
            <a:r>
              <a:rPr lang="en-US" b="1" dirty="0">
                <a:solidFill>
                  <a:schemeClr val="accent5"/>
                </a:solidFill>
              </a:rPr>
              <a:t>Statistic</a:t>
            </a:r>
          </a:p>
        </p:txBody>
      </p:sp>
      <p:sp>
        <p:nvSpPr>
          <p:cNvPr id="3" name="Content Placeholder 2">
            <a:extLst>
              <a:ext uri="{FF2B5EF4-FFF2-40B4-BE49-F238E27FC236}">
                <a16:creationId xmlns:a16="http://schemas.microsoft.com/office/drawing/2014/main" id="{027B38F2-9E9A-DB41-8559-DB9BC0276FA7}"/>
              </a:ext>
            </a:extLst>
          </p:cNvPr>
          <p:cNvSpPr>
            <a:spLocks noGrp="1"/>
          </p:cNvSpPr>
          <p:nvPr>
            <p:ph sz="half" idx="2"/>
          </p:nvPr>
        </p:nvSpPr>
        <p:spPr>
          <a:xfrm>
            <a:off x="960120" y="3207434"/>
            <a:ext cx="4818888" cy="2973910"/>
          </a:xfrm>
        </p:spPr>
        <p:txBody>
          <a:bodyPr>
            <a:normAutofit fontScale="55000" lnSpcReduction="20000"/>
          </a:bodyPr>
          <a:lstStyle/>
          <a:p>
            <a:r>
              <a:rPr lang="en-US" dirty="0">
                <a:effectLst/>
                <a:latin typeface="Times New Roman" panose="02020603050405020304" pitchFamily="18" charset="0"/>
              </a:rPr>
              <a:t>Many adolescents and adults in East and Central Harlem do not exercise</a:t>
            </a:r>
            <a:br>
              <a:rPr lang="en-US" dirty="0"/>
            </a:br>
            <a:r>
              <a:rPr lang="en-US" dirty="0">
                <a:effectLst/>
                <a:latin typeface="Times New Roman" panose="02020603050405020304" pitchFamily="18" charset="0"/>
              </a:rPr>
              <a:t>regularly or eat the recommended amount of fruits and vegetables.</a:t>
            </a:r>
            <a:br>
              <a:rPr lang="en-US" dirty="0"/>
            </a:br>
            <a:r>
              <a:rPr lang="en-US" dirty="0">
                <a:effectLst/>
                <a:latin typeface="Arial" panose="020B0604020202020204" pitchFamily="34" charset="0"/>
              </a:rPr>
              <a:t>• More than 1 in 3 high school students reports not exercising at least 20 minutes a day,</a:t>
            </a:r>
            <a:br>
              <a:rPr lang="en-US" dirty="0"/>
            </a:br>
            <a:r>
              <a:rPr lang="en-US" dirty="0">
                <a:effectLst/>
                <a:latin typeface="Arial" panose="020B0604020202020204" pitchFamily="34" charset="0"/>
              </a:rPr>
              <a:t>3 days per week. Nearly 6 in 10 watch TV at least 3 hours per day.</a:t>
            </a:r>
            <a:br>
              <a:rPr lang="en-US" dirty="0"/>
            </a:br>
            <a:r>
              <a:rPr lang="en-US" dirty="0">
                <a:effectLst/>
                <a:latin typeface="Arial" panose="020B0604020202020204" pitchFamily="34" charset="0"/>
              </a:rPr>
              <a:t>• One in 4 adults reports not exercising at all. A similar proportion do not walk or bicycle</a:t>
            </a:r>
            <a:br>
              <a:rPr lang="en-US" dirty="0"/>
            </a:br>
            <a:r>
              <a:rPr lang="en-US" dirty="0">
                <a:effectLst/>
                <a:latin typeface="Arial" panose="020B0604020202020204" pitchFamily="34" charset="0"/>
              </a:rPr>
              <a:t>at least 10 blocks to get to work or school or to run errands.</a:t>
            </a:r>
            <a:br>
              <a:rPr lang="en-US" dirty="0"/>
            </a:br>
            <a:r>
              <a:rPr lang="en-US" dirty="0">
                <a:effectLst/>
                <a:latin typeface="Arial" panose="020B0604020202020204" pitchFamily="34" charset="0"/>
              </a:rPr>
              <a:t>• More than 8 in 10 adolescents and more than 9 in 10 adults say they eat fewer than</a:t>
            </a:r>
            <a:br>
              <a:rPr lang="en-US" dirty="0"/>
            </a:br>
            <a:r>
              <a:rPr lang="en-US" dirty="0">
                <a:effectLst/>
                <a:latin typeface="Arial" panose="020B0604020202020204" pitchFamily="34" charset="0"/>
              </a:rPr>
              <a:t>5 servings of fruits and vegetables per day.</a:t>
            </a:r>
            <a:endParaRPr lang="en-US" dirty="0"/>
          </a:p>
        </p:txBody>
      </p:sp>
      <p:sp>
        <p:nvSpPr>
          <p:cNvPr id="4" name="Text Placeholder 3">
            <a:extLst>
              <a:ext uri="{FF2B5EF4-FFF2-40B4-BE49-F238E27FC236}">
                <a16:creationId xmlns:a16="http://schemas.microsoft.com/office/drawing/2014/main" id="{398FDADC-771F-1E41-B840-FE44D2719820}"/>
              </a:ext>
            </a:extLst>
          </p:cNvPr>
          <p:cNvSpPr>
            <a:spLocks noGrp="1"/>
          </p:cNvSpPr>
          <p:nvPr>
            <p:ph type="body" sz="quarter" idx="3"/>
          </p:nvPr>
        </p:nvSpPr>
        <p:spPr>
          <a:xfrm>
            <a:off x="6409944" y="3010486"/>
            <a:ext cx="4818888" cy="469314"/>
          </a:xfrm>
        </p:spPr>
        <p:txBody>
          <a:bodyPr>
            <a:noAutofit/>
          </a:bodyPr>
          <a:lstStyle/>
          <a:p>
            <a:r>
              <a:rPr lang="en-US" sz="1400" dirty="0">
                <a:latin typeface="Elephant Pro" pitchFamily="2" charset="0"/>
              </a:rPr>
              <a:t>Article:</a:t>
            </a:r>
          </a:p>
          <a:p>
            <a:r>
              <a:rPr lang="en-US" sz="1400" dirty="0">
                <a:effectLst/>
                <a:latin typeface="Elephant Pro" pitchFamily="2" charset="0"/>
              </a:rPr>
              <a:t>Matte T, Gordon C, Goodman A, Selenic D, Young C, </a:t>
            </a:r>
            <a:r>
              <a:rPr lang="en-US" sz="1400" dirty="0" err="1">
                <a:effectLst/>
                <a:latin typeface="Elephant Pro" pitchFamily="2" charset="0"/>
              </a:rPr>
              <a:t>Deitcher</a:t>
            </a:r>
            <a:r>
              <a:rPr lang="en-US" sz="1400" dirty="0">
                <a:effectLst/>
                <a:latin typeface="Elephant Pro" pitchFamily="2" charset="0"/>
              </a:rPr>
              <a:t> D. Obesity in East and Central Harlem: A look</a:t>
            </a:r>
            <a:br>
              <a:rPr lang="en-US" sz="1400" dirty="0">
                <a:latin typeface="Elephant Pro" pitchFamily="2" charset="0"/>
              </a:rPr>
            </a:br>
            <a:r>
              <a:rPr lang="en-US" sz="1400" dirty="0">
                <a:effectLst/>
                <a:latin typeface="Elephant Pro" pitchFamily="2" charset="0"/>
              </a:rPr>
              <a:t>across generations. New York, NY: New York City Department of Health and Mental Hygiene, 2007.</a:t>
            </a:r>
            <a:endParaRPr lang="en-US" sz="1400" dirty="0">
              <a:latin typeface="Elephant Pro" pitchFamily="2" charset="0"/>
            </a:endParaRPr>
          </a:p>
        </p:txBody>
      </p:sp>
      <p:sp>
        <p:nvSpPr>
          <p:cNvPr id="5" name="Content Placeholder 4">
            <a:extLst>
              <a:ext uri="{FF2B5EF4-FFF2-40B4-BE49-F238E27FC236}">
                <a16:creationId xmlns:a16="http://schemas.microsoft.com/office/drawing/2014/main" id="{0471BB51-065C-0640-8D7E-EA2DB965070D}"/>
              </a:ext>
            </a:extLst>
          </p:cNvPr>
          <p:cNvSpPr>
            <a:spLocks noGrp="1"/>
          </p:cNvSpPr>
          <p:nvPr>
            <p:ph sz="quarter" idx="4"/>
          </p:nvPr>
        </p:nvSpPr>
        <p:spPr>
          <a:xfrm>
            <a:off x="6409944" y="4205936"/>
            <a:ext cx="4818888" cy="2586806"/>
          </a:xfrm>
        </p:spPr>
        <p:txBody>
          <a:bodyPr/>
          <a:lstStyle/>
          <a:p>
            <a:r>
              <a:rPr lang="en-US" b="1" dirty="0">
                <a:solidFill>
                  <a:srgbClr val="002060"/>
                </a:solidFill>
              </a:rPr>
              <a:t>Case Study:</a:t>
            </a:r>
          </a:p>
          <a:p>
            <a:r>
              <a:rPr lang="en-US" sz="1600" b="1" dirty="0">
                <a:effectLst/>
                <a:latin typeface="Comic Sans MS" panose="030F0902030302020204" pitchFamily="66" charset="0"/>
              </a:rPr>
              <a:t>Soaring Health Care Costs Highlight</a:t>
            </a:r>
            <a:br>
              <a:rPr lang="en-US" sz="1600" b="1" dirty="0">
                <a:latin typeface="Comic Sans MS" panose="030F0902030302020204" pitchFamily="66" charset="0"/>
              </a:rPr>
            </a:br>
            <a:r>
              <a:rPr lang="en-US" sz="1600" b="1" dirty="0">
                <a:effectLst/>
                <a:latin typeface="Comic Sans MS" panose="030F0902030302020204" pitchFamily="66" charset="0"/>
              </a:rPr>
              <a:t>Need To Address Childhood Obesity</a:t>
            </a:r>
          </a:p>
          <a:p>
            <a:r>
              <a:rPr lang="en-US" sz="1600" b="1" dirty="0">
                <a:solidFill>
                  <a:schemeClr val="accent3"/>
                </a:solidFill>
                <a:latin typeface="Comic Sans MS" panose="030F0902030302020204" pitchFamily="66" charset="0"/>
              </a:rPr>
              <a:t>https://</a:t>
            </a:r>
            <a:r>
              <a:rPr lang="en-US" sz="1600" b="1" dirty="0" err="1">
                <a:solidFill>
                  <a:schemeClr val="accent3"/>
                </a:solidFill>
                <a:latin typeface="Comic Sans MS" panose="030F0902030302020204" pitchFamily="66" charset="0"/>
              </a:rPr>
              <a:t>www.osc.state.ny.us</a:t>
            </a:r>
            <a:r>
              <a:rPr lang="en-US" sz="1600" b="1" dirty="0">
                <a:solidFill>
                  <a:schemeClr val="accent3"/>
                </a:solidFill>
                <a:latin typeface="Comic Sans MS" panose="030F0902030302020204" pitchFamily="66" charset="0"/>
              </a:rPr>
              <a:t>/files/reports/special-topics/pdf/health-child-obesity-2012.pdf</a:t>
            </a:r>
          </a:p>
        </p:txBody>
      </p:sp>
      <p:sp>
        <p:nvSpPr>
          <p:cNvPr id="6" name="Title 5">
            <a:extLst>
              <a:ext uri="{FF2B5EF4-FFF2-40B4-BE49-F238E27FC236}">
                <a16:creationId xmlns:a16="http://schemas.microsoft.com/office/drawing/2014/main" id="{A4999717-5E64-D546-B00B-DB94170081E7}"/>
              </a:ext>
            </a:extLst>
          </p:cNvPr>
          <p:cNvSpPr>
            <a:spLocks noGrp="1"/>
          </p:cNvSpPr>
          <p:nvPr>
            <p:ph type="title"/>
          </p:nvPr>
        </p:nvSpPr>
        <p:spPr/>
        <p:txBody>
          <a:bodyPr>
            <a:normAutofit fontScale="90000"/>
          </a:bodyPr>
          <a:lstStyle/>
          <a:p>
            <a:r>
              <a:rPr lang="en-US" b="1" dirty="0">
                <a:solidFill>
                  <a:schemeClr val="accent1">
                    <a:lumMod val="75000"/>
                  </a:schemeClr>
                </a:solidFill>
              </a:rPr>
              <a:t>Step 2: Gather Evidence of Childhood Obesity</a:t>
            </a:r>
          </a:p>
        </p:txBody>
      </p:sp>
    </p:spTree>
    <p:extLst>
      <p:ext uri="{BB962C8B-B14F-4D97-AF65-F5344CB8AC3E}">
        <p14:creationId xmlns:p14="http://schemas.microsoft.com/office/powerpoint/2010/main" val="3011219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3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B7B765-BA48-1545-A0D9-241060EEDFA1}"/>
              </a:ext>
            </a:extLst>
          </p:cNvPr>
          <p:cNvSpPr>
            <a:spLocks noGrp="1"/>
          </p:cNvSpPr>
          <p:nvPr>
            <p:ph type="title"/>
          </p:nvPr>
        </p:nvSpPr>
        <p:spPr>
          <a:xfrm>
            <a:off x="960120" y="643467"/>
            <a:ext cx="3212593" cy="5571066"/>
          </a:xfrm>
        </p:spPr>
        <p:txBody>
          <a:bodyPr>
            <a:normAutofit/>
          </a:bodyPr>
          <a:lstStyle/>
          <a:p>
            <a:r>
              <a:rPr lang="en-US" sz="4600" dirty="0">
                <a:solidFill>
                  <a:schemeClr val="accent5"/>
                </a:solidFill>
              </a:rPr>
              <a:t>Step 3: Identifying the causes</a:t>
            </a:r>
          </a:p>
        </p:txBody>
      </p:sp>
      <p:sp>
        <p:nvSpPr>
          <p:cNvPr id="3" name="Content Placeholder 2">
            <a:extLst>
              <a:ext uri="{FF2B5EF4-FFF2-40B4-BE49-F238E27FC236}">
                <a16:creationId xmlns:a16="http://schemas.microsoft.com/office/drawing/2014/main" id="{BD12C784-5C62-6B47-BD35-F631D1C62108}"/>
              </a:ext>
            </a:extLst>
          </p:cNvPr>
          <p:cNvSpPr>
            <a:spLocks noGrp="1"/>
          </p:cNvSpPr>
          <p:nvPr>
            <p:ph idx="1"/>
          </p:nvPr>
        </p:nvSpPr>
        <p:spPr>
          <a:xfrm>
            <a:off x="5302336" y="643467"/>
            <a:ext cx="5926496" cy="5571066"/>
          </a:xfrm>
        </p:spPr>
        <p:txBody>
          <a:bodyPr anchor="ctr">
            <a:normAutofit/>
          </a:bodyPr>
          <a:lstStyle/>
          <a:p>
            <a:r>
              <a:rPr lang="en-US" b="1" dirty="0">
                <a:solidFill>
                  <a:srgbClr val="00B050"/>
                </a:solidFill>
              </a:rPr>
              <a:t>While researching the topic, you and your group will come across several reasons which are believed to be the cause of childhood obesity in Harlem.</a:t>
            </a:r>
          </a:p>
          <a:p>
            <a:pPr marL="457200" indent="-457200">
              <a:buFontTx/>
              <a:buChar char="-"/>
            </a:pPr>
            <a:r>
              <a:rPr lang="en-US" b="1" dirty="0">
                <a:solidFill>
                  <a:srgbClr val="00B050"/>
                </a:solidFill>
              </a:rPr>
              <a:t>As a group, list at least three major reasons you believe are to be the major factors behind childhood obesity in Harlem. Be sure to include the reasoning behind your choices.</a:t>
            </a:r>
          </a:p>
          <a:p>
            <a:pPr marL="457200" indent="-457200">
              <a:buFontTx/>
              <a:buChar char="-"/>
            </a:pPr>
            <a:endParaRPr lang="en-US" dirty="0"/>
          </a:p>
        </p:txBody>
      </p:sp>
    </p:spTree>
    <p:extLst>
      <p:ext uri="{BB962C8B-B14F-4D97-AF65-F5344CB8AC3E}">
        <p14:creationId xmlns:p14="http://schemas.microsoft.com/office/powerpoint/2010/main" val="2247730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D153959-30FA-4987-A094-7243641F4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3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82C397-C597-F24C-A34B-B2F6CB832214}"/>
              </a:ext>
            </a:extLst>
          </p:cNvPr>
          <p:cNvSpPr>
            <a:spLocks noGrp="1"/>
          </p:cNvSpPr>
          <p:nvPr>
            <p:ph type="title"/>
          </p:nvPr>
        </p:nvSpPr>
        <p:spPr>
          <a:xfrm>
            <a:off x="960120" y="643467"/>
            <a:ext cx="3212593" cy="5571066"/>
          </a:xfrm>
        </p:spPr>
        <p:txBody>
          <a:bodyPr vert="horz" lIns="91440" tIns="45720" rIns="91440" bIns="45720" rtlCol="0" anchor="ctr">
            <a:normAutofit/>
          </a:bodyPr>
          <a:lstStyle/>
          <a:p>
            <a:r>
              <a:rPr lang="en-US" sz="4600" kern="1200" cap="all" spc="120" baseline="0">
                <a:solidFill>
                  <a:schemeClr val="bg1"/>
                </a:solidFill>
                <a:latin typeface="+mj-lt"/>
                <a:ea typeface="+mj-ea"/>
                <a:cs typeface="+mj-cs"/>
              </a:rPr>
              <a:t>Step 3: Identifying the cAUSES</a:t>
            </a:r>
          </a:p>
        </p:txBody>
      </p:sp>
      <p:graphicFrame>
        <p:nvGraphicFramePr>
          <p:cNvPr id="7" name="TextBox 4">
            <a:extLst>
              <a:ext uri="{FF2B5EF4-FFF2-40B4-BE49-F238E27FC236}">
                <a16:creationId xmlns:a16="http://schemas.microsoft.com/office/drawing/2014/main" id="{861D8759-24E9-23C9-2F51-8D8858C70317}"/>
              </a:ext>
            </a:extLst>
          </p:cNvPr>
          <p:cNvGraphicFramePr/>
          <p:nvPr>
            <p:extLst>
              <p:ext uri="{D42A27DB-BD31-4B8C-83A1-F6EECF244321}">
                <p14:modId xmlns:p14="http://schemas.microsoft.com/office/powerpoint/2010/main" val="165534976"/>
              </p:ext>
            </p:extLst>
          </p:nvPr>
        </p:nvGraphicFramePr>
        <p:xfrm>
          <a:off x="5411638" y="643467"/>
          <a:ext cx="5816750" cy="5571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5756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D153959-30FA-4987-A094-7243641F4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3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CE4AF9-D913-1241-BD3D-308CB91AA660}"/>
              </a:ext>
            </a:extLst>
          </p:cNvPr>
          <p:cNvSpPr>
            <a:spLocks noGrp="1"/>
          </p:cNvSpPr>
          <p:nvPr>
            <p:ph type="title"/>
          </p:nvPr>
        </p:nvSpPr>
        <p:spPr>
          <a:xfrm>
            <a:off x="960120" y="643467"/>
            <a:ext cx="3212593" cy="5571066"/>
          </a:xfrm>
        </p:spPr>
        <p:txBody>
          <a:bodyPr vert="horz" lIns="91440" tIns="45720" rIns="91440" bIns="45720" rtlCol="0" anchor="ctr">
            <a:normAutofit/>
          </a:bodyPr>
          <a:lstStyle/>
          <a:p>
            <a:r>
              <a:rPr lang="en-US" sz="4600" kern="1200" cap="all" spc="120" baseline="0">
                <a:solidFill>
                  <a:schemeClr val="bg1"/>
                </a:solidFill>
                <a:latin typeface="+mj-lt"/>
                <a:ea typeface="+mj-ea"/>
                <a:cs typeface="+mj-cs"/>
              </a:rPr>
              <a:t>Step 4: evaluating existing pOLICIES </a:t>
            </a:r>
          </a:p>
        </p:txBody>
      </p:sp>
      <p:sp>
        <p:nvSpPr>
          <p:cNvPr id="3" name="TextBox 2">
            <a:extLst>
              <a:ext uri="{FF2B5EF4-FFF2-40B4-BE49-F238E27FC236}">
                <a16:creationId xmlns:a16="http://schemas.microsoft.com/office/drawing/2014/main" id="{65F49DB2-AF68-0B48-89E8-424A472F7BFB}"/>
              </a:ext>
            </a:extLst>
          </p:cNvPr>
          <p:cNvSpPr txBox="1"/>
          <p:nvPr/>
        </p:nvSpPr>
        <p:spPr>
          <a:xfrm>
            <a:off x="868680" y="2910840"/>
            <a:ext cx="184731" cy="369332"/>
          </a:xfrm>
          <a:prstGeom prst="rect">
            <a:avLst/>
          </a:prstGeom>
          <a:noFill/>
        </p:spPr>
        <p:txBody>
          <a:bodyPr wrap="none" rtlCol="0">
            <a:spAutoFit/>
          </a:bodyPr>
          <a:lstStyle/>
          <a:p>
            <a:endParaRPr lang="en-US" dirty="0"/>
          </a:p>
        </p:txBody>
      </p:sp>
      <p:graphicFrame>
        <p:nvGraphicFramePr>
          <p:cNvPr id="35" name="TextBox 3">
            <a:extLst>
              <a:ext uri="{FF2B5EF4-FFF2-40B4-BE49-F238E27FC236}">
                <a16:creationId xmlns:a16="http://schemas.microsoft.com/office/drawing/2014/main" id="{B25D6572-21E9-5C5A-7C98-AE755FD34F9D}"/>
              </a:ext>
            </a:extLst>
          </p:cNvPr>
          <p:cNvGraphicFramePr/>
          <p:nvPr>
            <p:extLst>
              <p:ext uri="{D42A27DB-BD31-4B8C-83A1-F6EECF244321}">
                <p14:modId xmlns:p14="http://schemas.microsoft.com/office/powerpoint/2010/main" val="3784559496"/>
              </p:ext>
            </p:extLst>
          </p:nvPr>
        </p:nvGraphicFramePr>
        <p:xfrm>
          <a:off x="5300812" y="643466"/>
          <a:ext cx="5927575" cy="55541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1301831"/>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D153959-30FA-4987-A094-7243641F4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3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32F2E5-C35B-4645-9DD7-A896B6F1FB9B}"/>
              </a:ext>
            </a:extLst>
          </p:cNvPr>
          <p:cNvSpPr>
            <a:spLocks noGrp="1"/>
          </p:cNvSpPr>
          <p:nvPr>
            <p:ph type="title"/>
          </p:nvPr>
        </p:nvSpPr>
        <p:spPr>
          <a:xfrm>
            <a:off x="960120" y="643467"/>
            <a:ext cx="3212593" cy="5571066"/>
          </a:xfrm>
        </p:spPr>
        <p:txBody>
          <a:bodyPr vert="horz" lIns="91440" tIns="45720" rIns="91440" bIns="45720" rtlCol="0" anchor="ctr">
            <a:normAutofit/>
          </a:bodyPr>
          <a:lstStyle/>
          <a:p>
            <a:r>
              <a:rPr lang="en-US" sz="4600" kern="1200" cap="all" spc="120" baseline="0" dirty="0">
                <a:solidFill>
                  <a:schemeClr val="accent1">
                    <a:lumMod val="75000"/>
                  </a:schemeClr>
                </a:solidFill>
                <a:latin typeface="+mj-lt"/>
                <a:ea typeface="+mj-ea"/>
                <a:cs typeface="+mj-cs"/>
              </a:rPr>
              <a:t>step 5: developing solutions </a:t>
            </a:r>
          </a:p>
        </p:txBody>
      </p:sp>
      <p:sp>
        <p:nvSpPr>
          <p:cNvPr id="49" name="TextBox 3">
            <a:extLst>
              <a:ext uri="{FF2B5EF4-FFF2-40B4-BE49-F238E27FC236}">
                <a16:creationId xmlns:a16="http://schemas.microsoft.com/office/drawing/2014/main" id="{E4500F7C-161D-BD49-BC78-82EB9D2D632C}"/>
              </a:ext>
            </a:extLst>
          </p:cNvPr>
          <p:cNvSpPr txBox="1"/>
          <p:nvPr/>
        </p:nvSpPr>
        <p:spPr>
          <a:xfrm>
            <a:off x="5302336" y="182880"/>
            <a:ext cx="6888140" cy="6675120"/>
          </a:xfrm>
          <a:prstGeom prst="rect">
            <a:avLst/>
          </a:prstGeom>
        </p:spPr>
        <p:txBody>
          <a:bodyPr vert="horz" lIns="91440" tIns="45720" rIns="91440" bIns="45720" rtlCol="0" anchor="ctr">
            <a:noAutofit/>
          </a:bodyPr>
          <a:lstStyle/>
          <a:p>
            <a:pPr>
              <a:lnSpc>
                <a:spcPct val="101000"/>
              </a:lnSpc>
              <a:spcAft>
                <a:spcPts val="600"/>
              </a:spcAft>
            </a:pPr>
            <a:r>
              <a:rPr lang="en-US" sz="2400" b="1" spc="50" dirty="0">
                <a:solidFill>
                  <a:srgbClr val="002060"/>
                </a:solidFill>
                <a:latin typeface="Comic Sans MS" panose="030F0902030302020204" pitchFamily="66" charset="0"/>
              </a:rPr>
              <a:t>List three possible solutions to the problem:</a:t>
            </a:r>
          </a:p>
          <a:p>
            <a:pPr>
              <a:lnSpc>
                <a:spcPct val="101000"/>
              </a:lnSpc>
              <a:spcAft>
                <a:spcPts val="600"/>
              </a:spcAft>
            </a:pPr>
            <a:endParaRPr lang="en-US" sz="2000" spc="50" dirty="0">
              <a:latin typeface="Elephant Pro" pitchFamily="2" charset="0"/>
            </a:endParaRPr>
          </a:p>
          <a:p>
            <a:pPr>
              <a:lnSpc>
                <a:spcPct val="101000"/>
              </a:lnSpc>
              <a:spcAft>
                <a:spcPts val="600"/>
              </a:spcAft>
            </a:pPr>
            <a:r>
              <a:rPr lang="en-US" sz="2000" b="1" spc="50" dirty="0">
                <a:latin typeface="Comic Sans MS" panose="030F0902030302020204" pitchFamily="66" charset="0"/>
              </a:rPr>
              <a:t>The most important strategies for preventing obesity are:</a:t>
            </a:r>
          </a:p>
          <a:p>
            <a:pPr marL="342900" indent="-342900">
              <a:lnSpc>
                <a:spcPct val="101000"/>
              </a:lnSpc>
              <a:spcAft>
                <a:spcPts val="600"/>
              </a:spcAft>
              <a:buAutoNum type="arabicParenR"/>
            </a:pPr>
            <a:r>
              <a:rPr lang="en-US" sz="2000" b="1" spc="50" dirty="0">
                <a:latin typeface="Comic Sans MS" panose="030F0902030302020204" pitchFamily="66" charset="0"/>
              </a:rPr>
              <a:t>healthy eating behaviors, </a:t>
            </a:r>
          </a:p>
          <a:p>
            <a:pPr marL="342900" indent="-342900">
              <a:lnSpc>
                <a:spcPct val="101000"/>
              </a:lnSpc>
              <a:spcAft>
                <a:spcPts val="600"/>
              </a:spcAft>
              <a:buAutoNum type="arabicParenR"/>
            </a:pPr>
            <a:r>
              <a:rPr lang="en-US" sz="2000" b="1" spc="50" dirty="0">
                <a:latin typeface="Comic Sans MS" panose="030F0902030302020204" pitchFamily="66" charset="0"/>
              </a:rPr>
              <a:t>regular physical activity </a:t>
            </a:r>
          </a:p>
          <a:p>
            <a:pPr marL="342900" indent="-342900">
              <a:lnSpc>
                <a:spcPct val="101000"/>
              </a:lnSpc>
              <a:spcAft>
                <a:spcPts val="600"/>
              </a:spcAft>
              <a:buAutoNum type="arabicParenR"/>
            </a:pPr>
            <a:r>
              <a:rPr lang="en-US" sz="2000" b="1" spc="50" dirty="0">
                <a:latin typeface="Comic Sans MS" panose="030F0902030302020204" pitchFamily="66" charset="0"/>
              </a:rPr>
              <a:t>reduced sedentary activity (such as watching television and videotapes, and playing computer games). </a:t>
            </a:r>
          </a:p>
          <a:p>
            <a:pPr marL="342900" indent="-342900">
              <a:lnSpc>
                <a:spcPct val="101000"/>
              </a:lnSpc>
              <a:spcAft>
                <a:spcPts val="600"/>
              </a:spcAft>
              <a:buAutoNum type="arabicParenR"/>
            </a:pPr>
            <a:endParaRPr lang="en-US" sz="2000" b="1" spc="50" dirty="0">
              <a:solidFill>
                <a:srgbClr val="002060"/>
              </a:solidFill>
              <a:latin typeface="Comic Sans MS" panose="030F0902030302020204" pitchFamily="66" charset="0"/>
            </a:endParaRPr>
          </a:p>
          <a:p>
            <a:pPr>
              <a:lnSpc>
                <a:spcPct val="101000"/>
              </a:lnSpc>
              <a:spcAft>
                <a:spcPts val="600"/>
              </a:spcAft>
            </a:pPr>
            <a:r>
              <a:rPr lang="en-US" sz="2000" b="1" spc="50" dirty="0">
                <a:solidFill>
                  <a:schemeClr val="accent1"/>
                </a:solidFill>
                <a:latin typeface="Comic Sans MS" panose="030F0902030302020204" pitchFamily="66" charset="0"/>
              </a:rPr>
              <a:t>*These preventative strategies are part of a healthy lifestyle that should be developed during early childhood. They can be accomplished by following the Dietary Guidelines for Americans. The Dietary Guidelines provide general diet and lifestyle recommendations for healthy Americans ages 2 years and over (not for younger children and infants). </a:t>
            </a:r>
          </a:p>
        </p:txBody>
      </p:sp>
    </p:spTree>
    <p:extLst>
      <p:ext uri="{BB962C8B-B14F-4D97-AF65-F5344CB8AC3E}">
        <p14:creationId xmlns:p14="http://schemas.microsoft.com/office/powerpoint/2010/main" val="772142024"/>
      </p:ext>
    </p:extLst>
  </p:cSld>
  <p:clrMapOvr>
    <a:masterClrMapping/>
  </p:clrMapOvr>
</p:sld>
</file>

<file path=ppt/theme/theme1.xml><?xml version="1.0" encoding="utf-8"?>
<a:theme xmlns:a="http://schemas.openxmlformats.org/drawingml/2006/main" name="JuxtaposeVTI">
  <a:themeElements>
    <a:clrScheme name="AnalogousFromRegularSeedLeftStep">
      <a:dk1>
        <a:srgbClr val="000000"/>
      </a:dk1>
      <a:lt1>
        <a:srgbClr val="FFFFFF"/>
      </a:lt1>
      <a:dk2>
        <a:srgbClr val="2E1B30"/>
      </a:dk2>
      <a:lt2>
        <a:srgbClr val="F0F3F2"/>
      </a:lt2>
      <a:accent1>
        <a:srgbClr val="E7295E"/>
      </a:accent1>
      <a:accent2>
        <a:srgbClr val="D5179B"/>
      </a:accent2>
      <a:accent3>
        <a:srgbClr val="D129E7"/>
      </a:accent3>
      <a:accent4>
        <a:srgbClr val="7117D5"/>
      </a:accent4>
      <a:accent5>
        <a:srgbClr val="372DE7"/>
      </a:accent5>
      <a:accent6>
        <a:srgbClr val="175CD5"/>
      </a:accent6>
      <a:hlink>
        <a:srgbClr val="349C7F"/>
      </a:hlink>
      <a:folHlink>
        <a:srgbClr val="7F7F7F"/>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docProps/app.xml><?xml version="1.0" encoding="utf-8"?>
<Properties xmlns="http://schemas.openxmlformats.org/officeDocument/2006/extended-properties" xmlns:vt="http://schemas.openxmlformats.org/officeDocument/2006/docPropsVTypes">
  <TotalTime>102</TotalTime>
  <Words>1081</Words>
  <Application>Microsoft Macintosh PowerPoint</Application>
  <PresentationFormat>Widescreen</PresentationFormat>
  <Paragraphs>59</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Comic Sans MS</vt:lpstr>
      <vt:lpstr>Elephant Pro</vt:lpstr>
      <vt:lpstr>Franklin Gothic Demi Cond</vt:lpstr>
      <vt:lpstr>Franklin Gothic Medium</vt:lpstr>
      <vt:lpstr>Times New Roman</vt:lpstr>
      <vt:lpstr>Wingdings</vt:lpstr>
      <vt:lpstr>JuxtaposeVTI</vt:lpstr>
      <vt:lpstr>Childhood Obesity in Inner Manhattan schools</vt:lpstr>
      <vt:lpstr>Analyzing the Social Problem</vt:lpstr>
      <vt:lpstr>SteThe Problem:  The Problem:p The Problem:  1: Define the Problem</vt:lpstr>
      <vt:lpstr>PowerPoint Presentation</vt:lpstr>
      <vt:lpstr>Step 2: Gather Evidence of Childhood Obesity</vt:lpstr>
      <vt:lpstr>Step 3: Identifying the causes</vt:lpstr>
      <vt:lpstr>Step 3: Identifying the cAUSES</vt:lpstr>
      <vt:lpstr>Step 4: evaluating existing pOLICIES </vt:lpstr>
      <vt:lpstr>step 5: developing solutions </vt:lpstr>
      <vt:lpstr>Feasibility and Effectiveness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Childhood Obesity in Inner Manhattan schools</dc:title>
  <dc:creator>Allary Montague</dc:creator>
  <cp:lastModifiedBy>Allary Montague</cp:lastModifiedBy>
  <cp:revision>1</cp:revision>
  <dcterms:created xsi:type="dcterms:W3CDTF">2022-11-16T01:55:30Z</dcterms:created>
  <dcterms:modified xsi:type="dcterms:W3CDTF">2022-11-16T03:37:50Z</dcterms:modified>
</cp:coreProperties>
</file>