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1"/>
  </p:sldMasterIdLst>
  <p:sldIdLst>
    <p:sldId id="256" r:id="rId2"/>
    <p:sldId id="258" r:id="rId3"/>
    <p:sldId id="259" r:id="rId4"/>
    <p:sldId id="260" r:id="rId5"/>
    <p:sldId id="257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3"/>
  </p:normalViewPr>
  <p:slideViewPr>
    <p:cSldViewPr snapToGrid="0" snapToObjects="1">
      <p:cViewPr varScale="1">
        <p:scale>
          <a:sx n="81" d="100"/>
          <a:sy n="81" d="100"/>
        </p:scale>
        <p:origin x="9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8B2DDF5-C4BC-B140-A32C-6AF5137D332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F02D00F-612C-7145-A986-F38DFE3A3D4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38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erchlewitz@ms324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3&amp;v=fVALeerZpd4&amp;feature=emb_logo" TargetMode="External"/><Relationship Id="rId2" Type="http://schemas.openxmlformats.org/officeDocument/2006/relationships/hyperlink" Target="https://www.npr.org/2019/10/31/774838891/its-a-smartphone-life-more-than-half-of-u-s-children-now-have-o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utopia.org/video/theres-cell-phone-your-students-hea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EtPXZoaDiHlwvP47I1MySMtbkb3w77bSg_RwTs4MkH0/view" TargetMode="External"/><Relationship Id="rId2" Type="http://schemas.openxmlformats.org/officeDocument/2006/relationships/hyperlink" Target="https://drive.google.com/open?id=1gI6f2Pv_LCw7jqzJHE2KwspG-Sp8lL0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joshshipp.com/wp-content/uploads/2016/09/teenage-cell-phone-agreement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08060"/>
            <a:ext cx="10058400" cy="387316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Social Problem: </a:t>
            </a:r>
            <a:br>
              <a:rPr lang="en-US" dirty="0"/>
            </a:br>
            <a:r>
              <a:rPr lang="en-US" dirty="0"/>
              <a:t>Some kids spend too much time on their phones.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Sarah Merchlewitz Kuhner</a:t>
            </a:r>
          </a:p>
          <a:p>
            <a:r>
              <a:rPr lang="en-US" dirty="0"/>
              <a:t>MS 324</a:t>
            </a:r>
          </a:p>
          <a:p>
            <a:r>
              <a:rPr lang="en-US" dirty="0">
                <a:hlinkClick r:id="rId2"/>
              </a:rPr>
              <a:t>merchlewitz@ms324.org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mage result for cell phone addic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087" y="4057230"/>
            <a:ext cx="4266723" cy="213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85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Policy Analyst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624" y="1856244"/>
            <a:ext cx="10373711" cy="4023360"/>
          </a:xfrm>
        </p:spPr>
        <p:txBody>
          <a:bodyPr>
            <a:normAutofit fontScale="85000" lnSpcReduction="10000"/>
          </a:bodyPr>
          <a:lstStyle/>
          <a:p>
            <a:pPr marL="590550" lvl="0" indent="-51435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2400"/>
              <a:buFont typeface="+mj-lt"/>
              <a:buAutoNum type="arabicPeriod"/>
            </a:pPr>
            <a:r>
              <a:rPr lang="en" sz="3200" b="1" dirty="0"/>
              <a:t>Define the </a:t>
            </a:r>
            <a:r>
              <a:rPr lang="en-US" sz="3200" b="1" dirty="0"/>
              <a:t>Problem</a:t>
            </a:r>
            <a:r>
              <a:rPr lang="en" sz="3200" b="1" dirty="0"/>
              <a:t>: </a:t>
            </a:r>
            <a:r>
              <a:rPr lang="en-US" sz="3200" dirty="0"/>
              <a:t>Some kids spend too much time on their phones. </a:t>
            </a:r>
            <a:endParaRPr lang="en" sz="3200" dirty="0"/>
          </a:p>
          <a:p>
            <a:pPr marL="590550" lvl="0" indent="-51435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2400"/>
              <a:buFont typeface="+mj-lt"/>
              <a:buAutoNum type="arabicPeriod"/>
            </a:pPr>
            <a:r>
              <a:rPr lang="en" sz="3200" b="1" dirty="0"/>
              <a:t>Gather Evidence</a:t>
            </a:r>
            <a:r>
              <a:rPr lang="en-US" sz="3200" b="1" dirty="0"/>
              <a:t>: </a:t>
            </a:r>
            <a:r>
              <a:rPr lang="en-US" sz="3200" dirty="0"/>
              <a:t>Explore articles and videos about cell phone use.</a:t>
            </a:r>
          </a:p>
          <a:p>
            <a:pPr marL="590550" lvl="0" indent="-51435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2400"/>
              <a:buFont typeface="+mj-lt"/>
              <a:buAutoNum type="arabicPeriod"/>
            </a:pPr>
            <a:r>
              <a:rPr lang="en" sz="3200" b="1" dirty="0"/>
              <a:t>Causes: </a:t>
            </a:r>
            <a:r>
              <a:rPr lang="en-US" sz="3200" dirty="0"/>
              <a:t>What makes phones so addictive?</a:t>
            </a:r>
            <a:endParaRPr lang="en" sz="3200" dirty="0"/>
          </a:p>
          <a:p>
            <a:pPr marL="590550" lvl="0" indent="-51435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2400"/>
              <a:buFont typeface="+mj-lt"/>
              <a:buAutoNum type="arabicPeriod"/>
            </a:pPr>
            <a:r>
              <a:rPr lang="en" sz="3200" b="1" dirty="0"/>
              <a:t>Evaluate: </a:t>
            </a:r>
            <a:r>
              <a:rPr lang="en-US" sz="3200" dirty="0"/>
              <a:t>Look at existing cell phone policies.</a:t>
            </a:r>
            <a:endParaRPr lang="en" sz="3200" dirty="0"/>
          </a:p>
          <a:p>
            <a:pPr marL="590550" lvl="0" indent="-51435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2400"/>
              <a:buFont typeface="+mj-lt"/>
              <a:buAutoNum type="arabicPeriod"/>
            </a:pPr>
            <a:r>
              <a:rPr lang="en-US" sz="3200" b="1" dirty="0"/>
              <a:t>Possible </a:t>
            </a:r>
            <a:r>
              <a:rPr lang="en" sz="3200" b="1" dirty="0"/>
              <a:t>Solutions: </a:t>
            </a:r>
            <a:r>
              <a:rPr lang="en-US" sz="3200" dirty="0"/>
              <a:t>What 3 changes we can make to our policies?</a:t>
            </a:r>
          </a:p>
          <a:p>
            <a:pPr marL="590550" lvl="0" indent="-51435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2400"/>
              <a:buFont typeface="+mj-lt"/>
              <a:buAutoNum type="arabicPeriod"/>
            </a:pPr>
            <a:r>
              <a:rPr lang="en-US" sz="3200" b="1" dirty="0"/>
              <a:t>Select the </a:t>
            </a:r>
            <a:r>
              <a:rPr lang="en" sz="3200" b="1" dirty="0"/>
              <a:t>Best Solution</a:t>
            </a:r>
            <a:r>
              <a:rPr lang="en-US" sz="3200" b="1" dirty="0"/>
              <a:t>: </a:t>
            </a:r>
            <a:r>
              <a:rPr lang="en-US" sz="3200" dirty="0"/>
              <a:t>Present 1 new policy change.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7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latin typeface="+mj-lt"/>
              </a:rPr>
              <a:t>Let’s read an article and watch some videos:</a:t>
            </a:r>
          </a:p>
          <a:p>
            <a:endParaRPr lang="en-US" sz="3600" dirty="0">
              <a:latin typeface="+mj-lt"/>
            </a:endParaRPr>
          </a:p>
          <a:p>
            <a:pPr>
              <a:buFont typeface="Wingdings" charset="2"/>
              <a:buChar char="Ø"/>
            </a:pPr>
            <a:r>
              <a:rPr lang="en-US" sz="3600" dirty="0">
                <a:latin typeface="+mj-lt"/>
                <a:hlinkClick r:id="rId2"/>
              </a:rPr>
              <a:t>It’s a smartphone life</a:t>
            </a:r>
            <a:endParaRPr lang="en-US" sz="3600" dirty="0">
              <a:latin typeface="+mj-lt"/>
            </a:endParaRPr>
          </a:p>
          <a:p>
            <a:pPr>
              <a:buFont typeface="Wingdings" charset="2"/>
              <a:buChar char="Ø"/>
            </a:pPr>
            <a:endParaRPr lang="en-US" sz="3600" dirty="0">
              <a:latin typeface="+mj-lt"/>
            </a:endParaRPr>
          </a:p>
          <a:p>
            <a:pPr>
              <a:buFont typeface="Wingdings" charset="2"/>
              <a:buChar char="Ø"/>
            </a:pPr>
            <a:r>
              <a:rPr lang="en-US" sz="3600" dirty="0">
                <a:latin typeface="+mj-lt"/>
                <a:hlinkClick r:id="rId3"/>
              </a:rPr>
              <a:t>Can you have too much screen time?</a:t>
            </a:r>
            <a:endParaRPr lang="en-US" sz="3600" dirty="0">
              <a:latin typeface="+mj-lt"/>
            </a:endParaRPr>
          </a:p>
          <a:p>
            <a:pPr>
              <a:buFont typeface="Wingdings" charset="2"/>
              <a:buChar char="Ø"/>
            </a:pPr>
            <a:endParaRPr lang="en-US" sz="3600" dirty="0">
              <a:latin typeface="+mj-lt"/>
            </a:endParaRPr>
          </a:p>
          <a:p>
            <a:pPr>
              <a:buFont typeface="Wingdings" charset="2"/>
              <a:buChar char="Ø"/>
            </a:pPr>
            <a:r>
              <a:rPr lang="en-US" sz="3600" dirty="0">
                <a:latin typeface="+mj-lt"/>
                <a:hlinkClick r:id="rId4"/>
              </a:rPr>
              <a:t>There’s a cell phone in your head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808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Causes: What are the top reasons </a:t>
            </a:r>
            <a:br>
              <a:rPr lang="en-US" dirty="0"/>
            </a:br>
            <a:r>
              <a:rPr lang="en-US" dirty="0"/>
              <a:t>MS 324 students use their phones?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Think </a:t>
            </a:r>
            <a:r>
              <a:rPr lang="mr-IN" dirty="0"/>
              <a:t>–</a:t>
            </a:r>
            <a:r>
              <a:rPr lang="en-US" dirty="0"/>
              <a:t> Pair </a:t>
            </a:r>
            <a:r>
              <a:rPr lang="mr-IN" dirty="0"/>
              <a:t>–</a:t>
            </a:r>
            <a:r>
              <a:rPr lang="en-US" dirty="0"/>
              <a:t> Share </a:t>
            </a:r>
          </a:p>
        </p:txBody>
      </p:sp>
      <p:pic>
        <p:nvPicPr>
          <p:cNvPr id="3074" name="Picture 2" descr="mage result for students 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114" y="2241099"/>
            <a:ext cx="7060731" cy="397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337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impact us at MS 324?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§"/>
            </a:pPr>
            <a:r>
              <a:rPr lang="en-US" sz="3600" dirty="0"/>
              <a:t> Too many students check their phones during class.</a:t>
            </a:r>
          </a:p>
          <a:p>
            <a:pPr>
              <a:buFont typeface="Wingdings" charset="2"/>
              <a:buChar char="§"/>
            </a:pPr>
            <a:r>
              <a:rPr lang="en-US" sz="3600" dirty="0"/>
              <a:t> Some students don’t complete their homework because they use their phones instead.</a:t>
            </a:r>
          </a:p>
          <a:p>
            <a:pPr>
              <a:buFont typeface="Wingdings" charset="2"/>
              <a:buChar char="§"/>
            </a:pPr>
            <a:r>
              <a:rPr lang="en-US" sz="3600" dirty="0"/>
              <a:t> Research shows the brain adapts to screen time... Students now struggle to pay attention for longer.</a:t>
            </a:r>
          </a:p>
          <a:p>
            <a:pPr>
              <a:buFont typeface="Wingdings" charset="2"/>
              <a:buChar char="§"/>
            </a:pPr>
            <a:r>
              <a:rPr lang="en-US" sz="3600" dirty="0"/>
              <a:t> Problems that start online outside of school often distract students during the day.</a:t>
            </a:r>
          </a:p>
          <a:p>
            <a:pPr>
              <a:buFont typeface="Wingdings" charset="2"/>
              <a:buChar char="§"/>
            </a:pPr>
            <a:r>
              <a:rPr lang="en-US" sz="3600" dirty="0"/>
              <a:t> Anything else?</a:t>
            </a:r>
          </a:p>
        </p:txBody>
      </p:sp>
      <p:pic>
        <p:nvPicPr>
          <p:cNvPr id="1026" name="Picture 2" descr="mage result for dialogu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213" y="5002925"/>
            <a:ext cx="1975511" cy="176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70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latin typeface="+mj-lt"/>
              </a:rPr>
              <a:t>Now let’s analyze some existing policies</a:t>
            </a:r>
          </a:p>
          <a:p>
            <a:endParaRPr lang="en-US" sz="1800" dirty="0">
              <a:latin typeface="+mj-lt"/>
            </a:endParaRPr>
          </a:p>
          <a:p>
            <a:r>
              <a:rPr lang="en-US" sz="3600" dirty="0">
                <a:latin typeface="+mj-lt"/>
                <a:hlinkClick r:id="rId2"/>
              </a:rPr>
              <a:t>Chancellor’s Regulations on Devices</a:t>
            </a:r>
            <a:endParaRPr lang="en-US" sz="3600" dirty="0">
              <a:latin typeface="+mj-lt"/>
            </a:endParaRPr>
          </a:p>
          <a:p>
            <a:endParaRPr lang="en-US" sz="3600" dirty="0">
              <a:latin typeface="+mj-lt"/>
            </a:endParaRPr>
          </a:p>
          <a:p>
            <a:r>
              <a:rPr lang="en-US" sz="3600" dirty="0">
                <a:latin typeface="+mj-lt"/>
                <a:hlinkClick r:id="rId3"/>
              </a:rPr>
              <a:t>MS 324 cell phone policy</a:t>
            </a:r>
            <a:endParaRPr lang="en-US" sz="3600" dirty="0">
              <a:latin typeface="+mj-lt"/>
            </a:endParaRPr>
          </a:p>
          <a:p>
            <a:endParaRPr lang="en-US" sz="3600" dirty="0">
              <a:latin typeface="+mj-lt"/>
            </a:endParaRPr>
          </a:p>
          <a:p>
            <a:r>
              <a:rPr lang="en-US" sz="3600" dirty="0">
                <a:latin typeface="+mj-lt"/>
                <a:hlinkClick r:id="rId4"/>
              </a:rPr>
              <a:t>Sample cell phone policy between parents and child</a:t>
            </a:r>
            <a:endParaRPr lang="en-US" sz="3600" dirty="0">
              <a:latin typeface="+mj-lt"/>
            </a:endParaRPr>
          </a:p>
          <a:p>
            <a:endParaRPr lang="en-US" sz="3600" dirty="0">
              <a:latin typeface="+mj-lt"/>
            </a:endParaRPr>
          </a:p>
        </p:txBody>
      </p:sp>
      <p:pic>
        <p:nvPicPr>
          <p:cNvPr id="5122" name="Picture 2" descr="mage result for students pho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448" y="2433327"/>
            <a:ext cx="3783724" cy="252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782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441496"/>
              </p:ext>
            </p:extLst>
          </p:nvPr>
        </p:nvGraphicFramePr>
        <p:xfrm>
          <a:off x="1387366" y="2813215"/>
          <a:ext cx="9354206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7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7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MS 324 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New York</a:t>
                      </a:r>
                      <a:r>
                        <a:rPr lang="en-US" sz="2800" baseline="0" dirty="0"/>
                        <a:t> City</a:t>
                      </a:r>
                      <a:r>
                        <a:rPr lang="en-US" sz="2800" dirty="0"/>
                        <a:t> DOE Policy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97280" y="1900700"/>
            <a:ext cx="3749040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300" dirty="0">
                <a:latin typeface="+mj-lt"/>
              </a:rPr>
              <a:t>Try for at least three!</a:t>
            </a:r>
          </a:p>
        </p:txBody>
      </p:sp>
    </p:spTree>
    <p:extLst>
      <p:ext uri="{BB962C8B-B14F-4D97-AF65-F5344CB8AC3E}">
        <p14:creationId xmlns:p14="http://schemas.microsoft.com/office/powerpoint/2010/main" val="1400523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the Best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55369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sz="2800" dirty="0">
                <a:latin typeface="+mj-lt"/>
              </a:rPr>
              <a:t> Get into small groups.</a:t>
            </a:r>
          </a:p>
          <a:p>
            <a:pPr>
              <a:buFont typeface="Wingdings" charset="2"/>
              <a:buChar char="§"/>
            </a:pPr>
            <a:r>
              <a:rPr lang="en-US" sz="2800" dirty="0">
                <a:latin typeface="+mj-lt"/>
              </a:rPr>
              <a:t> In your small groups, you will propose one change (either one that all of New York City or just MS 324 should adopt) to reduce student screen time. This is a new proposed policy.</a:t>
            </a:r>
            <a:br>
              <a:rPr lang="en-US" sz="2800" dirty="0">
                <a:latin typeface="+mj-lt"/>
              </a:rPr>
            </a:br>
            <a:endParaRPr lang="en-US" sz="2800" dirty="0">
              <a:latin typeface="+mj-lt"/>
            </a:endParaRPr>
          </a:p>
          <a:p>
            <a:pPr lvl="1">
              <a:buFont typeface="Wingdings" charset="2"/>
              <a:buChar char="§"/>
            </a:pPr>
            <a:r>
              <a:rPr lang="en-US" sz="2400" dirty="0">
                <a:latin typeface="+mj-lt"/>
              </a:rPr>
              <a:t> Think about</a:t>
            </a:r>
            <a:r>
              <a:rPr lang="mr-IN" sz="2400" dirty="0">
                <a:latin typeface="+mj-lt"/>
              </a:rPr>
              <a:t>…</a:t>
            </a:r>
            <a:r>
              <a:rPr lang="en-US" sz="2400" dirty="0">
                <a:latin typeface="+mj-lt"/>
              </a:rPr>
              <a:t> will it be effective?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latin typeface="+mj-lt"/>
              </a:rPr>
              <a:t>                      </a:t>
            </a:r>
            <a:r>
              <a:rPr lang="mr-IN" sz="2400" dirty="0">
                <a:latin typeface="+mj-lt"/>
              </a:rPr>
              <a:t>…</a:t>
            </a:r>
            <a:r>
              <a:rPr lang="en-US" sz="2400" dirty="0">
                <a:latin typeface="+mj-lt"/>
              </a:rPr>
              <a:t> will it be feasible?</a:t>
            </a:r>
            <a:br>
              <a:rPr lang="en-US" sz="2400" dirty="0">
                <a:latin typeface="+mj-lt"/>
              </a:rPr>
            </a:br>
            <a:endParaRPr lang="en-US" sz="2400" dirty="0">
              <a:latin typeface="+mj-lt"/>
            </a:endParaRPr>
          </a:p>
          <a:p>
            <a:pPr>
              <a:buFont typeface="Wingdings" charset="2"/>
              <a:buChar char="§"/>
            </a:pPr>
            <a:r>
              <a:rPr lang="en-US" sz="2800" dirty="0">
                <a:latin typeface="+mj-lt"/>
              </a:rPr>
              <a:t> Propose your policy to the other groups. Make sure it is supported by your research and will address one of the causes of the problem.</a:t>
            </a:r>
          </a:p>
        </p:txBody>
      </p:sp>
    </p:spTree>
    <p:extLst>
      <p:ext uri="{BB962C8B-B14F-4D97-AF65-F5344CB8AC3E}">
        <p14:creationId xmlns:p14="http://schemas.microsoft.com/office/powerpoint/2010/main" val="11821166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99</TotalTime>
  <Words>352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Social Problem:  Some kids spend too much time on their phones.</vt:lpstr>
      <vt:lpstr>Public Policy Analyst Steps</vt:lpstr>
      <vt:lpstr>Gather Evidence</vt:lpstr>
      <vt:lpstr>Causes: What are the top reasons  MS 324 students use their phones?</vt:lpstr>
      <vt:lpstr>How does it impact us at MS 324?</vt:lpstr>
      <vt:lpstr>Evaluate</vt:lpstr>
      <vt:lpstr>Possible Solutions</vt:lpstr>
      <vt:lpstr>Select the Best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Problem:  Screen time is negatively impacting adolescent brain development.</dc:title>
  <dc:creator>Merchlewitz Sarah</dc:creator>
  <cp:lastModifiedBy>Joseph Montecalvo</cp:lastModifiedBy>
  <cp:revision>15</cp:revision>
  <dcterms:created xsi:type="dcterms:W3CDTF">2019-12-09T14:49:28Z</dcterms:created>
  <dcterms:modified xsi:type="dcterms:W3CDTF">2019-12-30T19:30:46Z</dcterms:modified>
</cp:coreProperties>
</file>