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y="5143500" cx="9144000"/>
  <p:notesSz cx="6858000" cy="9144000"/>
  <p:embeddedFontLst>
    <p:embeddedFont>
      <p:font typeface="Caveat"/>
      <p:regular r:id="rId21"/>
      <p:bold r:id="rId22"/>
    </p:embeddedFont>
    <p:embeddedFont>
      <p:font typeface="Roboto"/>
      <p:regular r:id="rId23"/>
      <p:bold r:id="rId24"/>
      <p:italic r:id="rId25"/>
      <p:boldItalic r:id="rId26"/>
    </p:embeddedFont>
    <p:embeddedFont>
      <p:font typeface="Amatic SC"/>
      <p:regular r:id="rId27"/>
      <p:bold r:id="rId28"/>
    </p:embeddedFont>
    <p:embeddedFont>
      <p:font typeface="Source Code Pro"/>
      <p:regular r:id="rId29"/>
      <p:bold r:id="rId30"/>
      <p:italic r:id="rId31"/>
      <p:boldItalic r:id="rId32"/>
    </p:embeddedFont>
    <p:embeddedFont>
      <p:font typeface="Century Gothic"/>
      <p:regular r:id="rId33"/>
      <p:bold r:id="rId34"/>
      <p:italic r:id="rId35"/>
      <p:bold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font" Target="fonts/Caveat-bold.fntdata"/><Relationship Id="rId21" Type="http://schemas.openxmlformats.org/officeDocument/2006/relationships/font" Target="fonts/Caveat-regular.fntdata"/><Relationship Id="rId24" Type="http://schemas.openxmlformats.org/officeDocument/2006/relationships/font" Target="fonts/Roboto-bold.fntdata"/><Relationship Id="rId23" Type="http://schemas.openxmlformats.org/officeDocument/2006/relationships/font" Target="fonts/Roboto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Roboto-boldItalic.fntdata"/><Relationship Id="rId25" Type="http://schemas.openxmlformats.org/officeDocument/2006/relationships/font" Target="fonts/Roboto-italic.fntdata"/><Relationship Id="rId28" Type="http://schemas.openxmlformats.org/officeDocument/2006/relationships/font" Target="fonts/AmaticSC-bold.fntdata"/><Relationship Id="rId27" Type="http://schemas.openxmlformats.org/officeDocument/2006/relationships/font" Target="fonts/AmaticSC-regular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SourceCodePro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SourceCodePro-italic.fntdata"/><Relationship Id="rId30" Type="http://schemas.openxmlformats.org/officeDocument/2006/relationships/font" Target="fonts/SourceCodePro-bold.fntdata"/><Relationship Id="rId11" Type="http://schemas.openxmlformats.org/officeDocument/2006/relationships/slide" Target="slides/slide5.xml"/><Relationship Id="rId33" Type="http://schemas.openxmlformats.org/officeDocument/2006/relationships/font" Target="fonts/CenturyGothic-regular.fntdata"/><Relationship Id="rId10" Type="http://schemas.openxmlformats.org/officeDocument/2006/relationships/slide" Target="slides/slide4.xml"/><Relationship Id="rId32" Type="http://schemas.openxmlformats.org/officeDocument/2006/relationships/font" Target="fonts/SourceCodePro-boldItalic.fntdata"/><Relationship Id="rId13" Type="http://schemas.openxmlformats.org/officeDocument/2006/relationships/slide" Target="slides/slide7.xml"/><Relationship Id="rId35" Type="http://schemas.openxmlformats.org/officeDocument/2006/relationships/font" Target="fonts/CenturyGothic-italic.fntdata"/><Relationship Id="rId12" Type="http://schemas.openxmlformats.org/officeDocument/2006/relationships/slide" Target="slides/slide6.xml"/><Relationship Id="rId34" Type="http://schemas.openxmlformats.org/officeDocument/2006/relationships/font" Target="fonts/CenturyGothic-bold.fnt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36" Type="http://schemas.openxmlformats.org/officeDocument/2006/relationships/font" Target="fonts/CenturyGothic-boldItalic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16personalities.com/free-personality-test" TargetMode="Externa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merriam-webster.com/dictionary/collaborate" TargetMode="External"/><Relationship Id="rId3" Type="http://schemas.openxmlformats.org/officeDocument/2006/relationships/hyperlink" Target="https://www.merriam-webster.com/dictionary/collaborate" TargetMode="Externa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f7ee2eef22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f7ee2eef22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f538f5a6c3_0_56:notes"/>
          <p:cNvSpPr/>
          <p:nvPr>
            <p:ph idx="2" type="sldImg"/>
          </p:nvPr>
        </p:nvSpPr>
        <p:spPr>
          <a:xfrm>
            <a:off x="381297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f538f5a6c3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Take the test HERE: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https://www.16personalities.com/free-personality-test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f538f5a6c3_0_117:notes"/>
          <p:cNvSpPr/>
          <p:nvPr>
            <p:ph idx="2" type="sldImg"/>
          </p:nvPr>
        </p:nvSpPr>
        <p:spPr>
          <a:xfrm>
            <a:off x="381297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f538f5a6c3_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f7ee2eef22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f7ee2eef22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f7ee2eef22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f7ee2eef22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f508f07e48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f508f07e48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f508f07e48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f508f07e48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f538f5a6c3_0_1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f538f5a6c3_0_1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 u="sng">
                <a:solidFill>
                  <a:srgbClr val="BDC1C6"/>
                </a:solidFill>
                <a:highlight>
                  <a:srgbClr val="202124"/>
                </a:highlight>
                <a:latin typeface="Roboto"/>
                <a:ea typeface="Roboto"/>
                <a:cs typeface="Roboto"/>
                <a:sym typeface="Roboto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https://www.merriam-webster.com</a:t>
            </a:r>
            <a:r>
              <a:rPr lang="en" sz="1050" u="sng">
                <a:solidFill>
                  <a:srgbClr val="969BA1"/>
                </a:solidFill>
                <a:highlight>
                  <a:srgbClr val="202124"/>
                </a:highlight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› dictionary › collab...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f538f5a6c3_0_1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f538f5a6c3_0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f508f07e48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f508f07e48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f508f07e48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f508f07e48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f7ee2eef22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f7ee2eef22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f7ee2eef22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f7ee2eef22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3500" lIns="93500" spcFirstLastPara="1" rIns="93500" wrap="square" tIns="935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/>
        </p:txBody>
      </p:sp>
      <p:sp>
        <p:nvSpPr>
          <p:cNvPr id="58" name="Google Shape;58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3500" lIns="93500" spcFirstLastPara="1" rIns="93500" wrap="square" tIns="935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9pPr>
          </a:lstStyle>
          <a:p/>
        </p:txBody>
      </p:sp>
      <p:sp>
        <p:nvSpPr>
          <p:cNvPr id="59" name="Google Shape;59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3500" lIns="93500" spcFirstLastPara="1" rIns="93500" wrap="square" tIns="935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3500" lIns="93500" spcFirstLastPara="1" rIns="93500" wrap="square" tIns="935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  <p:sp>
        <p:nvSpPr>
          <p:cNvPr id="62" name="Google Shape;62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3500" lIns="93500" spcFirstLastPara="1" rIns="93500" wrap="square" tIns="935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3500" lIns="93500" spcFirstLastPara="1" rIns="93500" wrap="square" tIns="935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9pPr>
          </a:lstStyle>
          <a:p/>
        </p:txBody>
      </p:sp>
      <p:sp>
        <p:nvSpPr>
          <p:cNvPr id="65" name="Google Shape;65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3500" lIns="93500" spcFirstLastPara="1" rIns="93500" wrap="square" tIns="9350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7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7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7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7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7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7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7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700"/>
              </a:spcBef>
              <a:spcAft>
                <a:spcPts val="17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6" name="Google Shape;66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3500" lIns="93500" spcFirstLastPara="1" rIns="93500" wrap="square" tIns="935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3500" lIns="93500" spcFirstLastPara="1" rIns="93500" wrap="square" tIns="935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9pPr>
          </a:lstStyle>
          <a:p/>
        </p:txBody>
      </p:sp>
      <p:sp>
        <p:nvSpPr>
          <p:cNvPr id="69" name="Google Shape;69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3500" lIns="93500" spcFirstLastPara="1" rIns="93500" wrap="square" tIns="9350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7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7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7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7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7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7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7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700"/>
              </a:spcBef>
              <a:spcAft>
                <a:spcPts val="17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0" name="Google Shape;70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3500" lIns="93500" spcFirstLastPara="1" rIns="93500" wrap="square" tIns="9350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7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7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7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7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7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7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7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700"/>
              </a:spcBef>
              <a:spcAft>
                <a:spcPts val="17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1" name="Google Shape;71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3500" lIns="93500" spcFirstLastPara="1" rIns="93500" wrap="square" tIns="935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3500" lIns="93500" spcFirstLastPara="1" rIns="93500" wrap="square" tIns="935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9pPr>
          </a:lstStyle>
          <a:p/>
        </p:txBody>
      </p:sp>
      <p:sp>
        <p:nvSpPr>
          <p:cNvPr id="74" name="Google Shape;74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3500" lIns="93500" spcFirstLastPara="1" rIns="93500" wrap="square" tIns="935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3500" lIns="93500" spcFirstLastPara="1" rIns="93500" wrap="square" tIns="935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77" name="Google Shape;77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3500" lIns="93500" spcFirstLastPara="1" rIns="93500" wrap="square" tIns="93500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7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7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7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7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7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7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7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700"/>
              </a:spcBef>
              <a:spcAft>
                <a:spcPts val="17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8" name="Google Shape;78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3500" lIns="93500" spcFirstLastPara="1" rIns="93500" wrap="square" tIns="935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3500" lIns="93500" spcFirstLastPara="1" rIns="93500" wrap="square" tIns="935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1pPr>
            <a:lvl2pPr lvl="1" rtl="0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2pPr>
            <a:lvl3pPr lvl="2" rtl="0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3pPr>
            <a:lvl4pPr lvl="3" rtl="0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4pPr>
            <a:lvl5pPr lvl="4" rtl="0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5pPr>
            <a:lvl6pPr lvl="5" rtl="0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6pPr>
            <a:lvl7pPr lvl="6" rtl="0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7pPr>
            <a:lvl8pPr lvl="7" rtl="0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8pPr>
            <a:lvl9pPr lvl="8" rtl="0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9pPr>
          </a:lstStyle>
          <a:p/>
        </p:txBody>
      </p:sp>
      <p:sp>
        <p:nvSpPr>
          <p:cNvPr id="81" name="Google Shape;81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3500" lIns="93500" spcFirstLastPara="1" rIns="93500" wrap="square" tIns="935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3500" lIns="93500" spcFirstLastPara="1" rIns="93500" wrap="square" tIns="93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3500" lIns="93500" spcFirstLastPara="1" rIns="93500" wrap="square" tIns="935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9pPr>
          </a:lstStyle>
          <a:p/>
        </p:txBody>
      </p:sp>
      <p:sp>
        <p:nvSpPr>
          <p:cNvPr id="85" name="Google Shape;85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3500" lIns="93500" spcFirstLastPara="1" rIns="93500" wrap="square" tIns="935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6" name="Google Shape;86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3500" lIns="93500" spcFirstLastPara="1" rIns="93500" wrap="square" tIns="9350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7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7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7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7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7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7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7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700"/>
              </a:spcBef>
              <a:spcAft>
                <a:spcPts val="17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7" name="Google Shape;87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3500" lIns="93500" spcFirstLastPara="1" rIns="93500" wrap="square" tIns="935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3500" lIns="93500" spcFirstLastPara="1" rIns="93500" wrap="square" tIns="93500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90" name="Google Shape;90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3500" lIns="93500" spcFirstLastPara="1" rIns="93500" wrap="square" tIns="935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3500" lIns="93500" spcFirstLastPara="1" rIns="93500" wrap="square" tIns="935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200"/>
              <a:buNone/>
              <a:defRPr sz="12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200"/>
              <a:buNone/>
              <a:defRPr sz="12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200"/>
              <a:buNone/>
              <a:defRPr sz="12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200"/>
              <a:buNone/>
              <a:defRPr sz="12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200"/>
              <a:buNone/>
              <a:defRPr sz="12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200"/>
              <a:buNone/>
              <a:defRPr sz="12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200"/>
              <a:buNone/>
              <a:defRPr sz="12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200"/>
              <a:buNone/>
              <a:defRPr sz="12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200"/>
              <a:buNone/>
              <a:defRPr sz="12200"/>
            </a:lvl9pPr>
          </a:lstStyle>
          <a:p>
            <a:r>
              <a:t>xx%</a:t>
            </a:r>
          </a:p>
        </p:txBody>
      </p:sp>
      <p:sp>
        <p:nvSpPr>
          <p:cNvPr id="93" name="Google Shape;93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3500" lIns="93500" spcFirstLastPara="1" rIns="93500" wrap="square" tIns="93500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7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7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7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7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7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7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7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700"/>
              </a:spcBef>
              <a:spcAft>
                <a:spcPts val="17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4" name="Google Shape;94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3500" lIns="93500" spcFirstLastPara="1" rIns="93500" wrap="square" tIns="935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3500" lIns="93500" spcFirstLastPara="1" rIns="93500" wrap="square" tIns="935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4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beach-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rt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rt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rt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rt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rt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rt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rt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rt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3500" lIns="93500" spcFirstLastPara="1" rIns="93500" wrap="square" tIns="935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3500" lIns="93500" spcFirstLastPara="1" rIns="93500" wrap="square" tIns="93500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700"/>
              </a:spcBef>
              <a:spcAft>
                <a:spcPts val="170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3500" lIns="93500" spcFirstLastPara="1" rIns="93500" wrap="square" tIns="93500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www.16personalities.com/free-personality-test" TargetMode="External"/><Relationship Id="rId4" Type="http://schemas.openxmlformats.org/officeDocument/2006/relationships/hyperlink" Target="mailto:JKim45@schools.nyc.gov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Relationship Id="rId4" Type="http://schemas.openxmlformats.org/officeDocument/2006/relationships/hyperlink" Target="https://www.16personalities.com/free-personality-test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docs.google.com/forms/d/e/1FAIpQLSdC4cvf9wDDVIiS4tPw5wVMyfGgU_8Td6L1-iXuVq0EwfXiTA/viewform?usp=sf_link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1" Type="http://schemas.openxmlformats.org/officeDocument/2006/relationships/hyperlink" Target="https://www.schools.nyc.gov/school-life/health-and-wellness/covid-information/health-and-safety-in-our-schools#jump-to-heading-7" TargetMode="External"/><Relationship Id="rId10" Type="http://schemas.openxmlformats.org/officeDocument/2006/relationships/hyperlink" Target="https://www.schools.nyc.gov/school-life/health-and-wellness/covid-information/health-and-safety-in-our-schools#jump-to-heading-6" TargetMode="External"/><Relationship Id="rId13" Type="http://schemas.openxmlformats.org/officeDocument/2006/relationships/hyperlink" Target="https://www.schools.nyc.gov/school-life/health-and-wellness/covid-information/health-and-safety-in-our-schools#jump-to-heading-9" TargetMode="External"/><Relationship Id="rId12" Type="http://schemas.openxmlformats.org/officeDocument/2006/relationships/hyperlink" Target="https://www.schools.nyc.gov/school-life/health-and-wellness/covid-information/health-and-safety-in-our-schools#jump-to-heading-8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www.schools.nyc.gov/school-life/health-and-wellness/covid-information/health-and-safety-in-our-schools" TargetMode="External"/><Relationship Id="rId4" Type="http://schemas.openxmlformats.org/officeDocument/2006/relationships/hyperlink" Target="https://www.schools.nyc.gov/school-life/health-and-wellness/covid-information/health-and-safety-in-our-schools#jump-to-heading-0" TargetMode="External"/><Relationship Id="rId9" Type="http://schemas.openxmlformats.org/officeDocument/2006/relationships/hyperlink" Target="https://www.schools.nyc.gov/school-life/health-and-wellness/covid-information/health-and-safety-in-our-schools#jump-to-heading-5" TargetMode="External"/><Relationship Id="rId15" Type="http://schemas.openxmlformats.org/officeDocument/2006/relationships/hyperlink" Target="https://www.schools.nyc.gov/school-life/health-and-wellness/covid-information/health-and-safety-in-our-schools#jump-to-heading-11" TargetMode="External"/><Relationship Id="rId14" Type="http://schemas.openxmlformats.org/officeDocument/2006/relationships/hyperlink" Target="https://www.schools.nyc.gov/school-life/health-and-wellness/covid-information/health-and-safety-in-our-schools#jump-to-heading-10" TargetMode="External"/><Relationship Id="rId5" Type="http://schemas.openxmlformats.org/officeDocument/2006/relationships/hyperlink" Target="https://www.schools.nyc.gov/school-life/health-and-wellness/covid-information/health-and-safety-in-our-schools#jump-to-heading-1" TargetMode="External"/><Relationship Id="rId6" Type="http://schemas.openxmlformats.org/officeDocument/2006/relationships/hyperlink" Target="https://www.schools.nyc.gov/school-life/health-and-wellness/covid-information/health-and-safety-in-our-schools#jump-to-heading-2" TargetMode="External"/><Relationship Id="rId7" Type="http://schemas.openxmlformats.org/officeDocument/2006/relationships/hyperlink" Target="https://www.schools.nyc.gov/school-life/health-and-wellness/covid-information/health-and-safety-in-our-schools#jump-to-heading-3" TargetMode="External"/><Relationship Id="rId8" Type="http://schemas.openxmlformats.org/officeDocument/2006/relationships/hyperlink" Target="https://www.schools.nyc.gov/school-life/health-and-wellness/covid-information/health-and-safety-in-our-schools#jump-to-heading-4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5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Collaboration during a pandemic @ Chelsea CTE High School</a:t>
            </a:r>
            <a:endParaRPr/>
          </a:p>
        </p:txBody>
      </p:sp>
      <p:sp>
        <p:nvSpPr>
          <p:cNvPr id="102" name="Google Shape;102;p25"/>
          <p:cNvSpPr txBox="1"/>
          <p:nvPr>
            <p:ph idx="1" type="subTitle"/>
          </p:nvPr>
        </p:nvSpPr>
        <p:spPr>
          <a:xfrm>
            <a:off x="311700" y="3890400"/>
            <a:ext cx="8520600" cy="114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Or: </a:t>
            </a:r>
            <a:r>
              <a:rPr i="1" lang="en"/>
              <a:t>How do you expect us to work together Miss?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</a:t>
            </a:r>
            <a:r>
              <a:rPr lang="en"/>
              <a:t>By Lisa V. Martin for Project: CRITICAL year 5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Develop Solutions</a:t>
            </a:r>
            <a:endParaRPr/>
          </a:p>
        </p:txBody>
      </p:sp>
      <p:sp>
        <p:nvSpPr>
          <p:cNvPr id="157" name="Google Shape;157;p34"/>
          <p:cNvSpPr txBox="1"/>
          <p:nvPr>
            <p:ph idx="1" type="body"/>
          </p:nvPr>
        </p:nvSpPr>
        <p:spPr>
          <a:xfrm>
            <a:off x="311700" y="1228675"/>
            <a:ext cx="8520600" cy="391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As we adjust to the new normal, that is, life during a pandemic, it is important to who we are, what we offer, and what we may need.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Personality Quiz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The link above is a free personality test that provides insight on our 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strength and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 needs as well as helps us to understand our similarities and our differences. 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Click the link to take the 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quiz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 and fill in the graphic organizer on the next 2 slides.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*Graphic Organizer designed by and used with the permission of Jessica Kim, Chelsea HS 2021 </a:t>
            </a:r>
            <a:r>
              <a:rPr lang="en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JKim45@schools.nyc.gov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 *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5"/>
          <p:cNvSpPr txBox="1"/>
          <p:nvPr/>
        </p:nvSpPr>
        <p:spPr>
          <a:xfrm>
            <a:off x="5420091" y="224702"/>
            <a:ext cx="34524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t" bIns="75575" lIns="75575" spcFirstLastPara="1" rIns="75575" wrap="square" tIns="75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latin typeface="Century Gothic"/>
                <a:ea typeface="Century Gothic"/>
                <a:cs typeface="Century Gothic"/>
                <a:sym typeface="Century Gothic"/>
              </a:rPr>
              <a:t>TYPE HERE</a:t>
            </a:r>
            <a:endParaRPr sz="33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3" name="Google Shape;163;p35"/>
          <p:cNvSpPr txBox="1"/>
          <p:nvPr/>
        </p:nvSpPr>
        <p:spPr>
          <a:xfrm>
            <a:off x="5660886" y="1228053"/>
            <a:ext cx="3051300" cy="4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75575" lIns="75575" spcFirstLastPara="1" rIns="75575" wrap="square" tIns="75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Century Gothic"/>
                <a:ea typeface="Century Gothic"/>
                <a:cs typeface="Century Gothic"/>
                <a:sym typeface="Century Gothic"/>
              </a:rPr>
              <a:t>Type here.</a:t>
            </a:r>
            <a:endParaRPr sz="26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4" name="Google Shape;164;p35"/>
          <p:cNvSpPr txBox="1"/>
          <p:nvPr/>
        </p:nvSpPr>
        <p:spPr>
          <a:xfrm>
            <a:off x="5571955" y="2215373"/>
            <a:ext cx="3300900" cy="4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75575" lIns="75575" spcFirstLastPara="1" rIns="75575" wrap="square" tIns="75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latin typeface="Century Gothic"/>
                <a:ea typeface="Century Gothic"/>
                <a:cs typeface="Century Gothic"/>
                <a:sym typeface="Century Gothic"/>
              </a:rPr>
              <a:t>Type here.</a:t>
            </a:r>
            <a:endParaRPr b="1" sz="13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5" name="Google Shape;165;p35"/>
          <p:cNvSpPr txBox="1"/>
          <p:nvPr/>
        </p:nvSpPr>
        <p:spPr>
          <a:xfrm>
            <a:off x="4787136" y="3855375"/>
            <a:ext cx="4152600" cy="11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75575" lIns="75575" spcFirstLastPara="1" rIns="75575" wrap="square" tIns="75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latin typeface="Century Gothic"/>
                <a:ea typeface="Century Gothic"/>
                <a:cs typeface="Century Gothic"/>
                <a:sym typeface="Century Gothic"/>
              </a:rPr>
              <a:t>Type here.</a:t>
            </a:r>
            <a:endParaRPr b="1" sz="13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6" name="Google Shape;166;p35"/>
          <p:cNvSpPr txBox="1"/>
          <p:nvPr/>
        </p:nvSpPr>
        <p:spPr>
          <a:xfrm>
            <a:off x="228523" y="3855375"/>
            <a:ext cx="4152600" cy="11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75575" lIns="75575" spcFirstLastPara="1" rIns="75575" wrap="square" tIns="75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latin typeface="Century Gothic"/>
                <a:ea typeface="Century Gothic"/>
                <a:cs typeface="Century Gothic"/>
                <a:sym typeface="Century Gothic"/>
              </a:rPr>
              <a:t>Type here.</a:t>
            </a:r>
            <a:endParaRPr b="1" sz="13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7" name="Google Shape;167;p35"/>
          <p:cNvSpPr txBox="1"/>
          <p:nvPr/>
        </p:nvSpPr>
        <p:spPr>
          <a:xfrm rot="-142190">
            <a:off x="347438" y="1742126"/>
            <a:ext cx="2844032" cy="1418503"/>
          </a:xfrm>
          <a:prstGeom prst="rect">
            <a:avLst/>
          </a:prstGeom>
          <a:noFill/>
          <a:ln>
            <a:noFill/>
          </a:ln>
        </p:spPr>
        <p:txBody>
          <a:bodyPr anchorCtr="0" anchor="t" bIns="75575" lIns="75575" spcFirstLastPara="1" rIns="75575" wrap="square" tIns="75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latin typeface="Century Gothic"/>
                <a:ea typeface="Century Gothic"/>
                <a:cs typeface="Century Gothic"/>
                <a:sym typeface="Century Gothic"/>
              </a:rPr>
              <a:t>Type here.</a:t>
            </a:r>
            <a:endParaRPr b="1" sz="13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8" name="Google Shape;168;p35"/>
          <p:cNvSpPr txBox="1"/>
          <p:nvPr/>
        </p:nvSpPr>
        <p:spPr>
          <a:xfrm>
            <a:off x="3685238" y="1981075"/>
            <a:ext cx="1446900" cy="9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75575" lIns="75575" spcFirstLastPara="1" rIns="75575" wrap="square" tIns="75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latin typeface="Century Gothic"/>
                <a:ea typeface="Century Gothic"/>
                <a:cs typeface="Century Gothic"/>
                <a:sym typeface="Century Gothic"/>
              </a:rPr>
              <a:t>Type here.</a:t>
            </a:r>
            <a:endParaRPr b="1" sz="13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9" name="Google Shape;169;p35"/>
          <p:cNvSpPr txBox="1"/>
          <p:nvPr/>
        </p:nvSpPr>
        <p:spPr>
          <a:xfrm>
            <a:off x="1218159" y="740945"/>
            <a:ext cx="4804200" cy="2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75575" lIns="75575" spcFirstLastPara="1" rIns="75575" wrap="square" tIns="75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 u="sng">
                <a:latin typeface="Century Gothic"/>
                <a:ea typeface="Century Gothic"/>
                <a:cs typeface="Century Gothic"/>
                <a:sym typeface="Century Gothic"/>
                <a:hlinkClick r:id="rId4"/>
              </a:rPr>
              <a:t>https://www.16personalities.com/free-personality-test</a:t>
            </a:r>
            <a:endParaRPr b="1"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6"/>
          <p:cNvSpPr txBox="1"/>
          <p:nvPr/>
        </p:nvSpPr>
        <p:spPr>
          <a:xfrm>
            <a:off x="295432" y="981645"/>
            <a:ext cx="4152600" cy="1327800"/>
          </a:xfrm>
          <a:prstGeom prst="rect">
            <a:avLst/>
          </a:prstGeom>
          <a:noFill/>
          <a:ln>
            <a:noFill/>
          </a:ln>
        </p:spPr>
        <p:txBody>
          <a:bodyPr anchorCtr="0" anchor="t" bIns="75575" lIns="75575" spcFirstLastPara="1" rIns="75575" wrap="square" tIns="75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latin typeface="Century Gothic"/>
                <a:ea typeface="Century Gothic"/>
                <a:cs typeface="Century Gothic"/>
                <a:sym typeface="Century Gothic"/>
              </a:rPr>
              <a:t>Type here.</a:t>
            </a:r>
            <a:endParaRPr b="1" sz="13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5" name="Google Shape;175;p36"/>
          <p:cNvSpPr txBox="1"/>
          <p:nvPr/>
        </p:nvSpPr>
        <p:spPr>
          <a:xfrm>
            <a:off x="4809114" y="981645"/>
            <a:ext cx="4152600" cy="1327800"/>
          </a:xfrm>
          <a:prstGeom prst="rect">
            <a:avLst/>
          </a:prstGeom>
          <a:noFill/>
          <a:ln>
            <a:noFill/>
          </a:ln>
        </p:spPr>
        <p:txBody>
          <a:bodyPr anchorCtr="0" anchor="t" bIns="75575" lIns="75575" spcFirstLastPara="1" rIns="75575" wrap="square" tIns="75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latin typeface="Century Gothic"/>
                <a:ea typeface="Century Gothic"/>
                <a:cs typeface="Century Gothic"/>
                <a:sym typeface="Century Gothic"/>
              </a:rPr>
              <a:t>Type here.</a:t>
            </a:r>
            <a:endParaRPr b="1" sz="13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6" name="Google Shape;176;p36"/>
          <p:cNvSpPr txBox="1"/>
          <p:nvPr/>
        </p:nvSpPr>
        <p:spPr>
          <a:xfrm>
            <a:off x="5179205" y="3322472"/>
            <a:ext cx="3412500" cy="11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75575" lIns="75575" spcFirstLastPara="1" rIns="75575" wrap="square" tIns="75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latin typeface="Century Gothic"/>
                <a:ea typeface="Century Gothic"/>
                <a:cs typeface="Century Gothic"/>
                <a:sym typeface="Century Gothic"/>
              </a:rPr>
              <a:t>Type here.</a:t>
            </a:r>
            <a:endParaRPr b="1" sz="13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7" name="Google Shape;177;p36"/>
          <p:cNvSpPr txBox="1"/>
          <p:nvPr/>
        </p:nvSpPr>
        <p:spPr>
          <a:xfrm>
            <a:off x="219136" y="3442814"/>
            <a:ext cx="2096100" cy="15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75575" lIns="75575" spcFirstLastPara="1" rIns="75575" wrap="square" tIns="75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latin typeface="Century Gothic"/>
                <a:ea typeface="Century Gothic"/>
                <a:cs typeface="Century Gothic"/>
                <a:sym typeface="Century Gothic"/>
              </a:rPr>
              <a:t>Type here.</a:t>
            </a:r>
            <a:endParaRPr b="1" sz="13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8" name="Google Shape;178;p36"/>
          <p:cNvSpPr txBox="1"/>
          <p:nvPr/>
        </p:nvSpPr>
        <p:spPr>
          <a:xfrm>
            <a:off x="2475818" y="3442814"/>
            <a:ext cx="2096100" cy="15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75575" lIns="75575" spcFirstLastPara="1" rIns="75575" wrap="square" tIns="75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latin typeface="Century Gothic"/>
                <a:ea typeface="Century Gothic"/>
                <a:cs typeface="Century Gothic"/>
                <a:sym typeface="Century Gothic"/>
              </a:rPr>
              <a:t>Type here.</a:t>
            </a:r>
            <a:endParaRPr b="1" sz="13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7"/>
          <p:cNvSpPr txBox="1"/>
          <p:nvPr>
            <p:ph type="ctrTitle"/>
          </p:nvPr>
        </p:nvSpPr>
        <p:spPr>
          <a:xfrm>
            <a:off x="66025" y="69025"/>
            <a:ext cx="8520600" cy="668100"/>
          </a:xfrm>
          <a:prstGeom prst="rect">
            <a:avLst/>
          </a:prstGeom>
        </p:spPr>
        <p:txBody>
          <a:bodyPr anchorCtr="0" anchor="b" bIns="93500" lIns="93500" spcFirstLastPara="1" rIns="93500" wrap="square" tIns="93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700">
                <a:latin typeface="Amatic SC"/>
                <a:ea typeface="Amatic SC"/>
                <a:cs typeface="Amatic SC"/>
                <a:sym typeface="Amatic SC"/>
              </a:rPr>
              <a:t>Possible solutions</a:t>
            </a:r>
            <a:endParaRPr b="1" sz="33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84" name="Google Shape;184;p37"/>
          <p:cNvSpPr txBox="1"/>
          <p:nvPr>
            <p:ph idx="1" type="subTitle"/>
          </p:nvPr>
        </p:nvSpPr>
        <p:spPr>
          <a:xfrm>
            <a:off x="311700" y="737125"/>
            <a:ext cx="8520600" cy="4160700"/>
          </a:xfrm>
          <a:prstGeom prst="rect">
            <a:avLst/>
          </a:prstGeom>
        </p:spPr>
        <p:txBody>
          <a:bodyPr anchorCtr="0" anchor="t" bIns="93500" lIns="93500" spcFirstLastPara="1" rIns="93500" wrap="square" tIns="93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Now that we have discovered a little more about  ourselves, how can we use the information in your graphic organizers to pick the best solution to our stated issue of </a:t>
            </a:r>
            <a:r>
              <a:rPr lang="en" sz="1800" u="sng">
                <a:latin typeface="Roboto"/>
                <a:ea typeface="Roboto"/>
                <a:cs typeface="Roboto"/>
                <a:sym typeface="Roboto"/>
              </a:rPr>
              <a:t>Collaboration during a Pandemic?</a:t>
            </a:r>
            <a:endParaRPr sz="1800" u="sng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u="sng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Task: </a:t>
            </a:r>
            <a:r>
              <a:rPr lang="en" sz="1800">
                <a:latin typeface="Roboto"/>
                <a:ea typeface="Roboto"/>
                <a:cs typeface="Roboto"/>
                <a:sym typeface="Roboto"/>
              </a:rPr>
              <a:t>Using</a:t>
            </a:r>
            <a:r>
              <a:rPr lang="en" sz="1800">
                <a:latin typeface="Roboto"/>
                <a:ea typeface="Roboto"/>
                <a:cs typeface="Roboto"/>
                <a:sym typeface="Roboto"/>
              </a:rPr>
              <a:t> the outcome of your personality test, find 2 other people that got different results. Compare and contrast each individual’s strengths. List the main strength from each person and jot down how each one would benefit in collaborative work.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What does your </a:t>
            </a:r>
            <a:r>
              <a:rPr i="1" lang="en" sz="1800">
                <a:latin typeface="Roboto"/>
                <a:ea typeface="Roboto"/>
                <a:cs typeface="Roboto"/>
                <a:sym typeface="Roboto"/>
              </a:rPr>
              <a:t>personality type</a:t>
            </a:r>
            <a:r>
              <a:rPr lang="en"/>
              <a:t> </a:t>
            </a:r>
            <a:r>
              <a:rPr lang="en" sz="1800">
                <a:latin typeface="Roboto"/>
                <a:ea typeface="Roboto"/>
                <a:cs typeface="Roboto"/>
                <a:sym typeface="Roboto"/>
              </a:rPr>
              <a:t>bring as a solution or partial solution to easing the anxiety/ disinterest in group work, in our current school setting? 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highlight>
                  <a:schemeClr val="accent6"/>
                </a:highlight>
                <a:latin typeface="Roboto"/>
                <a:ea typeface="Roboto"/>
                <a:cs typeface="Roboto"/>
                <a:sym typeface="Roboto"/>
              </a:rPr>
              <a:t>We will use the scale on the next slide to determine the best/ most feasible solutions based on your group’s listings</a:t>
            </a:r>
            <a:r>
              <a:rPr lang="en" sz="1800">
                <a:highlight>
                  <a:schemeClr val="accent6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endParaRPr sz="1800">
              <a:highlight>
                <a:schemeClr val="accent6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5" name="Google Shape;185;p37"/>
          <p:cNvSpPr txBox="1"/>
          <p:nvPr/>
        </p:nvSpPr>
        <p:spPr>
          <a:xfrm>
            <a:off x="3746300" y="2195575"/>
            <a:ext cx="7345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6425" cy="4499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/>
          <p:nvPr/>
        </p:nvSpPr>
        <p:spPr>
          <a:xfrm>
            <a:off x="211500" y="214925"/>
            <a:ext cx="8721000" cy="9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900">
                <a:latin typeface="Caveat"/>
                <a:ea typeface="Caveat"/>
                <a:cs typeface="Caveat"/>
                <a:sym typeface="Caveat"/>
              </a:rPr>
              <a:t>Steps for Public Policy </a:t>
            </a:r>
            <a:r>
              <a:rPr b="1" lang="en" sz="4900">
                <a:latin typeface="Caveat"/>
                <a:ea typeface="Caveat"/>
                <a:cs typeface="Caveat"/>
                <a:sym typeface="Caveat"/>
              </a:rPr>
              <a:t>Analysts</a:t>
            </a:r>
            <a:r>
              <a:rPr b="1" lang="en" sz="4900">
                <a:latin typeface="Caveat"/>
                <a:ea typeface="Caveat"/>
                <a:cs typeface="Caveat"/>
                <a:sym typeface="Caveat"/>
              </a:rPr>
              <a:t>: (PPA)</a:t>
            </a:r>
            <a:endParaRPr b="1" sz="490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08" name="Google Shape;108;p26"/>
          <p:cNvSpPr txBox="1"/>
          <p:nvPr/>
        </p:nvSpPr>
        <p:spPr>
          <a:xfrm>
            <a:off x="660200" y="1412550"/>
            <a:ext cx="7922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09" name="Google Shape;109;p26"/>
          <p:cNvSpPr txBox="1"/>
          <p:nvPr/>
        </p:nvSpPr>
        <p:spPr>
          <a:xfrm>
            <a:off x="168900" y="1473950"/>
            <a:ext cx="8874600" cy="3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latin typeface="Source Code Pro"/>
                <a:ea typeface="Source Code Pro"/>
                <a:cs typeface="Source Code Pro"/>
                <a:sym typeface="Source Code Pro"/>
              </a:rPr>
              <a:t>Step 1: Define the problem</a:t>
            </a:r>
            <a:endParaRPr b="1" sz="35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latin typeface="Source Code Pro"/>
                <a:ea typeface="Source Code Pro"/>
                <a:cs typeface="Source Code Pro"/>
                <a:sym typeface="Source Code Pro"/>
              </a:rPr>
              <a:t>Step 2: Gather the Evidence</a:t>
            </a:r>
            <a:endParaRPr b="1" sz="35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latin typeface="Source Code Pro"/>
                <a:ea typeface="Source Code Pro"/>
                <a:cs typeface="Source Code Pro"/>
                <a:sym typeface="Source Code Pro"/>
              </a:rPr>
              <a:t>Step 3: Identify Causes</a:t>
            </a:r>
            <a:endParaRPr b="1" sz="35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latin typeface="Source Code Pro"/>
                <a:ea typeface="Source Code Pro"/>
                <a:cs typeface="Source Code Pro"/>
                <a:sym typeface="Source Code Pro"/>
              </a:rPr>
              <a:t>Step 4: Evaluate Policy</a:t>
            </a:r>
            <a:endParaRPr b="1" sz="35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latin typeface="Source Code Pro"/>
                <a:ea typeface="Source Code Pro"/>
                <a:cs typeface="Source Code Pro"/>
                <a:sym typeface="Source Code Pro"/>
              </a:rPr>
              <a:t>Step 5: Develop Solutions</a:t>
            </a:r>
            <a:endParaRPr b="1" sz="35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latin typeface="Source Code Pro"/>
                <a:ea typeface="Source Code Pro"/>
                <a:cs typeface="Source Code Pro"/>
                <a:sym typeface="Source Code Pro"/>
              </a:rPr>
              <a:t>Step 6: Select Best Solution</a:t>
            </a:r>
            <a:endParaRPr b="1" sz="35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</a:t>
            </a:r>
            <a:endParaRPr/>
          </a:p>
        </p:txBody>
      </p:sp>
      <p:sp>
        <p:nvSpPr>
          <p:cNvPr id="115" name="Google Shape;115;p27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Hello Scholar!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If you are reading this, you are a student living in uncertain times. After about 18 months of being told to keep 6ft away from anyone outside your home, you are now face to face in a classroom and it may seem surreal.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/>
              <a:t>FEAR NOT!</a:t>
            </a:r>
            <a:r>
              <a:rPr lang="en"/>
              <a:t> The purpose of this exercise is to re-acclimate you to not only being back in class but working with others. </a:t>
            </a:r>
            <a:r>
              <a:rPr i="1" lang="en"/>
              <a:t>Is it really doable, Miss?</a:t>
            </a:r>
            <a:r>
              <a:rPr lang="en"/>
              <a:t> Yes it is, so let’s do this.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solidFill>
            <a:schemeClr val="dk1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Defining The Problem</a:t>
            </a:r>
            <a:endParaRPr/>
          </a:p>
        </p:txBody>
      </p:sp>
      <p:sp>
        <p:nvSpPr>
          <p:cNvPr id="121" name="Google Shape;121;p28"/>
          <p:cNvSpPr txBox="1"/>
          <p:nvPr>
            <p:ph idx="1" type="body"/>
          </p:nvPr>
        </p:nvSpPr>
        <p:spPr>
          <a:xfrm>
            <a:off x="158150" y="1643225"/>
            <a:ext cx="8520600" cy="33402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91425" lIns="91425" spcFirstLastPara="1" rIns="91425" wrap="square" tIns="91425">
            <a:normAutofit fontScale="32500" lnSpcReduction="20000"/>
          </a:bodyPr>
          <a:lstStyle/>
          <a:p>
            <a:pPr indent="0" lvl="0" marL="0" rtl="0" algn="l">
              <a:lnSpc>
                <a:spcPct val="15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199"/>
              <a:t>Collaboration is defined as:</a:t>
            </a:r>
            <a:endParaRPr b="1" sz="4499">
              <a:highlight>
                <a:srgbClr val="202124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5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33">
                <a:solidFill>
                  <a:srgbClr val="202124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To work jointly with others or together especially in an intellectual endeavor.</a:t>
            </a:r>
            <a:endParaRPr b="1" sz="4233">
              <a:solidFill>
                <a:srgbClr val="202124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5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233">
              <a:solidFill>
                <a:srgbClr val="202124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15971" lvl="0" marL="457200" rtl="0" algn="l">
              <a:lnSpc>
                <a:spcPct val="158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ct val="100000"/>
              <a:buFont typeface="Roboto"/>
              <a:buChar char="★"/>
            </a:pPr>
            <a:r>
              <a:rPr b="1" lang="en" sz="4233">
                <a:solidFill>
                  <a:srgbClr val="202124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At Chelsea CTE, a school of ~500 Scholars, there is a pulse of anxiety after the return to our building after 18 month out due to the pandemic, March 2020- September 2021. </a:t>
            </a:r>
            <a:endParaRPr b="1" sz="4233">
              <a:solidFill>
                <a:srgbClr val="202124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5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736">
              <a:solidFill>
                <a:srgbClr val="202124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5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731">
                <a:solidFill>
                  <a:srgbClr val="FF0000"/>
                </a:solidFill>
                <a:highlight>
                  <a:schemeClr val="dk1"/>
                </a:highlight>
                <a:latin typeface="Roboto"/>
                <a:ea typeface="Roboto"/>
                <a:cs typeface="Roboto"/>
                <a:sym typeface="Roboto"/>
              </a:rPr>
              <a:t>Problem: Upon return, Scholars are re-adjusting to working together both academically (mental collaboration) and within close physical proximity, in consideration to </a:t>
            </a:r>
            <a:r>
              <a:rPr b="1" lang="en" sz="5731">
                <a:solidFill>
                  <a:srgbClr val="FF0000"/>
                </a:solidFill>
                <a:highlight>
                  <a:schemeClr val="dk1"/>
                </a:highlight>
                <a:latin typeface="Roboto"/>
                <a:ea typeface="Roboto"/>
                <a:cs typeface="Roboto"/>
                <a:sym typeface="Roboto"/>
              </a:rPr>
              <a:t>the regulations</a:t>
            </a:r>
            <a:r>
              <a:rPr b="1" lang="en" sz="5731">
                <a:solidFill>
                  <a:srgbClr val="FF0000"/>
                </a:solidFill>
                <a:highlight>
                  <a:schemeClr val="dk1"/>
                </a:highlight>
                <a:latin typeface="Roboto"/>
                <a:ea typeface="Roboto"/>
                <a:cs typeface="Roboto"/>
                <a:sym typeface="Roboto"/>
              </a:rPr>
              <a:t>.</a:t>
            </a:r>
            <a:endParaRPr b="1" sz="5731">
              <a:solidFill>
                <a:srgbClr val="FF0000"/>
              </a:solidFill>
              <a:highlight>
                <a:schemeClr val="dk1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5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50">
              <a:solidFill>
                <a:srgbClr val="FF0000"/>
              </a:solidFill>
              <a:highlight>
                <a:schemeClr val="dk1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b="1" sz="3000">
              <a:solidFill>
                <a:srgbClr val="202124"/>
              </a:solidFill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9"/>
          <p:cNvSpPr txBox="1"/>
          <p:nvPr>
            <p:ph type="ctrTitle"/>
          </p:nvPr>
        </p:nvSpPr>
        <p:spPr>
          <a:xfrm>
            <a:off x="0" y="8290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50">
                <a:latin typeface="Roboto"/>
                <a:ea typeface="Roboto"/>
                <a:cs typeface="Roboto"/>
                <a:sym typeface="Roboto"/>
              </a:rPr>
              <a:t>To understand how Students are affected by their return they are asked to fill in a Google Survey. Link below: </a:t>
            </a:r>
            <a:endParaRPr sz="195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5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5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https://docs.google.com/forms/d/e/1FAIpQLSdC4cvf9wDDVIiS4tPw5wVMyfGgU_8Td6L1-iXuVq0EwfXiTA/viewform?usp=sf_link</a:t>
            </a:r>
            <a:endParaRPr sz="195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7" name="Google Shape;127;p29"/>
          <p:cNvSpPr txBox="1"/>
          <p:nvPr>
            <p:ph idx="1" type="subTitle"/>
          </p:nvPr>
        </p:nvSpPr>
        <p:spPr>
          <a:xfrm>
            <a:off x="92125" y="122850"/>
            <a:ext cx="8520600" cy="706200"/>
          </a:xfrm>
          <a:prstGeom prst="rect">
            <a:avLst/>
          </a:prstGeom>
          <a:solidFill>
            <a:schemeClr val="dk1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50">
                <a:latin typeface="Amatic SC"/>
                <a:ea typeface="Amatic SC"/>
                <a:cs typeface="Amatic SC"/>
                <a:sym typeface="Amatic SC"/>
              </a:rPr>
              <a:t>Gather the Evidence</a:t>
            </a:r>
            <a:endParaRPr sz="4050"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778150" cy="499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82950" y="152400"/>
            <a:ext cx="4838700" cy="499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Activity 1: A Quote to Remember</a:t>
            </a:r>
            <a:endParaRPr/>
          </a:p>
        </p:txBody>
      </p:sp>
      <p:sp>
        <p:nvSpPr>
          <p:cNvPr id="139" name="Google Shape;139;p31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Instructions: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On the previous slide you will have noticed 2 quotes. In 2-3 sentences, summarize one of the quotes.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Looking ahead: Based on the topic, </a:t>
            </a:r>
            <a:r>
              <a:rPr i="1" lang="en" u="sng">
                <a:latin typeface="Roboto"/>
                <a:ea typeface="Roboto"/>
                <a:cs typeface="Roboto"/>
                <a:sym typeface="Roboto"/>
              </a:rPr>
              <a:t>Collaboration during a Pandemic</a:t>
            </a:r>
            <a:r>
              <a:rPr i="1" lang="en">
                <a:latin typeface="Roboto"/>
                <a:ea typeface="Roboto"/>
                <a:cs typeface="Roboto"/>
                <a:sym typeface="Roboto"/>
              </a:rPr>
              <a:t>, and the provided </a:t>
            </a:r>
            <a:r>
              <a:rPr i="1" lang="en">
                <a:latin typeface="Roboto"/>
                <a:ea typeface="Roboto"/>
                <a:cs typeface="Roboto"/>
                <a:sym typeface="Roboto"/>
              </a:rPr>
              <a:t>definition</a:t>
            </a:r>
            <a:r>
              <a:rPr i="1" lang="en"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relate the quote you summarized to our overall theme. 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2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Identifying (possible) Causes </a:t>
            </a:r>
            <a:endParaRPr/>
          </a:p>
        </p:txBody>
      </p:sp>
      <p:sp>
        <p:nvSpPr>
          <p:cNvPr id="145" name="Google Shape;145;p32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3100">
                <a:highlight>
                  <a:schemeClr val="dk1"/>
                </a:highlight>
              </a:rPr>
              <a:t>Based on how you interpreted the quotes, </a:t>
            </a:r>
            <a:r>
              <a:rPr b="1" lang="en" sz="3100">
                <a:highlight>
                  <a:schemeClr val="dk1"/>
                </a:highlight>
              </a:rPr>
              <a:t>Turn &amp; Talk</a:t>
            </a:r>
            <a:r>
              <a:rPr lang="en" sz="3100">
                <a:highlight>
                  <a:schemeClr val="dk1"/>
                </a:highlight>
              </a:rPr>
              <a:t> about what may cause anxiety in working with others now that we are back together, in-building. Note your partner’s strongest claim.</a:t>
            </a:r>
            <a:endParaRPr sz="3100">
              <a:highlight>
                <a:schemeClr val="dk1"/>
              </a:highligh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3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chemeClr val="dk1"/>
                </a:highlight>
              </a:rPr>
              <a:t>Evaluate Policy</a:t>
            </a:r>
            <a:endParaRPr>
              <a:highlight>
                <a:schemeClr val="dk1"/>
              </a:highlight>
            </a:endParaRPr>
          </a:p>
        </p:txBody>
      </p:sp>
      <p:sp>
        <p:nvSpPr>
          <p:cNvPr id="151" name="Google Shape;151;p33"/>
          <p:cNvSpPr txBox="1"/>
          <p:nvPr>
            <p:ph idx="1" type="body"/>
          </p:nvPr>
        </p:nvSpPr>
        <p:spPr>
          <a:xfrm>
            <a:off x="311700" y="1013350"/>
            <a:ext cx="8520600" cy="368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NYC DOE Health and Safety Protocols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371">
                <a:latin typeface="Roboto"/>
                <a:ea typeface="Roboto"/>
                <a:cs typeface="Roboto"/>
                <a:sym typeface="Roboto"/>
              </a:rPr>
              <a:t>The link above lists the Safety </a:t>
            </a:r>
            <a:r>
              <a:rPr lang="en" sz="2371">
                <a:latin typeface="Roboto"/>
                <a:ea typeface="Roboto"/>
                <a:cs typeface="Roboto"/>
                <a:sym typeface="Roboto"/>
              </a:rPr>
              <a:t>Precautions</a:t>
            </a:r>
            <a:r>
              <a:rPr lang="en" sz="2371">
                <a:latin typeface="Roboto"/>
                <a:ea typeface="Roboto"/>
                <a:cs typeface="Roboto"/>
                <a:sym typeface="Roboto"/>
              </a:rPr>
              <a:t> for New york City’s Department of Ed</a:t>
            </a:r>
            <a:r>
              <a:rPr lang="en" sz="2500">
                <a:latin typeface="Roboto"/>
                <a:ea typeface="Roboto"/>
                <a:cs typeface="Roboto"/>
                <a:sym typeface="Roboto"/>
              </a:rPr>
              <a:t>ucation. They are </a:t>
            </a:r>
            <a:r>
              <a:rPr lang="en" sz="2500">
                <a:latin typeface="Roboto"/>
                <a:ea typeface="Roboto"/>
                <a:cs typeface="Roboto"/>
                <a:sym typeface="Roboto"/>
              </a:rPr>
              <a:t>categorized</a:t>
            </a:r>
            <a:r>
              <a:rPr lang="en" sz="2500">
                <a:latin typeface="Roboto"/>
                <a:ea typeface="Roboto"/>
                <a:cs typeface="Roboto"/>
                <a:sym typeface="Roboto"/>
              </a:rPr>
              <a:t> below: </a:t>
            </a:r>
            <a:endParaRPr sz="2500">
              <a:latin typeface="Roboto"/>
              <a:ea typeface="Roboto"/>
              <a:cs typeface="Roboto"/>
              <a:sym typeface="Roboto"/>
            </a:endParaRPr>
          </a:p>
          <a:p>
            <a:pPr indent="-308768" lvl="0" marL="457200" rtl="0" algn="l">
              <a:spcBef>
                <a:spcPts val="1200"/>
              </a:spcBef>
              <a:spcAft>
                <a:spcPts val="0"/>
              </a:spcAft>
              <a:buClr>
                <a:srgbClr val="003366"/>
              </a:buClr>
              <a:buSzPct val="100000"/>
              <a:buFont typeface="Arial"/>
              <a:buAutoNum type="arabicPeriod"/>
            </a:pPr>
            <a:r>
              <a:rPr b="1" lang="en" sz="1629">
                <a:solidFill>
                  <a:srgbClr val="003366"/>
                </a:solidFill>
                <a:highlight>
                  <a:srgbClr val="FFFFFF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Vaccinations </a:t>
            </a:r>
            <a:endParaRPr b="1" sz="1629">
              <a:solidFill>
                <a:srgbClr val="003366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08768" lvl="0" marL="457200" rtl="0" algn="l"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ct val="100000"/>
              <a:buFont typeface="Arial"/>
              <a:buAutoNum type="arabicPeriod"/>
            </a:pPr>
            <a:r>
              <a:rPr b="1" lang="en" sz="1629">
                <a:solidFill>
                  <a:srgbClr val="003366"/>
                </a:solidFill>
                <a:highlight>
                  <a:srgbClr val="FFFFFF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School Visitor Policy </a:t>
            </a:r>
            <a:endParaRPr b="1" sz="1629">
              <a:solidFill>
                <a:srgbClr val="003366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08768" lvl="0" marL="457200" rtl="0" algn="l"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ct val="100000"/>
              <a:buFont typeface="Arial"/>
              <a:buAutoNum type="arabicPeriod"/>
            </a:pPr>
            <a:r>
              <a:rPr b="1" lang="en" sz="1629">
                <a:solidFill>
                  <a:srgbClr val="003366"/>
                </a:solidFill>
                <a:highlight>
                  <a:srgbClr val="FFFFFF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Vaccination Portal </a:t>
            </a:r>
            <a:endParaRPr b="1" sz="1629">
              <a:solidFill>
                <a:srgbClr val="003366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08768" lvl="0" marL="457200" rtl="0" algn="l"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ct val="100000"/>
              <a:buFont typeface="Arial"/>
              <a:buAutoNum type="arabicPeriod"/>
            </a:pPr>
            <a:r>
              <a:rPr b="1" lang="en" sz="1629">
                <a:solidFill>
                  <a:srgbClr val="003366"/>
                </a:solidFill>
                <a:highlight>
                  <a:srgbClr val="FFFFFF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Health Screening </a:t>
            </a:r>
            <a:endParaRPr b="1" sz="1629">
              <a:solidFill>
                <a:srgbClr val="003366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08768" lvl="0" marL="457200" rtl="0" algn="l"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ct val="100000"/>
              <a:buFont typeface="Arial"/>
              <a:buAutoNum type="arabicPeriod"/>
            </a:pPr>
            <a:r>
              <a:rPr b="1" lang="en" sz="1629">
                <a:solidFill>
                  <a:srgbClr val="003366"/>
                </a:solidFill>
                <a:highlight>
                  <a:srgbClr val="FFFFFF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Face Coverings and PPE </a:t>
            </a:r>
            <a:endParaRPr b="1" sz="1629">
              <a:solidFill>
                <a:srgbClr val="003366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08768" lvl="0" marL="457200" rtl="0" algn="l"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ct val="100000"/>
              <a:buFont typeface="Arial"/>
              <a:buAutoNum type="arabicPeriod"/>
            </a:pPr>
            <a:r>
              <a:rPr b="1" lang="en" sz="1629">
                <a:solidFill>
                  <a:srgbClr val="003366"/>
                </a:solidFill>
                <a:highlight>
                  <a:srgbClr val="FFFFFF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Physical Distancing in Schools </a:t>
            </a:r>
            <a:endParaRPr b="1" sz="1629">
              <a:solidFill>
                <a:srgbClr val="003366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08768" lvl="0" marL="457200" rtl="0" algn="l"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ct val="100000"/>
              <a:buFont typeface="Arial"/>
              <a:buAutoNum type="arabicPeriod"/>
            </a:pPr>
            <a:r>
              <a:rPr b="1" lang="en" sz="1629">
                <a:solidFill>
                  <a:srgbClr val="003366"/>
                </a:solidFill>
                <a:highlight>
                  <a:srgbClr val="FFFFFF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Ventilation </a:t>
            </a:r>
            <a:endParaRPr b="1" sz="1629">
              <a:solidFill>
                <a:srgbClr val="003366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08768" lvl="0" marL="457200" rtl="0" algn="l"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ct val="100000"/>
              <a:buFont typeface="Arial"/>
              <a:buAutoNum type="arabicPeriod"/>
            </a:pPr>
            <a:r>
              <a:rPr b="1" lang="en" sz="1629">
                <a:solidFill>
                  <a:srgbClr val="003366"/>
                </a:solidFill>
                <a:highlight>
                  <a:srgbClr val="FFFFFF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Cleaning </a:t>
            </a:r>
            <a:endParaRPr b="1" sz="1629">
              <a:solidFill>
                <a:srgbClr val="003366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08768" lvl="0" marL="457200" rtl="0" algn="l"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ct val="100000"/>
              <a:buFont typeface="Arial"/>
              <a:buAutoNum type="arabicPeriod"/>
            </a:pPr>
            <a:r>
              <a:rPr b="1" lang="en" sz="1629">
                <a:solidFill>
                  <a:srgbClr val="003366"/>
                </a:solidFill>
                <a:highlight>
                  <a:srgbClr val="FFFFFF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Outdoor Learning Continues </a:t>
            </a:r>
            <a:endParaRPr b="1" sz="1629">
              <a:solidFill>
                <a:srgbClr val="003366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08768" lvl="0" marL="457200" rtl="0" algn="l"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ct val="100000"/>
              <a:buFont typeface="Arial"/>
              <a:buAutoNum type="arabicPeriod"/>
            </a:pPr>
            <a:r>
              <a:rPr b="1" lang="en" sz="1629">
                <a:solidFill>
                  <a:srgbClr val="003366"/>
                </a:solidFill>
                <a:highlight>
                  <a:srgbClr val="FFFFFF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1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COVID-19 Testing in Schools </a:t>
            </a:r>
            <a:endParaRPr b="1" sz="1629">
              <a:solidFill>
                <a:srgbClr val="003366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08768" lvl="0" marL="457200" rtl="0" algn="l"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ct val="100000"/>
              <a:buFont typeface="Arial"/>
              <a:buAutoNum type="arabicPeriod"/>
            </a:pPr>
            <a:r>
              <a:rPr b="1" lang="en" sz="1629">
                <a:solidFill>
                  <a:srgbClr val="003366"/>
                </a:solidFill>
                <a:highlight>
                  <a:srgbClr val="FFFFFF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1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Positive Cases: Closure and Quarantine </a:t>
            </a:r>
            <a:endParaRPr b="1" sz="1629">
              <a:solidFill>
                <a:srgbClr val="003366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08768" lvl="0" marL="457200" rtl="0" algn="l"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ct val="100000"/>
              <a:buFont typeface="Arial"/>
              <a:buAutoNum type="arabicPeriod"/>
            </a:pPr>
            <a:r>
              <a:rPr b="1" lang="en" sz="1629">
                <a:solidFill>
                  <a:srgbClr val="4374B8"/>
                </a:solidFill>
                <a:highlight>
                  <a:srgbClr val="FFFFFF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1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Medically Necessary Instruction </a:t>
            </a:r>
            <a:endParaRPr b="1" sz="1629">
              <a:solidFill>
                <a:srgbClr val="4374B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