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lvl1pPr>
      <a:defRPr sz="1400">
        <a:solidFill>
          <a:srgbClr val="00FDC8"/>
        </a:solidFill>
        <a:latin typeface="Arial"/>
        <a:ea typeface="Arial"/>
        <a:cs typeface="Arial"/>
        <a:sym typeface="Arial"/>
      </a:defRPr>
    </a:lvl1pPr>
    <a:lvl2pPr>
      <a:defRPr sz="1400">
        <a:solidFill>
          <a:srgbClr val="00FDC8"/>
        </a:solidFill>
        <a:latin typeface="Arial"/>
        <a:ea typeface="Arial"/>
        <a:cs typeface="Arial"/>
        <a:sym typeface="Arial"/>
      </a:defRPr>
    </a:lvl2pPr>
    <a:lvl3pPr>
      <a:defRPr sz="1400">
        <a:solidFill>
          <a:srgbClr val="00FDC8"/>
        </a:solidFill>
        <a:latin typeface="Arial"/>
        <a:ea typeface="Arial"/>
        <a:cs typeface="Arial"/>
        <a:sym typeface="Arial"/>
      </a:defRPr>
    </a:lvl3pPr>
    <a:lvl4pPr>
      <a:defRPr sz="1400">
        <a:solidFill>
          <a:srgbClr val="00FDC8"/>
        </a:solidFill>
        <a:latin typeface="Arial"/>
        <a:ea typeface="Arial"/>
        <a:cs typeface="Arial"/>
        <a:sym typeface="Arial"/>
      </a:defRPr>
    </a:lvl4pPr>
    <a:lvl5pPr>
      <a:defRPr sz="1400">
        <a:solidFill>
          <a:srgbClr val="00FDC8"/>
        </a:solidFill>
        <a:latin typeface="Arial"/>
        <a:ea typeface="Arial"/>
        <a:cs typeface="Arial"/>
        <a:sym typeface="Arial"/>
      </a:defRPr>
    </a:lvl5pPr>
    <a:lvl6pPr>
      <a:defRPr sz="1400">
        <a:solidFill>
          <a:srgbClr val="00FDC8"/>
        </a:solidFill>
        <a:latin typeface="Arial"/>
        <a:ea typeface="Arial"/>
        <a:cs typeface="Arial"/>
        <a:sym typeface="Arial"/>
      </a:defRPr>
    </a:lvl6pPr>
    <a:lvl7pPr>
      <a:defRPr sz="1400">
        <a:solidFill>
          <a:srgbClr val="00FDC8"/>
        </a:solidFill>
        <a:latin typeface="Arial"/>
        <a:ea typeface="Arial"/>
        <a:cs typeface="Arial"/>
        <a:sym typeface="Arial"/>
      </a:defRPr>
    </a:lvl7pPr>
    <a:lvl8pPr>
      <a:defRPr sz="1400">
        <a:solidFill>
          <a:srgbClr val="00FDC8"/>
        </a:solidFill>
        <a:latin typeface="Arial"/>
        <a:ea typeface="Arial"/>
        <a:cs typeface="Arial"/>
        <a:sym typeface="Arial"/>
      </a:defRPr>
    </a:lvl8pPr>
    <a:lvl9pPr>
      <a:defRPr sz="1400">
        <a:solidFill>
          <a:srgbClr val="00FDC8"/>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FDC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CBCB"/>
          </a:solidFill>
        </a:fill>
      </a:tcStyle>
    </a:wholeTbl>
    <a:band2H>
      <a:tcTxStyle/>
      <a:tcStyle>
        <a:tcBdr/>
        <a:fill>
          <a:solidFill>
            <a:srgbClr val="E7E7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12121"/>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12121"/>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12121"/>
          </a:solidFill>
        </a:fill>
      </a:tcStyle>
    </a:firstRow>
  </a:tblStyle>
  <a:tblStyle styleId="{C7B018BB-80A7-4F77-B60F-C8B233D01FF8}" styleName="">
    <a:tblBg/>
    <a:wholeTbl>
      <a:tcTxStyle b="on" i="on">
        <a:font>
          <a:latin typeface="Arial"/>
          <a:ea typeface="Arial"/>
          <a:cs typeface="Arial"/>
        </a:font>
        <a:srgbClr val="00FDC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DBDE"/>
          </a:solidFill>
        </a:fill>
      </a:tcStyle>
    </a:wholeTbl>
    <a:band2H>
      <a:tcTxStyle/>
      <a:tcStyle>
        <a:tcBdr/>
        <a:fill>
          <a:solidFill>
            <a:srgbClr val="EBEEE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8909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8909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8909C"/>
          </a:solidFill>
        </a:fill>
      </a:tcStyle>
    </a:firstRow>
  </a:tblStyle>
  <a:tblStyle styleId="{EEE7283C-3CF3-47DC-8721-378D4A62B228}" styleName="">
    <a:tblBg/>
    <a:wholeTbl>
      <a:tcTxStyle b="on" i="on">
        <a:font>
          <a:latin typeface="Arial"/>
          <a:ea typeface="Arial"/>
          <a:cs typeface="Arial"/>
        </a:font>
        <a:srgbClr val="00FDC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BEDCE"/>
          </a:solidFill>
        </a:fill>
      </a:tcStyle>
    </a:wholeTbl>
    <a:band2H>
      <a:tcTxStyle/>
      <a:tcStyle>
        <a:tcBdr/>
        <a:fill>
          <a:solidFill>
            <a:srgbClr val="FDF6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CD4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CD4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CD4C"/>
          </a:solidFill>
        </a:fill>
      </a:tcStyle>
    </a:firstRow>
  </a:tblStyle>
  <a:tblStyle styleId="{CF821DB8-F4EB-4A41-A1BA-3FCAFE7338EE}" styleName="">
    <a:tblBg/>
    <a:wholeTbl>
      <a:tcTxStyle b="on" i="on">
        <a:font>
          <a:latin typeface="Arial"/>
          <a:ea typeface="Arial"/>
          <a:cs typeface="Arial"/>
        </a:font>
        <a:srgbClr val="00FDC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FFF5"/>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12121"/>
          </a:solidFill>
        </a:fill>
      </a:tcStyle>
    </a:firstCol>
    <a:lastRow>
      <a:tcTxStyle b="on" i="on">
        <a:font>
          <a:latin typeface="Arial"/>
          <a:ea typeface="Arial"/>
          <a:cs typeface="Arial"/>
        </a:font>
        <a:srgbClr val="00FDC8"/>
      </a:tcTxStyle>
      <a:tcStyle>
        <a:tcBdr>
          <a:left>
            <a:ln w="12700" cap="flat">
              <a:noFill/>
              <a:miter lim="400000"/>
            </a:ln>
          </a:left>
          <a:right>
            <a:ln w="12700" cap="flat">
              <a:noFill/>
              <a:miter lim="400000"/>
            </a:ln>
          </a:right>
          <a:top>
            <a:ln w="50800" cap="flat">
              <a:solidFill>
                <a:srgbClr val="00FDC8"/>
              </a:solidFill>
              <a:prstDash val="solid"/>
              <a:bevel/>
            </a:ln>
          </a:top>
          <a:bottom>
            <a:ln w="25400" cap="flat">
              <a:solidFill>
                <a:srgbClr val="00FDC8"/>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FDC8"/>
              </a:solidFill>
              <a:prstDash val="solid"/>
              <a:bevel/>
            </a:ln>
          </a:top>
          <a:bottom>
            <a:ln w="25400" cap="flat">
              <a:solidFill>
                <a:srgbClr val="00FDC8"/>
              </a:solidFill>
              <a:prstDash val="solid"/>
              <a:bevel/>
            </a:ln>
          </a:bottom>
          <a:insideH>
            <a:ln w="12700" cap="flat">
              <a:noFill/>
              <a:miter lim="400000"/>
            </a:ln>
          </a:insideH>
          <a:insideV>
            <a:ln w="12700" cap="flat">
              <a:noFill/>
              <a:miter lim="400000"/>
            </a:ln>
          </a:insideV>
        </a:tcBdr>
        <a:fill>
          <a:solidFill>
            <a:srgbClr val="212121"/>
          </a:solidFill>
        </a:fill>
      </a:tcStyle>
    </a:firstRow>
  </a:tblStyle>
  <a:tblStyle styleId="{33BA23B1-9221-436E-865A-0063620EA4FD}" styleName="">
    <a:tblBg/>
    <a:wholeTbl>
      <a:tcTxStyle b="on" i="on">
        <a:font>
          <a:latin typeface="Arial"/>
          <a:ea typeface="Arial"/>
          <a:cs typeface="Arial"/>
        </a:font>
        <a:srgbClr val="00FDC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FEEB"/>
          </a:solidFill>
        </a:fill>
      </a:tcStyle>
    </a:wholeTbl>
    <a:band2H>
      <a:tcTxStyle/>
      <a:tcStyle>
        <a:tcBdr/>
        <a:fill>
          <a:solidFill>
            <a:srgbClr val="E6FFF5"/>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FDC8"/>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FDC8"/>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FDC8"/>
          </a:solidFill>
        </a:fill>
      </a:tcStyle>
    </a:firstRow>
  </a:tblStyle>
  <a:tblStyle styleId="{2708684C-4D16-4618-839F-0558EEFCDFE6}" styleName="">
    <a:tblBg/>
    <a:wholeTbl>
      <a:tcTxStyle b="on" i="on">
        <a:font>
          <a:latin typeface="Arial"/>
          <a:ea typeface="Arial"/>
          <a:cs typeface="Arial"/>
        </a:font>
        <a:srgbClr val="00FDC8"/>
      </a:tcTxStyle>
      <a:tcStyle>
        <a:tcBdr>
          <a:left>
            <a:ln w="12700" cap="flat">
              <a:solidFill>
                <a:srgbClr val="00FDC8"/>
              </a:solidFill>
              <a:prstDash val="solid"/>
              <a:bevel/>
            </a:ln>
          </a:left>
          <a:right>
            <a:ln w="12700" cap="flat">
              <a:solidFill>
                <a:srgbClr val="00FDC8"/>
              </a:solidFill>
              <a:prstDash val="solid"/>
              <a:bevel/>
            </a:ln>
          </a:right>
          <a:top>
            <a:ln w="12700" cap="flat">
              <a:solidFill>
                <a:srgbClr val="00FDC8"/>
              </a:solidFill>
              <a:prstDash val="solid"/>
              <a:bevel/>
            </a:ln>
          </a:top>
          <a:bottom>
            <a:ln w="12700" cap="flat">
              <a:solidFill>
                <a:srgbClr val="00FDC8"/>
              </a:solidFill>
              <a:prstDash val="solid"/>
              <a:bevel/>
            </a:ln>
          </a:bottom>
          <a:insideH>
            <a:ln w="12700" cap="flat">
              <a:solidFill>
                <a:srgbClr val="00FDC8"/>
              </a:solidFill>
              <a:prstDash val="solid"/>
              <a:bevel/>
            </a:ln>
          </a:insideH>
          <a:insideV>
            <a:ln w="12700" cap="flat">
              <a:solidFill>
                <a:srgbClr val="00FDC8"/>
              </a:solidFill>
              <a:prstDash val="solid"/>
              <a:bevel/>
            </a:ln>
          </a:insideV>
        </a:tcBdr>
        <a:fill>
          <a:solidFill>
            <a:srgbClr val="00FDC8">
              <a:alpha val="20000"/>
            </a:srgbClr>
          </a:solidFill>
        </a:fill>
      </a:tcStyle>
    </a:wholeTbl>
    <a:band2H>
      <a:tcTxStyle/>
      <a:tcStyle>
        <a:tcBdr/>
        <a:fill>
          <a:solidFill>
            <a:srgbClr val="FFFFFF"/>
          </a:solidFill>
        </a:fill>
      </a:tcStyle>
    </a:band2H>
    <a:firstCol>
      <a:tcTxStyle b="on" i="on">
        <a:font>
          <a:latin typeface="Arial"/>
          <a:ea typeface="Arial"/>
          <a:cs typeface="Arial"/>
        </a:font>
        <a:srgbClr val="00FDC8"/>
      </a:tcTxStyle>
      <a:tcStyle>
        <a:tcBdr>
          <a:left>
            <a:ln w="12700" cap="flat">
              <a:solidFill>
                <a:srgbClr val="00FDC8"/>
              </a:solidFill>
              <a:prstDash val="solid"/>
              <a:bevel/>
            </a:ln>
          </a:left>
          <a:right>
            <a:ln w="12700" cap="flat">
              <a:solidFill>
                <a:srgbClr val="00FDC8"/>
              </a:solidFill>
              <a:prstDash val="solid"/>
              <a:bevel/>
            </a:ln>
          </a:right>
          <a:top>
            <a:ln w="12700" cap="flat">
              <a:solidFill>
                <a:srgbClr val="00FDC8"/>
              </a:solidFill>
              <a:prstDash val="solid"/>
              <a:bevel/>
            </a:ln>
          </a:top>
          <a:bottom>
            <a:ln w="12700" cap="flat">
              <a:solidFill>
                <a:srgbClr val="00FDC8"/>
              </a:solidFill>
              <a:prstDash val="solid"/>
              <a:bevel/>
            </a:ln>
          </a:bottom>
          <a:insideH>
            <a:ln w="12700" cap="flat">
              <a:solidFill>
                <a:srgbClr val="00FDC8"/>
              </a:solidFill>
              <a:prstDash val="solid"/>
              <a:bevel/>
            </a:ln>
          </a:insideH>
          <a:insideV>
            <a:ln w="12700" cap="flat">
              <a:solidFill>
                <a:srgbClr val="00FDC8"/>
              </a:solidFill>
              <a:prstDash val="solid"/>
              <a:bevel/>
            </a:ln>
          </a:insideV>
        </a:tcBdr>
        <a:fill>
          <a:solidFill>
            <a:srgbClr val="00FDC8">
              <a:alpha val="20000"/>
            </a:srgbClr>
          </a:solidFill>
        </a:fill>
      </a:tcStyle>
    </a:firstCol>
    <a:lastRow>
      <a:tcTxStyle b="on" i="on">
        <a:font>
          <a:latin typeface="Arial"/>
          <a:ea typeface="Arial"/>
          <a:cs typeface="Arial"/>
        </a:font>
        <a:srgbClr val="00FDC8"/>
      </a:tcTxStyle>
      <a:tcStyle>
        <a:tcBdr>
          <a:left>
            <a:ln w="12700" cap="flat">
              <a:solidFill>
                <a:srgbClr val="00FDC8"/>
              </a:solidFill>
              <a:prstDash val="solid"/>
              <a:bevel/>
            </a:ln>
          </a:left>
          <a:right>
            <a:ln w="12700" cap="flat">
              <a:solidFill>
                <a:srgbClr val="00FDC8"/>
              </a:solidFill>
              <a:prstDash val="solid"/>
              <a:bevel/>
            </a:ln>
          </a:right>
          <a:top>
            <a:ln w="50800" cap="flat">
              <a:solidFill>
                <a:srgbClr val="00FDC8"/>
              </a:solidFill>
              <a:prstDash val="solid"/>
              <a:bevel/>
            </a:ln>
          </a:top>
          <a:bottom>
            <a:ln w="12700" cap="flat">
              <a:solidFill>
                <a:srgbClr val="00FDC8"/>
              </a:solidFill>
              <a:prstDash val="solid"/>
              <a:bevel/>
            </a:ln>
          </a:bottom>
          <a:insideH>
            <a:ln w="12700" cap="flat">
              <a:solidFill>
                <a:srgbClr val="00FDC8"/>
              </a:solidFill>
              <a:prstDash val="solid"/>
              <a:bevel/>
            </a:ln>
          </a:insideH>
          <a:insideV>
            <a:ln w="12700" cap="flat">
              <a:solidFill>
                <a:srgbClr val="00FDC8"/>
              </a:solidFill>
              <a:prstDash val="solid"/>
              <a:bevel/>
            </a:ln>
          </a:insideV>
        </a:tcBdr>
        <a:fill>
          <a:noFill/>
        </a:fill>
      </a:tcStyle>
    </a:lastRow>
    <a:firstRow>
      <a:tcTxStyle b="on" i="on">
        <a:font>
          <a:latin typeface="Arial"/>
          <a:ea typeface="Arial"/>
          <a:cs typeface="Arial"/>
        </a:font>
        <a:srgbClr val="00FDC8"/>
      </a:tcTxStyle>
      <a:tcStyle>
        <a:tcBdr>
          <a:left>
            <a:ln w="12700" cap="flat">
              <a:solidFill>
                <a:srgbClr val="00FDC8"/>
              </a:solidFill>
              <a:prstDash val="solid"/>
              <a:bevel/>
            </a:ln>
          </a:left>
          <a:right>
            <a:ln w="12700" cap="flat">
              <a:solidFill>
                <a:srgbClr val="00FDC8"/>
              </a:solidFill>
              <a:prstDash val="solid"/>
              <a:bevel/>
            </a:ln>
          </a:right>
          <a:top>
            <a:ln w="12700" cap="flat">
              <a:solidFill>
                <a:srgbClr val="00FDC8"/>
              </a:solidFill>
              <a:prstDash val="solid"/>
              <a:bevel/>
            </a:ln>
          </a:top>
          <a:bottom>
            <a:ln w="25400" cap="flat">
              <a:solidFill>
                <a:srgbClr val="00FDC8"/>
              </a:solidFill>
              <a:prstDash val="solid"/>
              <a:bevel/>
            </a:ln>
          </a:bottom>
          <a:insideH>
            <a:ln w="12700" cap="flat">
              <a:solidFill>
                <a:srgbClr val="00FDC8"/>
              </a:solidFill>
              <a:prstDash val="solid"/>
              <a:bevel/>
            </a:ln>
          </a:insideH>
          <a:insideV>
            <a:ln w="12700" cap="flat">
              <a:solidFill>
                <a:srgbClr val="00FDC8"/>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54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bg>
      <p:bgPr>
        <a:solidFill>
          <a:srgbClr val="00FDC8"/>
        </a:solidFill>
        <a:effectLst/>
      </p:bgPr>
    </p:bg>
    <p:spTree>
      <p:nvGrpSpPr>
        <p:cNvPr id="1" name=""/>
        <p:cNvGrpSpPr/>
        <p:nvPr/>
      </p:nvGrpSpPr>
      <p:grpSpPr>
        <a:xfrm>
          <a:off x="0" y="0"/>
          <a:ext cx="0" cy="0"/>
          <a:chOff x="0" y="0"/>
          <a:chExt cx="0" cy="0"/>
        </a:xfrm>
      </p:grpSpPr>
      <p:sp>
        <p:nvSpPr>
          <p:cNvPr id="6" name="Shape 6"/>
          <p:cNvSpPr/>
          <p:nvPr/>
        </p:nvSpPr>
        <p:spPr>
          <a:xfrm>
            <a:off x="0" y="0"/>
            <a:ext cx="9144000" cy="3429000"/>
          </a:xfrm>
          <a:prstGeom prst="rect">
            <a:avLst/>
          </a:prstGeom>
          <a:solidFill>
            <a:srgbClr val="FFFFFF"/>
          </a:solidFill>
          <a:ln w="12700">
            <a:miter lim="400000"/>
          </a:ln>
        </p:spPr>
        <p:txBody>
          <a:bodyPr lIns="0" tIns="0" rIns="0" bIns="0" anchor="ctr"/>
          <a:lstStyle/>
          <a:p>
            <a:pPr lvl="0">
              <a:defRPr>
                <a:solidFill>
                  <a:srgbClr val="000000"/>
                </a:solidFill>
              </a:defRPr>
            </a:pPr>
            <a:endParaRPr/>
          </a:p>
        </p:txBody>
      </p:sp>
      <p:sp>
        <p:nvSpPr>
          <p:cNvPr id="7" name="Shape 7"/>
          <p:cNvSpPr>
            <a:spLocks noGrp="1"/>
          </p:cNvSpPr>
          <p:nvPr>
            <p:ph type="title"/>
          </p:nvPr>
        </p:nvSpPr>
        <p:spPr>
          <a:xfrm>
            <a:off x="311699" y="54789"/>
            <a:ext cx="8520602" cy="3365122"/>
          </a:xfrm>
          <a:prstGeom prst="rect">
            <a:avLst/>
          </a:prstGeom>
        </p:spPr>
        <p:txBody>
          <a:bodyPr anchor="ctr"/>
          <a:lstStyle/>
          <a:p>
            <a:pPr lvl="0" algn="ctr">
              <a:defRPr sz="8000"/>
            </a:pPr>
            <a:endParaRPr/>
          </a:p>
        </p:txBody>
      </p:sp>
      <p:sp>
        <p:nvSpPr>
          <p:cNvPr id="8" name="Shape 8"/>
          <p:cNvSpPr>
            <a:spLocks noGrp="1"/>
          </p:cNvSpPr>
          <p:nvPr>
            <p:ph type="body" idx="1"/>
          </p:nvPr>
        </p:nvSpPr>
        <p:spPr>
          <a:xfrm>
            <a:off x="311699" y="3419910"/>
            <a:ext cx="8520602" cy="1647180"/>
          </a:xfrm>
          <a:prstGeom prst="rect">
            <a:avLst/>
          </a:prstGeom>
        </p:spPr>
        <p:txBody>
          <a:bodyPr anchor="ctr"/>
          <a:lstStyle/>
          <a:p>
            <a:pPr marL="0" lvl="0" indent="0" algn="ctr">
              <a:buClrTx/>
              <a:buSzTx/>
              <a:buFontTx/>
              <a:buNone/>
              <a:defRPr sz="2100" b="1">
                <a:solidFill>
                  <a:srgbClr val="212121"/>
                </a:solidFill>
              </a:defRPr>
            </a:pPr>
            <a:endParaRPr/>
          </a:p>
        </p:txBody>
      </p:sp>
      <p:sp>
        <p:nvSpPr>
          <p:cNvPr id="9" name="Shape 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41" name="Shape 41"/>
          <p:cNvSpPr>
            <a:spLocks noGrp="1"/>
          </p:cNvSpPr>
          <p:nvPr>
            <p:ph type="title"/>
          </p:nvPr>
        </p:nvSpPr>
        <p:spPr>
          <a:xfrm>
            <a:off x="311699" y="0"/>
            <a:ext cx="8520602" cy="3222075"/>
          </a:xfrm>
          <a:prstGeom prst="rect">
            <a:avLst/>
          </a:prstGeom>
          <a:extLst>
            <a:ext uri="{C572A759-6A51-4108-AA02-DFA0A04FC94B}">
              <ma14:wrappingTextBoxFlag xmlns="" xmlns:ma14="http://schemas.microsoft.com/office/mac/drawingml/2011/main" val="1"/>
            </a:ext>
          </a:extLst>
        </p:spPr>
        <p:txBody>
          <a:bodyPr anchor="b"/>
          <a:lstStyle>
            <a:lvl1pPr algn="ctr">
              <a:defRPr sz="12000">
                <a:solidFill>
                  <a:srgbClr val="FFFFFF"/>
                </a:solidFill>
              </a:defRPr>
            </a:lvl1pPr>
          </a:lstStyle>
          <a:p>
            <a:pPr lvl="0">
              <a:defRPr sz="1800">
                <a:solidFill>
                  <a:srgbClr val="000000"/>
                </a:solidFill>
              </a:defRPr>
            </a:pPr>
            <a:r>
              <a:rPr sz="12000">
                <a:solidFill>
                  <a:srgbClr val="FFFFFF"/>
                </a:solidFill>
              </a:rPr>
              <a:t>xx%</a:t>
            </a:r>
          </a:p>
        </p:txBody>
      </p:sp>
      <p:sp>
        <p:nvSpPr>
          <p:cNvPr id="42" name="Shape 42"/>
          <p:cNvSpPr>
            <a:spLocks noGrp="1"/>
          </p:cNvSpPr>
          <p:nvPr>
            <p:ph type="body" idx="1"/>
          </p:nvPr>
        </p:nvSpPr>
        <p:spPr>
          <a:xfrm>
            <a:off x="311699" y="3304625"/>
            <a:ext cx="8520602" cy="1838875"/>
          </a:xfrm>
          <a:prstGeom prst="rect">
            <a:avLst/>
          </a:prstGeom>
        </p:spPr>
        <p:txBody>
          <a:bodyPr/>
          <a:lstStyle/>
          <a:p>
            <a:pPr lvl="0" algn="ctr">
              <a:buClr>
                <a:srgbClr val="212121"/>
              </a:buClr>
              <a:defRPr>
                <a:solidFill>
                  <a:srgbClr val="212121"/>
                </a:solidFill>
              </a:defRPr>
            </a:pPr>
            <a:endParaRPr/>
          </a:p>
        </p:txBody>
      </p:sp>
      <p:sp>
        <p:nvSpPr>
          <p:cNvPr id="43" name="Shape 4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bg>
      <p:bgPr>
        <a:solidFill>
          <a:srgbClr val="00FDC8"/>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2802750" y="802499"/>
            <a:ext cx="3538500" cy="3538501"/>
          </a:xfrm>
          <a:prstGeom prst="rect">
            <a:avLst/>
          </a:prstGeom>
          <a:solidFill>
            <a:srgbClr val="FFFFFF"/>
          </a:solidFill>
        </p:spPr>
        <p:txBody>
          <a:bodyPr anchor="ctr"/>
          <a:lstStyle/>
          <a:p>
            <a:pPr lvl="0" algn="ctr">
              <a:defRPr sz="4800"/>
            </a:pPr>
            <a:endParaRP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endParaRPr/>
          </a:p>
        </p:txBody>
      </p:sp>
      <p:sp>
        <p:nvSpPr>
          <p:cNvPr id="15" name="Shape 15"/>
          <p:cNvSpPr>
            <a:spLocks noGrp="1"/>
          </p:cNvSpPr>
          <p:nvPr>
            <p:ph type="body" idx="1"/>
          </p:nvPr>
        </p:nvSpPr>
        <p:spPr>
          <a:prstGeom prst="rect">
            <a:avLst/>
          </a:prstGeom>
        </p:spPr>
        <p:txBody>
          <a:bodyPr/>
          <a:lstStyle/>
          <a:p>
            <a:pPr lvl="0"/>
            <a:endParaRP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endParaRPr/>
          </a:p>
        </p:txBody>
      </p:sp>
      <p:sp>
        <p:nvSpPr>
          <p:cNvPr id="19" name="Shape 19"/>
          <p:cNvSpPr>
            <a:spLocks noGrp="1"/>
          </p:cNvSpPr>
          <p:nvPr>
            <p:ph type="body" idx="1"/>
          </p:nvPr>
        </p:nvSpPr>
        <p:spPr>
          <a:xfrm>
            <a:off x="311699" y="1228675"/>
            <a:ext cx="3999902" cy="3914825"/>
          </a:xfrm>
          <a:prstGeom prst="rect">
            <a:avLst/>
          </a:prstGeom>
        </p:spPr>
        <p:txBody>
          <a:bodyPr/>
          <a:lstStyle/>
          <a:p>
            <a:pPr lvl="0" indent="-317500"/>
            <a:endParaRP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22" name="Shape 22"/>
          <p:cNvSpPr>
            <a:spLocks noGrp="1"/>
          </p:cNvSpPr>
          <p:nvPr>
            <p:ph type="title"/>
          </p:nvPr>
        </p:nvSpPr>
        <p:spPr>
          <a:xfrm>
            <a:off x="304800" y="309349"/>
            <a:ext cx="8537700" cy="890802"/>
          </a:xfrm>
          <a:prstGeom prst="rect">
            <a:avLst/>
          </a:prstGeom>
        </p:spPr>
        <p:txBody>
          <a:bodyPr/>
          <a:lstStyle/>
          <a:p>
            <a:pPr lvl="0">
              <a:defRPr sz="4000"/>
            </a:pPr>
            <a:endParaRP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25" name="Shape 25"/>
          <p:cNvSpPr>
            <a:spLocks noGrp="1"/>
          </p:cNvSpPr>
          <p:nvPr>
            <p:ph type="title"/>
          </p:nvPr>
        </p:nvSpPr>
        <p:spPr>
          <a:xfrm>
            <a:off x="311699" y="0"/>
            <a:ext cx="2808001" cy="1311300"/>
          </a:xfrm>
          <a:prstGeom prst="rect">
            <a:avLst/>
          </a:prstGeom>
        </p:spPr>
        <p:txBody>
          <a:bodyPr anchor="b"/>
          <a:lstStyle/>
          <a:p>
            <a:pPr lvl="0">
              <a:defRPr sz="3000"/>
            </a:pPr>
            <a:endParaRPr/>
          </a:p>
        </p:txBody>
      </p:sp>
      <p:sp>
        <p:nvSpPr>
          <p:cNvPr id="26" name="Shape 26"/>
          <p:cNvSpPr>
            <a:spLocks noGrp="1"/>
          </p:cNvSpPr>
          <p:nvPr>
            <p:ph type="body" idx="1"/>
          </p:nvPr>
        </p:nvSpPr>
        <p:spPr>
          <a:xfrm>
            <a:off x="311699" y="1389599"/>
            <a:ext cx="2808001" cy="3753902"/>
          </a:xfrm>
          <a:prstGeom prst="rect">
            <a:avLst/>
          </a:prstGeom>
        </p:spPr>
        <p:txBody>
          <a:bodyPr/>
          <a:lstStyle/>
          <a:p>
            <a:pPr lvl="0" indent="-304800">
              <a:buSzPts val="1200"/>
              <a:defRPr sz="1200"/>
            </a:pPr>
            <a:endParaRP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bg>
      <p:bgPr>
        <a:solidFill>
          <a:srgbClr val="7C7CE0"/>
        </a:solid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xfrm>
            <a:off x="490250" y="526349"/>
            <a:ext cx="5618701" cy="4090801"/>
          </a:xfrm>
          <a:prstGeom prst="rect">
            <a:avLst/>
          </a:prstGeom>
        </p:spPr>
        <p:txBody>
          <a:bodyPr anchor="ctr"/>
          <a:lstStyle/>
          <a:p>
            <a:pPr lvl="0">
              <a:defRPr sz="6000">
                <a:solidFill>
                  <a:srgbClr val="FFFFFF"/>
                </a:solidFill>
              </a:defRPr>
            </a:pPr>
            <a:endParaRPr/>
          </a:p>
        </p:txBody>
      </p:sp>
      <p:sp>
        <p:nvSpPr>
          <p:cNvPr id="30" name="Shape 30"/>
          <p:cNvSpPr>
            <a:spLocks noGrp="1"/>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32" name="Shape 32"/>
          <p:cNvSpPr/>
          <p:nvPr/>
        </p:nvSpPr>
        <p:spPr>
          <a:xfrm>
            <a:off x="4572000" y="-25"/>
            <a:ext cx="4572000" cy="5143501"/>
          </a:xfrm>
          <a:prstGeom prst="rect">
            <a:avLst/>
          </a:prstGeom>
          <a:solidFill>
            <a:srgbClr val="00FDC8"/>
          </a:solidFill>
          <a:ln w="12700">
            <a:miter lim="400000"/>
          </a:ln>
        </p:spPr>
        <p:txBody>
          <a:bodyPr lIns="0" tIns="0" rIns="0" bIns="0" anchor="ctr"/>
          <a:lstStyle/>
          <a:p>
            <a:pPr lvl="0">
              <a:defRPr>
                <a:solidFill>
                  <a:srgbClr val="000000"/>
                </a:solidFill>
              </a:defRPr>
            </a:pPr>
            <a:endParaRPr/>
          </a:p>
        </p:txBody>
      </p:sp>
      <p:sp>
        <p:nvSpPr>
          <p:cNvPr id="33" name="Shape 33"/>
          <p:cNvSpPr/>
          <p:nvPr/>
        </p:nvSpPr>
        <p:spPr>
          <a:xfrm>
            <a:off x="5029675" y="4495500"/>
            <a:ext cx="468301" cy="1"/>
          </a:xfrm>
          <a:prstGeom prst="line">
            <a:avLst/>
          </a:prstGeom>
          <a:ln w="28575">
            <a:solidFill>
              <a:srgbClr val="FFFFFF"/>
            </a:solidFill>
            <a:round/>
          </a:ln>
        </p:spPr>
        <p:txBody>
          <a:bodyPr lIns="0" tIns="0" rIns="0" bIns="0"/>
          <a:lstStyle/>
          <a:p>
            <a:pPr lvl="0" defTabSz="457200">
              <a:defRPr sz="1200">
                <a:solidFill>
                  <a:srgbClr val="000000"/>
                </a:solidFill>
                <a:latin typeface="+mn-lt"/>
                <a:ea typeface="+mn-ea"/>
                <a:cs typeface="+mn-cs"/>
                <a:sym typeface="Helvetica"/>
              </a:defRPr>
            </a:pPr>
            <a:endParaRPr/>
          </a:p>
        </p:txBody>
      </p:sp>
      <p:sp>
        <p:nvSpPr>
          <p:cNvPr id="34" name="Shape 34"/>
          <p:cNvSpPr>
            <a:spLocks noGrp="1"/>
          </p:cNvSpPr>
          <p:nvPr>
            <p:ph type="title"/>
          </p:nvPr>
        </p:nvSpPr>
        <p:spPr>
          <a:xfrm>
            <a:off x="265500" y="0"/>
            <a:ext cx="4045200" cy="2791701"/>
          </a:xfrm>
          <a:prstGeom prst="rect">
            <a:avLst/>
          </a:prstGeom>
        </p:spPr>
        <p:txBody>
          <a:bodyPr anchor="b"/>
          <a:lstStyle/>
          <a:p>
            <a:pPr lvl="0" algn="ctr">
              <a:defRPr sz="5400"/>
            </a:pPr>
            <a:endParaRPr/>
          </a:p>
        </p:txBody>
      </p:sp>
      <p:sp>
        <p:nvSpPr>
          <p:cNvPr id="35" name="Shape 35"/>
          <p:cNvSpPr>
            <a:spLocks noGrp="1"/>
          </p:cNvSpPr>
          <p:nvPr>
            <p:ph type="body" idx="1"/>
          </p:nvPr>
        </p:nvSpPr>
        <p:spPr>
          <a:xfrm>
            <a:off x="265500" y="2845223"/>
            <a:ext cx="4045200" cy="2298277"/>
          </a:xfrm>
          <a:prstGeom prst="rect">
            <a:avLst/>
          </a:prstGeom>
        </p:spPr>
        <p:txBody>
          <a:bodyPr/>
          <a:lstStyle/>
          <a:p>
            <a:pPr marL="0" lvl="0" indent="0" algn="ctr">
              <a:buClrTx/>
              <a:buSzTx/>
              <a:buFontTx/>
              <a:buNone/>
            </a:pPr>
            <a:endParaRP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38" name="Shape 38"/>
          <p:cNvSpPr>
            <a:spLocks noGrp="1"/>
          </p:cNvSpPr>
          <p:nvPr>
            <p:ph type="body" idx="1"/>
          </p:nvPr>
        </p:nvSpPr>
        <p:spPr>
          <a:xfrm>
            <a:off x="319499" y="3916450"/>
            <a:ext cx="5998802" cy="1227051"/>
          </a:xfrm>
          <a:prstGeom prst="rect">
            <a:avLst/>
          </a:prstGeom>
        </p:spPr>
        <p:txBody>
          <a:bodyPr anchor="ctr"/>
          <a:lstStyle/>
          <a:p>
            <a:pPr marL="228600" lvl="0" indent="0">
              <a:buClrTx/>
              <a:buSzTx/>
              <a:buFontTx/>
              <a:buNone/>
              <a:defRPr sz="2400" b="1">
                <a:solidFill>
                  <a:srgbClr val="212121"/>
                </a:solidFill>
                <a:latin typeface="Amatic SC"/>
                <a:ea typeface="Amatic SC"/>
                <a:cs typeface="Amatic SC"/>
                <a:sym typeface="Amatic SC"/>
              </a:defRPr>
            </a:pPr>
            <a:endParaRPr/>
          </a:p>
        </p:txBody>
      </p:sp>
      <p:sp>
        <p:nvSpPr>
          <p:cNvPr id="39" name="Shape 3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11699" y="292850"/>
            <a:ext cx="8520602" cy="935826"/>
          </a:xfrm>
          <a:prstGeom prst="rect">
            <a:avLst/>
          </a:prstGeom>
          <a:ln w="12700">
            <a:miter lim="400000"/>
          </a:ln>
        </p:spPr>
        <p:txBody>
          <a:bodyPr lIns="91424" tIns="91424" rIns="91424" bIns="91424"/>
          <a:lstStyle/>
          <a:p>
            <a:pPr lvl="0"/>
            <a:endParaRPr/>
          </a:p>
        </p:txBody>
      </p:sp>
      <p:sp>
        <p:nvSpPr>
          <p:cNvPr id="3" name="Shape 3"/>
          <p:cNvSpPr>
            <a:spLocks noGrp="1"/>
          </p:cNvSpPr>
          <p:nvPr>
            <p:ph type="body" idx="1"/>
          </p:nvPr>
        </p:nvSpPr>
        <p:spPr>
          <a:xfrm>
            <a:off x="311699" y="1228675"/>
            <a:ext cx="8520602" cy="3914825"/>
          </a:xfrm>
          <a:prstGeom prst="rect">
            <a:avLst/>
          </a:prstGeom>
          <a:ln w="12700">
            <a:miter lim="400000"/>
          </a:ln>
        </p:spPr>
        <p:txBody>
          <a:bodyPr lIns="91424" tIns="91424" rIns="91424" bIns="91424"/>
          <a:lstStyle/>
          <a:p>
            <a:pPr lvl="0"/>
            <a:endParaRPr/>
          </a:p>
        </p:txBody>
      </p:sp>
      <p:sp>
        <p:nvSpPr>
          <p:cNvPr id="4" name="Shape 4"/>
          <p:cNvSpPr>
            <a:spLocks noGrp="1"/>
          </p:cNvSpPr>
          <p:nvPr>
            <p:ph type="sldNum" sz="quarter" idx="2"/>
          </p:nvPr>
        </p:nvSpPr>
        <p:spPr>
          <a:xfrm>
            <a:off x="8472458" y="4692391"/>
            <a:ext cx="548701" cy="335251"/>
          </a:xfrm>
          <a:prstGeom prst="rect">
            <a:avLst/>
          </a:prstGeom>
          <a:ln w="12700">
            <a:miter lim="400000"/>
          </a:ln>
        </p:spPr>
        <p:txBody>
          <a:bodyPr lIns="91424" tIns="91424" rIns="91424" bIns="91424" anchor="ctr">
            <a:spAutoFit/>
          </a:bodyPr>
          <a:lstStyle>
            <a:lvl1pPr algn="r">
              <a:defRPr sz="1000">
                <a:solidFill>
                  <a:srgbClr val="212121"/>
                </a:solidFill>
                <a:latin typeface="Source Code Pro"/>
                <a:ea typeface="Source Code Pro"/>
                <a:cs typeface="Source Code Pro"/>
                <a:sym typeface="Source Code Pro"/>
              </a:defRPr>
            </a:lvl1pPr>
          </a:lstStyle>
          <a:p>
            <a:pPr lvl="0"/>
            <a:fld id="{86CB4B4D-7CA3-9044-876B-883B54F8677D}" type="slidenum">
              <a:rPr/>
              <a:pPr lvl="0"/>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p:titleStyle>
    <p:bodyStyle>
      <a:lvl1pPr marL="457200" indent="-342900">
        <a:buClr>
          <a:srgbClr val="000000"/>
        </a:buClr>
        <a:buSzPts val="1400"/>
        <a:buFont typeface="Arial"/>
        <a:buChar char="●"/>
        <a:defRPr sz="1400">
          <a:latin typeface="Arial"/>
          <a:ea typeface="Arial"/>
          <a:cs typeface="Arial"/>
          <a:sym typeface="Arial"/>
        </a:defRPr>
      </a:lvl1pPr>
      <a:lvl2pPr marL="914400" indent="-317500">
        <a:buClr>
          <a:srgbClr val="000000"/>
        </a:buClr>
        <a:buSzPts val="1400"/>
        <a:buFont typeface="Arial"/>
        <a:buChar char="○"/>
        <a:defRPr sz="1400">
          <a:latin typeface="Arial"/>
          <a:ea typeface="Arial"/>
          <a:cs typeface="Arial"/>
          <a:sym typeface="Arial"/>
        </a:defRPr>
      </a:lvl2pPr>
      <a:lvl3pPr marL="1371600" indent="-317500">
        <a:buClr>
          <a:srgbClr val="000000"/>
        </a:buClr>
        <a:buSzPts val="1400"/>
        <a:buFont typeface="Arial"/>
        <a:buChar char="■"/>
        <a:defRPr sz="1400">
          <a:latin typeface="Arial"/>
          <a:ea typeface="Arial"/>
          <a:cs typeface="Arial"/>
          <a:sym typeface="Arial"/>
        </a:defRPr>
      </a:lvl3pPr>
      <a:lvl4pPr marL="1828800" indent="-317500">
        <a:buClr>
          <a:srgbClr val="000000"/>
        </a:buClr>
        <a:buSzPts val="1400"/>
        <a:buFont typeface="Arial"/>
        <a:buChar char="●"/>
        <a:defRPr sz="1400">
          <a:latin typeface="Arial"/>
          <a:ea typeface="Arial"/>
          <a:cs typeface="Arial"/>
          <a:sym typeface="Arial"/>
        </a:defRPr>
      </a:lvl4pPr>
      <a:lvl5pPr marL="2286000" indent="-317500">
        <a:buClr>
          <a:srgbClr val="000000"/>
        </a:buClr>
        <a:buSzPts val="1400"/>
        <a:buFont typeface="Arial"/>
        <a:buChar char="○"/>
        <a:defRPr sz="1400">
          <a:latin typeface="Arial"/>
          <a:ea typeface="Arial"/>
          <a:cs typeface="Arial"/>
          <a:sym typeface="Arial"/>
        </a:defRPr>
      </a:lvl5pPr>
      <a:lvl6pPr marL="2743200" indent="-317500">
        <a:buClr>
          <a:srgbClr val="000000"/>
        </a:buClr>
        <a:buSzPts val="1400"/>
        <a:buFont typeface="Arial"/>
        <a:buChar char="■"/>
        <a:defRPr sz="1400">
          <a:latin typeface="Arial"/>
          <a:ea typeface="Arial"/>
          <a:cs typeface="Arial"/>
          <a:sym typeface="Arial"/>
        </a:defRPr>
      </a:lvl6pPr>
      <a:lvl7pPr marL="3200400" indent="-317500">
        <a:buClr>
          <a:srgbClr val="000000"/>
        </a:buClr>
        <a:buSzPts val="1400"/>
        <a:buFont typeface="Arial"/>
        <a:buChar char="●"/>
        <a:defRPr sz="1400">
          <a:latin typeface="Arial"/>
          <a:ea typeface="Arial"/>
          <a:cs typeface="Arial"/>
          <a:sym typeface="Arial"/>
        </a:defRPr>
      </a:lvl7pPr>
      <a:lvl8pPr marL="3657600" indent="-317500">
        <a:buClr>
          <a:srgbClr val="000000"/>
        </a:buClr>
        <a:buSzPts val="1400"/>
        <a:buFont typeface="Arial"/>
        <a:buChar char="○"/>
        <a:defRPr sz="1400">
          <a:latin typeface="Arial"/>
          <a:ea typeface="Arial"/>
          <a:cs typeface="Arial"/>
          <a:sym typeface="Arial"/>
        </a:defRPr>
      </a:lvl8pPr>
      <a:lvl9pPr marL="4114800" indent="-317500">
        <a:buClr>
          <a:srgbClr val="000000"/>
        </a:buClr>
        <a:buSzPts val="1400"/>
        <a:buFont typeface="Arial"/>
        <a:buChar char="■"/>
        <a:defRPr sz="1400">
          <a:latin typeface="Arial"/>
          <a:ea typeface="Arial"/>
          <a:cs typeface="Arial"/>
          <a:sym typeface="Arial"/>
        </a:defRPr>
      </a:lvl9pPr>
    </p:bodyStyle>
    <p:otherStyle>
      <a:lvl1pPr algn="r">
        <a:defRPr sz="1000">
          <a:solidFill>
            <a:schemeClr val="tx1"/>
          </a:solidFill>
          <a:latin typeface="+mn-lt"/>
          <a:ea typeface="+mn-ea"/>
          <a:cs typeface="+mn-cs"/>
          <a:sym typeface="Source Code Pro"/>
        </a:defRPr>
      </a:lvl1pPr>
      <a:lvl2pPr algn="r">
        <a:defRPr sz="1000">
          <a:solidFill>
            <a:schemeClr val="tx1"/>
          </a:solidFill>
          <a:latin typeface="+mn-lt"/>
          <a:ea typeface="+mn-ea"/>
          <a:cs typeface="+mn-cs"/>
          <a:sym typeface="Source Code Pro"/>
        </a:defRPr>
      </a:lvl2pPr>
      <a:lvl3pPr algn="r">
        <a:defRPr sz="1000">
          <a:solidFill>
            <a:schemeClr val="tx1"/>
          </a:solidFill>
          <a:latin typeface="+mn-lt"/>
          <a:ea typeface="+mn-ea"/>
          <a:cs typeface="+mn-cs"/>
          <a:sym typeface="Source Code Pro"/>
        </a:defRPr>
      </a:lvl3pPr>
      <a:lvl4pPr algn="r">
        <a:defRPr sz="1000">
          <a:solidFill>
            <a:schemeClr val="tx1"/>
          </a:solidFill>
          <a:latin typeface="+mn-lt"/>
          <a:ea typeface="+mn-ea"/>
          <a:cs typeface="+mn-cs"/>
          <a:sym typeface="Source Code Pro"/>
        </a:defRPr>
      </a:lvl4pPr>
      <a:lvl5pPr algn="r">
        <a:defRPr sz="1000">
          <a:solidFill>
            <a:schemeClr val="tx1"/>
          </a:solidFill>
          <a:latin typeface="+mn-lt"/>
          <a:ea typeface="+mn-ea"/>
          <a:cs typeface="+mn-cs"/>
          <a:sym typeface="Source Code Pro"/>
        </a:defRPr>
      </a:lvl5pPr>
      <a:lvl6pPr algn="r">
        <a:defRPr sz="1000">
          <a:solidFill>
            <a:schemeClr val="tx1"/>
          </a:solidFill>
          <a:latin typeface="+mn-lt"/>
          <a:ea typeface="+mn-ea"/>
          <a:cs typeface="+mn-cs"/>
          <a:sym typeface="Source Code Pro"/>
        </a:defRPr>
      </a:lvl6pPr>
      <a:lvl7pPr algn="r">
        <a:defRPr sz="1000">
          <a:solidFill>
            <a:schemeClr val="tx1"/>
          </a:solidFill>
          <a:latin typeface="+mn-lt"/>
          <a:ea typeface="+mn-ea"/>
          <a:cs typeface="+mn-cs"/>
          <a:sym typeface="Source Code Pro"/>
        </a:defRPr>
      </a:lvl7pPr>
      <a:lvl8pPr algn="r">
        <a:defRPr sz="1000">
          <a:solidFill>
            <a:schemeClr val="tx1"/>
          </a:solidFill>
          <a:latin typeface="+mn-lt"/>
          <a:ea typeface="+mn-ea"/>
          <a:cs typeface="+mn-cs"/>
          <a:sym typeface="Source Code Pro"/>
        </a:defRPr>
      </a:lvl8pPr>
      <a:lvl9pPr algn="r">
        <a:defRPr sz="1000">
          <a:solidFill>
            <a:schemeClr val="tx1"/>
          </a:solidFill>
          <a:latin typeface="+mn-lt"/>
          <a:ea typeface="+mn-ea"/>
          <a:cs typeface="+mn-cs"/>
          <a:sym typeface="Source Code Pr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martinez@uafutureleader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vescience.com/44132-teens-drinking-driving-intoxicated-drivers.html" TargetMode="External"/><Relationship Id="rId2" Type="http://schemas.openxmlformats.org/officeDocument/2006/relationships/hyperlink" Target="https://flippedtips.com/plegal/tips/identifyex.html"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lippedtips.com/plegal/tips/existingex.html" TargetMode="External"/><Relationship Id="rId1" Type="http://schemas.openxmlformats.org/officeDocument/2006/relationships/slideLayout" Target="../slideLayouts/slideLayout3.xml"/><Relationship Id="rId4" Type="http://schemas.openxmlformats.org/officeDocument/2006/relationships/hyperlink" Target="https://www.madd.org/the-solution/drunk-driving/support-our-hero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lippedtips.com/plegal/tips/solutionsex.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lippedtips.com/plegal/tips/bestsolex.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flippedtips.com/plegal/tips/bencost2ex.html" TargetMode="External"/><Relationship Id="rId2" Type="http://schemas.openxmlformats.org/officeDocument/2006/relationships/hyperlink" Target="https://flippedtips.com/plegal/tips/bencost3ex.html"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lippedtips.com/plegal/tips/selectex.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rive-safely.net/teenage-drunk-driving/" TargetMode="External"/><Relationship Id="rId2" Type="http://schemas.openxmlformats.org/officeDocument/2006/relationships/hyperlink" Target="https://flippedtips.com/plegal/tips/gatherex.html"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311699" y="392149"/>
            <a:ext cx="8520602" cy="2690402"/>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lgn="ctr" defTabSz="612648">
              <a:defRPr sz="1800"/>
            </a:pPr>
            <a:r>
              <a:rPr sz="5360" dirty="0">
                <a:latin typeface="Avenir Next Demi Bold"/>
                <a:ea typeface="Avenir Next Demi Bold"/>
                <a:cs typeface="Avenir Next Demi Bold"/>
                <a:sym typeface="Avenir Next Demi Bold"/>
              </a:rPr>
              <a:t>Teenage Drunk Driving: </a:t>
            </a:r>
            <a:br>
              <a:rPr lang="en-US" sz="5360" dirty="0">
                <a:latin typeface="Avenir Next Demi Bold"/>
                <a:ea typeface="Avenir Next Demi Bold"/>
                <a:cs typeface="Avenir Next Demi Bold"/>
                <a:sym typeface="Avenir Next Demi Bold"/>
              </a:rPr>
            </a:br>
            <a:r>
              <a:rPr sz="5360" dirty="0">
                <a:latin typeface="Avenir Next Demi Bold"/>
                <a:ea typeface="Avenir Next Demi Bold"/>
                <a:cs typeface="Avenir Next Demi Bold"/>
                <a:sym typeface="Avenir Next Demi Bold"/>
              </a:rPr>
              <a:t>Public Policy Analyst Steps </a:t>
            </a:r>
          </a:p>
        </p:txBody>
      </p:sp>
      <p:sp>
        <p:nvSpPr>
          <p:cNvPr id="50" name="Shape 50"/>
          <p:cNvSpPr>
            <a:spLocks noGrp="1"/>
          </p:cNvSpPr>
          <p:nvPr>
            <p:ph type="body" idx="1"/>
          </p:nvPr>
        </p:nvSpPr>
        <p:spPr>
          <a:xfrm>
            <a:off x="311699" y="3890400"/>
            <a:ext cx="8520602" cy="70620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182880" algn="ctr" defTabSz="365760">
              <a:buClrTx/>
              <a:buSzTx/>
              <a:buFontTx/>
              <a:buNone/>
              <a:defRPr sz="1800"/>
            </a:pPr>
            <a:r>
              <a:rPr sz="1240" b="1" dirty="0">
                <a:solidFill>
                  <a:srgbClr val="212121"/>
                </a:solidFill>
              </a:rPr>
              <a:t>Laura Martinez</a:t>
            </a:r>
          </a:p>
          <a:p>
            <a:pPr marL="0" lvl="0" indent="182880" algn="ctr" defTabSz="365760">
              <a:buClrTx/>
              <a:buSzTx/>
              <a:buFontTx/>
              <a:buNone/>
              <a:defRPr sz="1800"/>
            </a:pPr>
            <a:r>
              <a:rPr sz="1240" b="1" dirty="0">
                <a:solidFill>
                  <a:srgbClr val="212121"/>
                </a:solidFill>
                <a:hlinkClick r:id="rId2"/>
              </a:rPr>
              <a:t>lmartinez@uafutureleaders.com</a:t>
            </a:r>
            <a:endParaRPr lang="en-US" sz="1240" b="1" dirty="0">
              <a:solidFill>
                <a:srgbClr val="212121"/>
              </a:solidFill>
            </a:endParaRPr>
          </a:p>
          <a:p>
            <a:pPr marL="0" lvl="0" indent="182880" algn="ctr" defTabSz="365760">
              <a:buClrTx/>
              <a:buSzTx/>
              <a:buFontTx/>
              <a:buNone/>
              <a:defRPr sz="1800"/>
            </a:pPr>
            <a:r>
              <a:rPr sz="1240" b="1" dirty="0">
                <a:solidFill>
                  <a:srgbClr val="212121"/>
                </a:solidFill>
              </a:rPr>
              <a:t>UAAFL</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Step 3 - </a:t>
            </a:r>
            <a:r>
              <a:rPr sz="1400">
                <a:hlinkClick r:id="rId2"/>
              </a:rPr>
              <a:t>Identify The Causes of the Problem</a:t>
            </a:r>
          </a:p>
        </p:txBody>
      </p:sp>
      <p:sp>
        <p:nvSpPr>
          <p:cNvPr id="85" name="Shape 85"/>
          <p:cNvSpPr>
            <a:spLocks noGrp="1"/>
          </p:cNvSpPr>
          <p:nvPr>
            <p:ph type="body" idx="1"/>
          </p:nvPr>
        </p:nvSpPr>
        <p:spPr>
          <a:xfrm>
            <a:off x="311700" y="1228674"/>
            <a:ext cx="4357800" cy="3472375"/>
          </a:xfrm>
          <a:prstGeom prst="rect">
            <a:avLst/>
          </a:prstGeom>
          <a:extLst>
            <a:ext uri="{C572A759-6A51-4108-AA02-DFA0A04FC94B}">
              <ma14:wrappingTextBoxFlag xmlns="" xmlns:ma14="http://schemas.microsoft.com/office/mac/drawingml/2011/main" val="1"/>
            </a:ext>
          </a:extLst>
        </p:spPr>
        <p:txBody>
          <a:bodyPr lIns="0" tIns="0" rIns="0" bIns="0">
            <a:normAutofit fontScale="25000" lnSpcReduction="20000"/>
          </a:bodyPr>
          <a:lstStyle/>
          <a:p>
            <a:pPr marL="0" lvl="0" indent="0">
              <a:buSzTx/>
              <a:buNone/>
              <a:defRPr sz="1800"/>
            </a:pPr>
            <a:endParaRPr sz="2400" dirty="0"/>
          </a:p>
          <a:p>
            <a:pPr marL="0" lvl="0" indent="0">
              <a:lnSpc>
                <a:spcPct val="170000"/>
              </a:lnSpc>
              <a:spcBef>
                <a:spcPts val="1600"/>
              </a:spcBef>
              <a:buSzTx/>
              <a:buNone/>
              <a:defRPr sz="1800"/>
            </a:pPr>
            <a:r>
              <a:rPr sz="6400" dirty="0"/>
              <a:t>In Step 3, we continue our </a:t>
            </a:r>
            <a:r>
              <a:rPr sz="6400" b="1" dirty="0"/>
              <a:t>research</a:t>
            </a:r>
            <a:r>
              <a:rPr sz="6400" dirty="0"/>
              <a:t> to identify the </a:t>
            </a:r>
            <a:r>
              <a:rPr sz="6400" b="1" dirty="0"/>
              <a:t>reasons</a:t>
            </a:r>
            <a:r>
              <a:rPr sz="6400" dirty="0"/>
              <a:t> why the social problem we are studying exists.</a:t>
            </a:r>
            <a:endParaRPr lang="en-US" sz="6400" dirty="0"/>
          </a:p>
          <a:p>
            <a:pPr marL="0" lvl="0" indent="0">
              <a:spcBef>
                <a:spcPts val="1600"/>
              </a:spcBef>
              <a:buSzTx/>
              <a:buNone/>
              <a:defRPr sz="1800"/>
            </a:pPr>
            <a:endParaRPr lang="en-US" sz="3600" dirty="0"/>
          </a:p>
          <a:p>
            <a:pPr marL="0" lvl="0" indent="0">
              <a:spcBef>
                <a:spcPts val="1600"/>
              </a:spcBef>
              <a:buSzTx/>
              <a:buNone/>
              <a:defRPr sz="1800"/>
            </a:pPr>
            <a:endParaRPr lang="en-US" sz="3600" dirty="0"/>
          </a:p>
          <a:p>
            <a:pPr marL="0" lvl="0" indent="0">
              <a:lnSpc>
                <a:spcPct val="110000"/>
              </a:lnSpc>
              <a:spcBef>
                <a:spcPts val="1600"/>
              </a:spcBef>
              <a:buSzTx/>
              <a:buNone/>
              <a:defRPr sz="1800"/>
            </a:pPr>
            <a:r>
              <a:rPr lang="en-US" sz="5600" b="1" dirty="0"/>
              <a:t>Example:</a:t>
            </a:r>
          </a:p>
          <a:p>
            <a:pPr marL="0" lvl="0" indent="0">
              <a:lnSpc>
                <a:spcPct val="110000"/>
              </a:lnSpc>
              <a:spcBef>
                <a:spcPts val="1600"/>
              </a:spcBef>
              <a:buSzTx/>
              <a:buNone/>
              <a:defRPr sz="1800"/>
            </a:pPr>
            <a:r>
              <a:rPr lang="en-US" sz="4800" dirty="0"/>
              <a:t>Peer Influence</a:t>
            </a:r>
          </a:p>
          <a:p>
            <a:pPr marL="0" lvl="0" indent="0">
              <a:lnSpc>
                <a:spcPct val="110000"/>
              </a:lnSpc>
              <a:spcBef>
                <a:spcPts val="1600"/>
              </a:spcBef>
              <a:buSzTx/>
              <a:buNone/>
              <a:defRPr sz="1800"/>
            </a:pPr>
            <a:r>
              <a:rPr lang="en-US" sz="5600" dirty="0">
                <a:hlinkClick r:id="rId3"/>
              </a:rPr>
              <a:t>https://www.livescience.com/44132-teens-drinking-driving-intoxicated-drivers.html</a:t>
            </a:r>
            <a:endParaRPr lang="en-US" sz="4800" dirty="0"/>
          </a:p>
          <a:p>
            <a:pPr marL="0" lvl="0" indent="0">
              <a:spcBef>
                <a:spcPts val="1600"/>
              </a:spcBef>
              <a:buSzTx/>
              <a:buNone/>
              <a:defRPr sz="1800"/>
            </a:pPr>
            <a:endParaRPr lang="en-US" sz="1500" b="1" dirty="0"/>
          </a:p>
          <a:p>
            <a:pPr marL="0" lvl="0" indent="0">
              <a:spcBef>
                <a:spcPts val="1600"/>
              </a:spcBef>
              <a:buSzTx/>
              <a:buNone/>
              <a:defRPr sz="1800"/>
            </a:pPr>
            <a:endParaRPr sz="2400" dirty="0"/>
          </a:p>
        </p:txBody>
      </p:sp>
      <p:pic>
        <p:nvPicPr>
          <p:cNvPr id="86" name="image9.png"/>
          <p:cNvPicPr/>
          <p:nvPr/>
        </p:nvPicPr>
        <p:blipFill>
          <a:blip r:embed="rId4" cstate="print"/>
          <a:stretch>
            <a:fillRect/>
          </a:stretch>
        </p:blipFill>
        <p:spPr>
          <a:xfrm>
            <a:off x="5109574" y="1486800"/>
            <a:ext cx="3722725" cy="321425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311699" y="278900"/>
            <a:ext cx="8520602" cy="80100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Step 4 - </a:t>
            </a:r>
            <a:r>
              <a:rPr sz="1400">
                <a:hlinkClick r:id="rId2"/>
              </a:rPr>
              <a:t>Evaluate Existing Policies</a:t>
            </a:r>
          </a:p>
        </p:txBody>
      </p:sp>
      <p:sp>
        <p:nvSpPr>
          <p:cNvPr id="89" name="Shape 89"/>
          <p:cNvSpPr>
            <a:spLocks noGrp="1"/>
          </p:cNvSpPr>
          <p:nvPr>
            <p:ph type="body" idx="1"/>
          </p:nvPr>
        </p:nvSpPr>
        <p:spPr>
          <a:xfrm>
            <a:off x="311700" y="1228675"/>
            <a:ext cx="4427700" cy="225747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0">
              <a:buSzTx/>
              <a:buNone/>
              <a:defRPr sz="1800"/>
            </a:pPr>
            <a:r>
              <a:rPr sz="1400" dirty="0"/>
              <a:t>In Step 4, we conduct further research into the policies that are already in place to address the social problem we are studying. </a:t>
            </a:r>
          </a:p>
          <a:p>
            <a:pPr marL="0" lvl="0" indent="0">
              <a:spcBef>
                <a:spcPts val="1600"/>
              </a:spcBef>
              <a:buSzTx/>
              <a:buNone/>
              <a:defRPr sz="1800"/>
            </a:pPr>
            <a:r>
              <a:rPr sz="1400" dirty="0"/>
              <a:t>Through our evaluation of those policies, we identify their advantages and disadvantages, and determine if they should be replaced, strengthened, or improved. </a:t>
            </a:r>
          </a:p>
        </p:txBody>
      </p:sp>
      <p:pic>
        <p:nvPicPr>
          <p:cNvPr id="90" name="image10.png"/>
          <p:cNvPicPr/>
          <p:nvPr/>
        </p:nvPicPr>
        <p:blipFill>
          <a:blip r:embed="rId3" cstate="print"/>
          <a:stretch>
            <a:fillRect/>
          </a:stretch>
        </p:blipFill>
        <p:spPr>
          <a:xfrm>
            <a:off x="5129550" y="1079899"/>
            <a:ext cx="3702751" cy="3831201"/>
          </a:xfrm>
          <a:prstGeom prst="rect">
            <a:avLst/>
          </a:prstGeom>
          <a:ln w="12700">
            <a:miter lim="400000"/>
          </a:ln>
        </p:spPr>
      </p:pic>
      <p:sp>
        <p:nvSpPr>
          <p:cNvPr id="2" name="TextBox 1">
            <a:extLst>
              <a:ext uri="{FF2B5EF4-FFF2-40B4-BE49-F238E27FC236}">
                <a16:creationId xmlns:a16="http://schemas.microsoft.com/office/drawing/2014/main" id="{01D316AD-7465-4015-AB4A-2AF79FF623A8}"/>
              </a:ext>
            </a:extLst>
          </p:cNvPr>
          <p:cNvSpPr txBox="1"/>
          <p:nvPr/>
        </p:nvSpPr>
        <p:spPr>
          <a:xfrm>
            <a:off x="152400" y="4063601"/>
            <a:ext cx="5500863" cy="11695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solidFill>
                <a:effectLst/>
                <a:uFillTx/>
                <a:latin typeface="Arial"/>
                <a:ea typeface="Arial"/>
                <a:cs typeface="Arial"/>
                <a:sym typeface="Arial"/>
              </a:rPr>
              <a:t>Example:</a:t>
            </a:r>
          </a:p>
          <a:p>
            <a:pPr marL="0" marR="0" indent="0" algn="l" defTabSz="914400" rtl="0" fontAlgn="auto" latinLnBrk="1" hangingPunct="0">
              <a:lnSpc>
                <a:spcPct val="100000"/>
              </a:lnSpc>
              <a:spcBef>
                <a:spcPts val="0"/>
              </a:spcBef>
              <a:spcAft>
                <a:spcPts val="0"/>
              </a:spcAft>
              <a:buClrTx/>
              <a:buSzTx/>
              <a:buFontTx/>
              <a:buNone/>
              <a:tabLst/>
            </a:pPr>
            <a:r>
              <a:rPr lang="en-US" dirty="0">
                <a:solidFill>
                  <a:schemeClr val="accent1"/>
                </a:solidFill>
              </a:rPr>
              <a:t>Sobriety Checkpoints</a:t>
            </a:r>
          </a:p>
          <a:p>
            <a:pPr marL="0" marR="0" indent="0" algn="l" defTabSz="914400" rtl="0" fontAlgn="auto" latinLnBrk="1" hangingPunct="0">
              <a:lnSpc>
                <a:spcPct val="100000"/>
              </a:lnSpc>
              <a:spcBef>
                <a:spcPts val="0"/>
              </a:spcBef>
              <a:spcAft>
                <a:spcPts val="0"/>
              </a:spcAft>
              <a:buClrTx/>
              <a:buSzTx/>
              <a:buFontTx/>
              <a:buNone/>
              <a:tabLst/>
            </a:pPr>
            <a:r>
              <a:rPr lang="en-US" dirty="0">
                <a:hlinkClick r:id="rId4"/>
              </a:rPr>
              <a:t>https://www.madd.org/the-solution/drunk-driving/support-our-heroes/</a:t>
            </a:r>
            <a:endParaRPr kumimoji="0" lang="en-US" sz="1400" b="0" i="0" u="none" strike="noStrike" cap="none" spc="0" normalizeH="0" baseline="0" dirty="0">
              <a:ln>
                <a:noFill/>
              </a:ln>
              <a:solidFill>
                <a:schemeClr val="accent1"/>
              </a:solidFill>
              <a:effectLst/>
              <a:uFillTx/>
              <a:latin typeface="Arial"/>
              <a:ea typeface="Arial"/>
              <a:cs typeface="Arial"/>
              <a:sym typeface="Arial"/>
            </a:endParaRPr>
          </a:p>
          <a:p>
            <a:pPr marL="0" marR="0" indent="0" algn="l" defTabSz="914400" rtl="0" fontAlgn="auto" latinLnBrk="1" hangingPunct="0">
              <a:lnSpc>
                <a:spcPct val="100000"/>
              </a:lnSpc>
              <a:spcBef>
                <a:spcPts val="0"/>
              </a:spcBef>
              <a:spcAft>
                <a:spcPts val="0"/>
              </a:spcAft>
              <a:buClrTx/>
              <a:buSzTx/>
              <a:buFontTx/>
              <a:buNone/>
              <a:tabLst/>
            </a:pPr>
            <a:endParaRPr lang="en-US" dirty="0"/>
          </a:p>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FDC8"/>
              </a:solidFill>
              <a:effectLst/>
              <a:uFillTx/>
              <a:latin typeface="Arial"/>
              <a:ea typeface="Arial"/>
              <a:cs typeface="Arial"/>
              <a:sym typeface="Aria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Step 5 - </a:t>
            </a:r>
            <a:r>
              <a:rPr sz="1400">
                <a:hlinkClick r:id="rId2"/>
              </a:rPr>
              <a:t>Develop Solutions</a:t>
            </a:r>
          </a:p>
        </p:txBody>
      </p:sp>
      <p:sp>
        <p:nvSpPr>
          <p:cNvPr id="93" name="Shape 93"/>
          <p:cNvSpPr>
            <a:spLocks noGrp="1"/>
          </p:cNvSpPr>
          <p:nvPr>
            <p:ph type="body" idx="1"/>
          </p:nvPr>
        </p:nvSpPr>
        <p:spPr>
          <a:xfrm>
            <a:off x="311700" y="1228674"/>
            <a:ext cx="4943400" cy="3769202"/>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0">
              <a:buSzTx/>
              <a:buNone/>
              <a:defRPr sz="1800"/>
            </a:pPr>
            <a:r>
              <a:rPr sz="1400"/>
              <a:t>In Step 5, we propose three solutions to the social problem we are studying in one of two ways:</a:t>
            </a:r>
          </a:p>
          <a:p>
            <a:pPr lvl="0">
              <a:spcBef>
                <a:spcPts val="1600"/>
              </a:spcBef>
              <a:buFontTx/>
              <a:buAutoNum type="alphaLcPeriod"/>
              <a:defRPr sz="1800"/>
            </a:pPr>
            <a:r>
              <a:rPr sz="1400"/>
              <a:t>Eliminate or lessen the causes or contributing factors through a new public policy</a:t>
            </a:r>
          </a:p>
          <a:p>
            <a:pPr marL="0" lvl="0" indent="457200">
              <a:spcBef>
                <a:spcPts val="1600"/>
              </a:spcBef>
              <a:buSzTx/>
              <a:buNone/>
              <a:defRPr sz="1800"/>
            </a:pPr>
            <a:r>
              <a:rPr sz="1400"/>
              <a:t>or</a:t>
            </a:r>
          </a:p>
          <a:p>
            <a:pPr lvl="0">
              <a:spcBef>
                <a:spcPts val="1600"/>
              </a:spcBef>
              <a:buFontTx/>
              <a:buAutoNum type="alphaLcPeriod"/>
              <a:defRPr sz="1800"/>
            </a:pPr>
            <a:r>
              <a:rPr sz="1400"/>
              <a:t>Strengthen or improve a current public policy in place.</a:t>
            </a:r>
          </a:p>
        </p:txBody>
      </p:sp>
      <p:pic>
        <p:nvPicPr>
          <p:cNvPr id="94" name="image11.png"/>
          <p:cNvPicPr/>
          <p:nvPr/>
        </p:nvPicPr>
        <p:blipFill>
          <a:blip r:embed="rId3" cstate="print"/>
          <a:stretch>
            <a:fillRect/>
          </a:stretch>
        </p:blipFill>
        <p:spPr>
          <a:xfrm>
            <a:off x="4934375" y="939675"/>
            <a:ext cx="4209621" cy="371019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Step 6 - </a:t>
            </a:r>
            <a:r>
              <a:rPr sz="1400">
                <a:hlinkClick r:id="rId2"/>
              </a:rPr>
              <a:t>Select the Best Solution</a:t>
            </a:r>
          </a:p>
        </p:txBody>
      </p:sp>
      <p:sp>
        <p:nvSpPr>
          <p:cNvPr id="97" name="Shape 97"/>
          <p:cNvSpPr>
            <a:spLocks noGrp="1"/>
          </p:cNvSpPr>
          <p:nvPr>
            <p:ph type="body" idx="1"/>
          </p:nvPr>
        </p:nvSpPr>
        <p:spPr>
          <a:xfrm>
            <a:off x="311699" y="1228675"/>
            <a:ext cx="4260302" cy="210507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0">
              <a:buSzTx/>
              <a:buNone/>
              <a:defRPr sz="1800"/>
            </a:pPr>
            <a:r>
              <a:rPr sz="1400" dirty="0"/>
              <a:t>In Step 6, we select the best solution to the problem we are studying.</a:t>
            </a:r>
          </a:p>
          <a:p>
            <a:pPr marL="0" lvl="0" indent="0">
              <a:spcBef>
                <a:spcPts val="1600"/>
              </a:spcBef>
              <a:buSzTx/>
              <a:buNone/>
              <a:defRPr sz="1800"/>
            </a:pPr>
            <a:r>
              <a:rPr sz="1400" dirty="0"/>
              <a:t>We do so by determining which solution is the most </a:t>
            </a:r>
            <a:r>
              <a:rPr sz="1400" b="1" dirty="0"/>
              <a:t>feasible</a:t>
            </a:r>
            <a:r>
              <a:rPr sz="1400" dirty="0"/>
              <a:t> AND </a:t>
            </a:r>
            <a:r>
              <a:rPr sz="1400" b="1" dirty="0"/>
              <a:t>effective</a:t>
            </a:r>
            <a:r>
              <a:rPr sz="1400" dirty="0"/>
              <a:t>.</a:t>
            </a:r>
          </a:p>
          <a:p>
            <a:pPr marL="0" lvl="0" indent="0">
              <a:spcBef>
                <a:spcPts val="1600"/>
              </a:spcBef>
              <a:buSzTx/>
              <a:buNone/>
              <a:defRPr sz="1800"/>
            </a:pPr>
            <a:r>
              <a:rPr sz="1400" dirty="0"/>
              <a:t>The policy you choose should rate high in both. </a:t>
            </a:r>
          </a:p>
        </p:txBody>
      </p:sp>
      <p:pic>
        <p:nvPicPr>
          <p:cNvPr id="98" name="image12.png"/>
          <p:cNvPicPr/>
          <p:nvPr/>
        </p:nvPicPr>
        <p:blipFill>
          <a:blip r:embed="rId3" cstate="print"/>
          <a:stretch>
            <a:fillRect/>
          </a:stretch>
        </p:blipFill>
        <p:spPr>
          <a:xfrm>
            <a:off x="4871699" y="975725"/>
            <a:ext cx="3960602" cy="3777475"/>
          </a:xfrm>
          <a:prstGeom prst="rect">
            <a:avLst/>
          </a:prstGeom>
          <a:ln w="12700">
            <a:miter lim="400000"/>
          </a:ln>
        </p:spPr>
      </p:pic>
      <p:sp>
        <p:nvSpPr>
          <p:cNvPr id="2" name="TextBox 1">
            <a:extLst>
              <a:ext uri="{FF2B5EF4-FFF2-40B4-BE49-F238E27FC236}">
                <a16:creationId xmlns:a16="http://schemas.microsoft.com/office/drawing/2014/main" id="{4E5D1C55-318A-4558-8B2D-2ABC67DEC8F3}"/>
              </a:ext>
            </a:extLst>
          </p:cNvPr>
          <p:cNvSpPr txBox="1"/>
          <p:nvPr/>
        </p:nvSpPr>
        <p:spPr>
          <a:xfrm>
            <a:off x="533400" y="3790950"/>
            <a:ext cx="3376884" cy="11695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solidFill>
                <a:effectLst/>
                <a:uFillTx/>
                <a:latin typeface="Arial"/>
                <a:ea typeface="Arial"/>
                <a:cs typeface="Arial"/>
                <a:sym typeface="Arial"/>
              </a:rPr>
              <a:t>Example:</a:t>
            </a:r>
          </a:p>
          <a:p>
            <a:pPr marL="0" marR="0" indent="0" algn="l" defTabSz="914400" rtl="0" fontAlgn="auto" latinLnBrk="1" hangingPunct="0">
              <a:lnSpc>
                <a:spcPct val="100000"/>
              </a:lnSpc>
              <a:spcBef>
                <a:spcPts val="0"/>
              </a:spcBef>
              <a:spcAft>
                <a:spcPts val="0"/>
              </a:spcAft>
              <a:buClrTx/>
              <a:buSzTx/>
              <a:buFontTx/>
              <a:buNone/>
              <a:tabLst/>
            </a:pPr>
            <a:endParaRPr lang="en-US" dirty="0">
              <a:solidFill>
                <a:schemeClr val="accent1"/>
              </a:solidFill>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accent1"/>
                </a:solidFill>
                <a:effectLst/>
                <a:uFillTx/>
                <a:latin typeface="Arial"/>
                <a:ea typeface="Arial"/>
                <a:cs typeface="Arial"/>
                <a:sym typeface="Arial"/>
              </a:rPr>
              <a:t>Sobriety Checkpoints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dirty="0">
                <a:solidFill>
                  <a:schemeClr val="accent1"/>
                </a:solidFill>
              </a:rPr>
              <a:t>Raise Age for getting Driver’s License</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accent1"/>
                </a:solidFill>
                <a:effectLst/>
                <a:uFillTx/>
                <a:latin typeface="Arial"/>
                <a:ea typeface="Arial"/>
                <a:cs typeface="Arial"/>
                <a:sym typeface="Arial"/>
              </a:rPr>
              <a:t>Implement MADD program in schools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Feasibility</a:t>
            </a:r>
          </a:p>
        </p:txBody>
      </p:sp>
      <p:sp>
        <p:nvSpPr>
          <p:cNvPr id="101" name="Shape 101"/>
          <p:cNvSpPr>
            <a:spLocks noGrp="1"/>
          </p:cNvSpPr>
          <p:nvPr>
            <p:ph type="body" idx="1"/>
          </p:nvPr>
        </p:nvSpPr>
        <p:spPr>
          <a:xfrm>
            <a:off x="311699" y="1228675"/>
            <a:ext cx="4692302" cy="33402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0" indent="0">
              <a:spcBef>
                <a:spcPts val="1600"/>
              </a:spcBef>
              <a:buSzTx/>
              <a:buNone/>
              <a:defRPr sz="1200"/>
            </a:lvl1pPr>
          </a:lstStyle>
          <a:p>
            <a:pPr lvl="0">
              <a:defRPr sz="1800"/>
            </a:pPr>
            <a:r>
              <a:rPr sz="1200"/>
              <a:t>Feasibility refers to the likelihood that your policy would be enacted by the government or government agency. Feasibility can be affected by factors such as cultural acceptance and the anticipated costs in comparison to the benefits. For example, a policy to cut off the hands of thieves might be highly effective in reducing stealing, but it would not be culturally acceptable in the United States. A policy to triple the size of a city’s police force may have the benefit of lowering crime, but the increased costs to taxpayers would greatly lower the feasibility of the policy being passed by the city council.</a:t>
            </a:r>
          </a:p>
        </p:txBody>
      </p:sp>
      <p:pic>
        <p:nvPicPr>
          <p:cNvPr id="102" name="image13.png"/>
          <p:cNvPicPr/>
          <p:nvPr/>
        </p:nvPicPr>
        <p:blipFill>
          <a:blip r:embed="rId2" cstate="print"/>
          <a:stretch>
            <a:fillRect/>
          </a:stretch>
        </p:blipFill>
        <p:spPr>
          <a:xfrm>
            <a:off x="5156399" y="1246249"/>
            <a:ext cx="3835200" cy="314455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Effectiveness</a:t>
            </a:r>
          </a:p>
        </p:txBody>
      </p:sp>
      <p:sp>
        <p:nvSpPr>
          <p:cNvPr id="105" name="Shape 105"/>
          <p:cNvSpPr>
            <a:spLocks noGrp="1"/>
          </p:cNvSpPr>
          <p:nvPr>
            <p:ph type="body" idx="1"/>
          </p:nvPr>
        </p:nvSpPr>
        <p:spPr>
          <a:xfrm>
            <a:off x="311699" y="1228675"/>
            <a:ext cx="4062902" cy="33402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0" indent="0">
              <a:spcBef>
                <a:spcPts val="1600"/>
              </a:spcBef>
              <a:buSzTx/>
              <a:buNone/>
            </a:lvl1pPr>
          </a:lstStyle>
          <a:p>
            <a:pPr lvl="0">
              <a:defRPr sz="1800"/>
            </a:pPr>
            <a:r>
              <a:rPr sz="1400"/>
              <a:t>Effectiveness refers to the likelihood that your policy will produce results that lessen the social problem. To be able to anticipate the effectiveness, it is essential that your problem in step 1 is narrowly and specifically stated.</a:t>
            </a:r>
          </a:p>
        </p:txBody>
      </p:sp>
      <p:pic>
        <p:nvPicPr>
          <p:cNvPr id="106" name="image14.png"/>
          <p:cNvPicPr/>
          <p:nvPr/>
        </p:nvPicPr>
        <p:blipFill>
          <a:blip r:embed="rId2" cstate="print"/>
          <a:stretch>
            <a:fillRect/>
          </a:stretch>
        </p:blipFill>
        <p:spPr>
          <a:xfrm>
            <a:off x="4657874" y="1093849"/>
            <a:ext cx="4062900" cy="314362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Bonus Step - Evaluating </a:t>
            </a:r>
            <a:r>
              <a:rPr sz="1400">
                <a:hlinkClick r:id="rId2"/>
              </a:rPr>
              <a:t>Costs</a:t>
            </a:r>
            <a:r>
              <a:rPr sz="1400"/>
              <a:t> and </a:t>
            </a:r>
            <a:r>
              <a:rPr sz="1400">
                <a:hlinkClick r:id="rId3"/>
              </a:rPr>
              <a:t>Benefits</a:t>
            </a:r>
          </a:p>
        </p:txBody>
      </p:sp>
      <p:sp>
        <p:nvSpPr>
          <p:cNvPr id="109" name="Shape 109"/>
          <p:cNvSpPr>
            <a:spLocks noGrp="1"/>
          </p:cNvSpPr>
          <p:nvPr>
            <p:ph type="body" idx="1"/>
          </p:nvPr>
        </p:nvSpPr>
        <p:spPr>
          <a:xfrm>
            <a:off x="311699" y="1228675"/>
            <a:ext cx="4887602" cy="33402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0">
              <a:buSzTx/>
              <a:buNone/>
              <a:defRPr sz="1800"/>
            </a:pPr>
            <a:endParaRPr sz="1400"/>
          </a:p>
          <a:p>
            <a:pPr marL="0" lvl="0" indent="0">
              <a:spcBef>
                <a:spcPts val="1600"/>
              </a:spcBef>
              <a:buSzTx/>
              <a:buNone/>
              <a:defRPr sz="1800"/>
            </a:pPr>
            <a:r>
              <a:rPr sz="1400"/>
              <a:t>Now it is time to examine effectiveness more closely. You probably selected your policy because you believe it will bring about good or desirable consequences. These future good consequences are called </a:t>
            </a:r>
            <a:r>
              <a:rPr sz="1400" i="1"/>
              <a:t>benefits.</a:t>
            </a:r>
            <a:r>
              <a:rPr sz="1400"/>
              <a:t> Your policy may also bring about some bad or undesirable consequences. These are called </a:t>
            </a:r>
            <a:r>
              <a:rPr sz="1400" i="1"/>
              <a:t>costs.</a:t>
            </a:r>
            <a:r>
              <a:rPr sz="1400"/>
              <a:t> The process of studying the benefits and costs of a public policy is called evaluation.</a:t>
            </a:r>
          </a:p>
        </p:txBody>
      </p:sp>
      <p:pic>
        <p:nvPicPr>
          <p:cNvPr id="110" name="image15.png"/>
          <p:cNvPicPr/>
          <p:nvPr/>
        </p:nvPicPr>
        <p:blipFill>
          <a:blip r:embed="rId4" cstate="print"/>
          <a:stretch>
            <a:fillRect/>
          </a:stretch>
        </p:blipFill>
        <p:spPr>
          <a:xfrm>
            <a:off x="5512949" y="1051850"/>
            <a:ext cx="3514501" cy="369385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Bullying in AFL...</a:t>
            </a:r>
          </a:p>
        </p:txBody>
      </p:sp>
      <p:sp>
        <p:nvSpPr>
          <p:cNvPr id="113" name="Shape 113"/>
          <p:cNvSpPr>
            <a:spLocks noGrp="1"/>
          </p:cNvSpPr>
          <p:nvPr>
            <p:ph type="body" idx="1"/>
          </p:nvPr>
        </p:nvSpPr>
        <p:spPr>
          <a:xfrm>
            <a:off x="381399" y="1228675"/>
            <a:ext cx="4260302" cy="33402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0">
              <a:buSzTx/>
              <a:buNone/>
              <a:defRPr sz="1800"/>
            </a:pPr>
            <a:endParaRPr sz="1400"/>
          </a:p>
          <a:p>
            <a:pPr marL="0" lvl="0" indent="0">
              <a:spcBef>
                <a:spcPts val="1600"/>
              </a:spcBef>
              <a:buSzTx/>
              <a:buNone/>
              <a:defRPr sz="1800"/>
            </a:pPr>
            <a:endParaRPr sz="1400"/>
          </a:p>
          <a:p>
            <a:pPr marL="0" lvl="0" indent="0">
              <a:spcBef>
                <a:spcPts val="1600"/>
              </a:spcBef>
              <a:buSzTx/>
              <a:buNone/>
              <a:defRPr sz="1800"/>
            </a:pPr>
            <a:r>
              <a:rPr sz="1400"/>
              <a:t>Apply the Public Policy Analyst Steps to solve the problem of Bullying in AFL. </a:t>
            </a:r>
          </a:p>
        </p:txBody>
      </p:sp>
      <p:pic>
        <p:nvPicPr>
          <p:cNvPr id="114" name="image16.png"/>
          <p:cNvPicPr/>
          <p:nvPr/>
        </p:nvPicPr>
        <p:blipFill>
          <a:blip r:embed="rId2" cstate="print"/>
          <a:stretch>
            <a:fillRect/>
          </a:stretch>
        </p:blipFill>
        <p:spPr>
          <a:xfrm>
            <a:off x="4871749" y="1228675"/>
            <a:ext cx="3960552" cy="33402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What is Public Policy?</a:t>
            </a:r>
          </a:p>
        </p:txBody>
      </p:sp>
      <p:sp>
        <p:nvSpPr>
          <p:cNvPr id="53" name="Shape 53"/>
          <p:cNvSpPr>
            <a:spLocks noGrp="1"/>
          </p:cNvSpPr>
          <p:nvPr>
            <p:ph type="body" idx="1"/>
          </p:nvPr>
        </p:nvSpPr>
        <p:spPr>
          <a:xfrm>
            <a:off x="311699" y="1152475"/>
            <a:ext cx="3451802" cy="34164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0" indent="0">
              <a:spcBef>
                <a:spcPts val="1600"/>
              </a:spcBef>
              <a:buSzTx/>
              <a:buNone/>
            </a:lvl1pPr>
          </a:lstStyle>
          <a:p>
            <a:pPr lvl="0">
              <a:defRPr sz="1800"/>
            </a:pPr>
            <a:r>
              <a:rPr sz="1400"/>
              <a:t>“Public Policy is a purposive course of action followed by government in dealing with some topic or matter of public concern.” - JE Anderson, 1975</a:t>
            </a:r>
          </a:p>
        </p:txBody>
      </p:sp>
      <p:pic>
        <p:nvPicPr>
          <p:cNvPr id="54" name="image1.png"/>
          <p:cNvPicPr/>
          <p:nvPr/>
        </p:nvPicPr>
        <p:blipFill>
          <a:blip r:embed="rId2" cstate="print"/>
          <a:stretch>
            <a:fillRect/>
          </a:stretch>
        </p:blipFill>
        <p:spPr>
          <a:xfrm>
            <a:off x="3915900" y="1170124"/>
            <a:ext cx="4823876" cy="361880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What is a Public Policy Analyst?</a:t>
            </a:r>
          </a:p>
        </p:txBody>
      </p:sp>
      <p:sp>
        <p:nvSpPr>
          <p:cNvPr id="57" name="Shape 57"/>
          <p:cNvSpPr>
            <a:spLocks noGrp="1"/>
          </p:cNvSpPr>
          <p:nvPr>
            <p:ph type="body" idx="1"/>
          </p:nvPr>
        </p:nvSpPr>
        <p:spPr>
          <a:xfrm>
            <a:off x="311699" y="1449649"/>
            <a:ext cx="3535502" cy="3119402"/>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0" indent="0">
              <a:spcBef>
                <a:spcPts val="1600"/>
              </a:spcBef>
              <a:buSzTx/>
              <a:buNone/>
              <a:defRPr>
                <a:solidFill>
                  <a:srgbClr val="303030"/>
                </a:solidFill>
              </a:defRPr>
            </a:lvl1pPr>
          </a:lstStyle>
          <a:p>
            <a:pPr lvl="0">
              <a:defRPr sz="1800">
                <a:solidFill>
                  <a:srgbClr val="000000"/>
                </a:solidFill>
              </a:defRPr>
            </a:pPr>
            <a:r>
              <a:rPr sz="1400">
                <a:solidFill>
                  <a:srgbClr val="303030"/>
                </a:solidFill>
              </a:rPr>
              <a:t>Policy analysts collect information, mainly statistical data, to assist with the investigation of issues and in order to explain the solutions that they suggest.</a:t>
            </a:r>
          </a:p>
        </p:txBody>
      </p:sp>
      <p:pic>
        <p:nvPicPr>
          <p:cNvPr id="58" name="image2.png"/>
          <p:cNvPicPr/>
          <p:nvPr/>
        </p:nvPicPr>
        <p:blipFill>
          <a:blip r:embed="rId2" cstate="print"/>
          <a:stretch>
            <a:fillRect/>
          </a:stretch>
        </p:blipFill>
        <p:spPr>
          <a:xfrm>
            <a:off x="4348974" y="1225874"/>
            <a:ext cx="4483327" cy="34437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The PPA Process</a:t>
            </a:r>
          </a:p>
        </p:txBody>
      </p:sp>
      <p:sp>
        <p:nvSpPr>
          <p:cNvPr id="61" name="Shape 61"/>
          <p:cNvSpPr>
            <a:spLocks noGrp="1"/>
          </p:cNvSpPr>
          <p:nvPr>
            <p:ph type="body" idx="1"/>
          </p:nvPr>
        </p:nvSpPr>
        <p:spPr>
          <a:xfrm>
            <a:off x="451099" y="1284449"/>
            <a:ext cx="3911701" cy="33402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0" indent="0">
              <a:spcBef>
                <a:spcPts val="1600"/>
              </a:spcBef>
              <a:buSzTx/>
              <a:buNone/>
              <a:defRPr sz="2400"/>
            </a:lvl1pPr>
          </a:lstStyle>
          <a:p>
            <a:pPr lvl="0">
              <a:defRPr sz="1800"/>
            </a:pPr>
            <a:r>
              <a:rPr sz="2400"/>
              <a:t>Public Policy Analysts follow 6 steps in order to find solutions to social issues.</a:t>
            </a:r>
          </a:p>
        </p:txBody>
      </p:sp>
      <p:pic>
        <p:nvPicPr>
          <p:cNvPr id="62" name="image3.png"/>
          <p:cNvPicPr/>
          <p:nvPr/>
        </p:nvPicPr>
        <p:blipFill>
          <a:blip r:embed="rId2" cstate="print"/>
          <a:stretch>
            <a:fillRect/>
          </a:stretch>
        </p:blipFill>
        <p:spPr>
          <a:xfrm>
            <a:off x="4362799" y="543625"/>
            <a:ext cx="4476403" cy="386477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395324" y="278900"/>
            <a:ext cx="8520602" cy="80100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Step 1 - </a:t>
            </a:r>
            <a:r>
              <a:rPr sz="1400">
                <a:hlinkClick r:id="rId2"/>
              </a:rPr>
              <a:t>Define the problem</a:t>
            </a:r>
          </a:p>
        </p:txBody>
      </p:sp>
      <p:sp>
        <p:nvSpPr>
          <p:cNvPr id="65" name="Shape 65"/>
          <p:cNvSpPr>
            <a:spLocks noGrp="1"/>
          </p:cNvSpPr>
          <p:nvPr>
            <p:ph type="body" idx="1"/>
          </p:nvPr>
        </p:nvSpPr>
        <p:spPr>
          <a:xfrm>
            <a:off x="311699" y="1228675"/>
            <a:ext cx="4260302" cy="33402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0">
              <a:buSzTx/>
              <a:buNone/>
              <a:defRPr sz="1800"/>
            </a:pPr>
            <a:r>
              <a:rPr sz="1400" dirty="0"/>
              <a:t>In Step 1 of the PPA process, we identify the social problem we want to study and the location in which the problem is occurring. </a:t>
            </a:r>
          </a:p>
          <a:p>
            <a:pPr marL="0" lvl="0" indent="0">
              <a:spcBef>
                <a:spcPts val="1600"/>
              </a:spcBef>
              <a:buSzTx/>
              <a:buNone/>
              <a:defRPr sz="1800"/>
            </a:pPr>
            <a:r>
              <a:rPr sz="1400" dirty="0"/>
              <a:t>Example: </a:t>
            </a:r>
          </a:p>
          <a:p>
            <a:pPr marL="0" lvl="0" indent="0">
              <a:spcBef>
                <a:spcPts val="1600"/>
              </a:spcBef>
              <a:buSzTx/>
              <a:buNone/>
              <a:defRPr sz="1800"/>
            </a:pPr>
            <a:r>
              <a:rPr sz="1900" b="1" dirty="0"/>
              <a:t>A large number of teenagers drive drunk in the United States.</a:t>
            </a:r>
          </a:p>
        </p:txBody>
      </p:sp>
      <p:pic>
        <p:nvPicPr>
          <p:cNvPr id="66" name="image4.png"/>
          <p:cNvPicPr/>
          <p:nvPr/>
        </p:nvPicPr>
        <p:blipFill>
          <a:blip r:embed="rId3" cstate="print"/>
          <a:stretch>
            <a:fillRect/>
          </a:stretch>
        </p:blipFill>
        <p:spPr>
          <a:xfrm>
            <a:off x="5282900" y="911699"/>
            <a:ext cx="3554451" cy="37588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Step 2 - </a:t>
            </a:r>
            <a:r>
              <a:rPr sz="1400">
                <a:hlinkClick r:id="rId2"/>
              </a:rPr>
              <a:t>Gather Evidence</a:t>
            </a:r>
          </a:p>
        </p:txBody>
      </p:sp>
      <p:sp>
        <p:nvSpPr>
          <p:cNvPr id="69" name="Shape 69"/>
          <p:cNvSpPr>
            <a:spLocks noGrp="1"/>
          </p:cNvSpPr>
          <p:nvPr>
            <p:ph type="body" idx="1"/>
          </p:nvPr>
        </p:nvSpPr>
        <p:spPr>
          <a:xfrm>
            <a:off x="311699" y="1228674"/>
            <a:ext cx="3939601" cy="3781475"/>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10000"/>
          </a:bodyPr>
          <a:lstStyle/>
          <a:p>
            <a:pPr marL="0" lvl="0" indent="0">
              <a:buSzTx/>
              <a:buNone/>
              <a:defRPr sz="1800"/>
            </a:pPr>
            <a:r>
              <a:rPr sz="1400" dirty="0"/>
              <a:t>In Step 2, we conduct </a:t>
            </a:r>
            <a:r>
              <a:rPr sz="1400" b="1" dirty="0"/>
              <a:t>research</a:t>
            </a:r>
            <a:r>
              <a:rPr sz="1400" dirty="0"/>
              <a:t> to find </a:t>
            </a:r>
            <a:r>
              <a:rPr sz="1400" b="1" dirty="0"/>
              <a:t>evidence</a:t>
            </a:r>
            <a:r>
              <a:rPr sz="1400" dirty="0"/>
              <a:t> that shows that this problem </a:t>
            </a:r>
            <a:r>
              <a:rPr sz="1400" b="1" dirty="0"/>
              <a:t>exists</a:t>
            </a:r>
            <a:r>
              <a:rPr sz="1400" dirty="0"/>
              <a:t>. </a:t>
            </a:r>
          </a:p>
          <a:p>
            <a:pPr marL="0" lvl="0" indent="0">
              <a:spcBef>
                <a:spcPts val="1600"/>
              </a:spcBef>
              <a:buSzTx/>
              <a:buNone/>
              <a:defRPr sz="1800"/>
            </a:pPr>
            <a:r>
              <a:rPr sz="1400" dirty="0"/>
              <a:t>The three types of evidence we will search for to support the existence of the problem we are studying are:</a:t>
            </a:r>
          </a:p>
          <a:p>
            <a:pPr lvl="0" indent="-317500">
              <a:spcBef>
                <a:spcPts val="1600"/>
              </a:spcBef>
              <a:buChar char="-"/>
              <a:defRPr sz="1800"/>
            </a:pPr>
            <a:r>
              <a:rPr sz="1400" dirty="0"/>
              <a:t>Statistics</a:t>
            </a:r>
          </a:p>
          <a:p>
            <a:pPr lvl="0" indent="-317500">
              <a:buChar char="-"/>
              <a:defRPr sz="1800"/>
            </a:pPr>
            <a:r>
              <a:rPr sz="1400" dirty="0"/>
              <a:t>Case Studies</a:t>
            </a:r>
          </a:p>
          <a:p>
            <a:pPr lvl="0" indent="-317500">
              <a:buChar char="-"/>
              <a:defRPr sz="1800"/>
            </a:pPr>
            <a:r>
              <a:rPr sz="1400" dirty="0"/>
              <a:t>Articles by Experts</a:t>
            </a:r>
            <a:endParaRPr lang="en-US" sz="1400" dirty="0"/>
          </a:p>
          <a:p>
            <a:pPr marL="0" lvl="0" indent="0">
              <a:spcBef>
                <a:spcPts val="1600"/>
              </a:spcBef>
              <a:buSzTx/>
              <a:buNone/>
              <a:defRPr sz="1800"/>
            </a:pPr>
            <a:endParaRPr lang="en-US" sz="1050" dirty="0"/>
          </a:p>
          <a:p>
            <a:pPr marL="0" lvl="0" indent="0">
              <a:spcBef>
                <a:spcPts val="1600"/>
              </a:spcBef>
              <a:buSzTx/>
              <a:buNone/>
              <a:defRPr sz="1800"/>
            </a:pPr>
            <a:r>
              <a:rPr lang="en-US" sz="1500" b="1" dirty="0"/>
              <a:t>Example</a:t>
            </a:r>
            <a:r>
              <a:rPr lang="en-US" sz="1500" dirty="0"/>
              <a:t>:</a:t>
            </a:r>
          </a:p>
          <a:p>
            <a:pPr marL="0" lvl="0" indent="0">
              <a:spcBef>
                <a:spcPts val="1600"/>
              </a:spcBef>
              <a:buSzTx/>
              <a:buNone/>
              <a:defRPr sz="1800"/>
            </a:pPr>
            <a:r>
              <a:rPr lang="en-US" sz="1500" dirty="0"/>
              <a:t>“60% of all teen deaths from car accidents involve alcohol.”</a:t>
            </a:r>
          </a:p>
          <a:p>
            <a:pPr marL="0" lvl="0" indent="0">
              <a:spcBef>
                <a:spcPts val="1600"/>
              </a:spcBef>
              <a:buSzTx/>
              <a:buNone/>
              <a:defRPr sz="1800"/>
            </a:pPr>
            <a:r>
              <a:rPr lang="en-US" sz="1600" dirty="0">
                <a:hlinkClick r:id="rId3"/>
              </a:rPr>
              <a:t>https://www.drive-safely.net/teenage-drunk-driving/</a:t>
            </a:r>
            <a:endParaRPr sz="1050" dirty="0"/>
          </a:p>
        </p:txBody>
      </p:sp>
      <p:pic>
        <p:nvPicPr>
          <p:cNvPr id="70" name="image5.png"/>
          <p:cNvPicPr/>
          <p:nvPr/>
        </p:nvPicPr>
        <p:blipFill>
          <a:blip r:embed="rId4" cstate="print"/>
          <a:stretch>
            <a:fillRect/>
          </a:stretch>
        </p:blipFill>
        <p:spPr>
          <a:xfrm>
            <a:off x="4417650" y="953525"/>
            <a:ext cx="4587898" cy="344092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Statistics</a:t>
            </a:r>
          </a:p>
        </p:txBody>
      </p:sp>
      <p:sp>
        <p:nvSpPr>
          <p:cNvPr id="73" name="Shape 73"/>
          <p:cNvSpPr>
            <a:spLocks noGrp="1"/>
          </p:cNvSpPr>
          <p:nvPr>
            <p:ph type="body" idx="1"/>
          </p:nvPr>
        </p:nvSpPr>
        <p:spPr>
          <a:xfrm>
            <a:off x="311700" y="1228675"/>
            <a:ext cx="4581000" cy="35115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0" indent="0">
              <a:spcBef>
                <a:spcPts val="1600"/>
              </a:spcBef>
              <a:buSzTx/>
              <a:buNone/>
            </a:lvl1pPr>
          </a:lstStyle>
          <a:p>
            <a:pPr lvl="0">
              <a:defRPr sz="1800"/>
            </a:pPr>
            <a:r>
              <a:rPr sz="1400"/>
              <a:t>Statistics refers to numerical facts or data. Usually statistics are organized and tabulated to present significant information. Statistical data are essential to demonstrate the existence of a social problem. Statistics regarding specific social conditions can be compared among different locations or over a period of time to demonstrate that an undesirable social condition is worse in one community or has increased over a number of years.</a:t>
            </a:r>
          </a:p>
        </p:txBody>
      </p:sp>
      <p:pic>
        <p:nvPicPr>
          <p:cNvPr id="74" name="image6.png"/>
          <p:cNvPicPr/>
          <p:nvPr/>
        </p:nvPicPr>
        <p:blipFill>
          <a:blip r:embed="rId2" cstate="print"/>
          <a:stretch>
            <a:fillRect/>
          </a:stretch>
        </p:blipFill>
        <p:spPr>
          <a:xfrm>
            <a:off x="5045100" y="1057337"/>
            <a:ext cx="3946500" cy="368287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Case Studies</a:t>
            </a:r>
          </a:p>
        </p:txBody>
      </p:sp>
      <p:sp>
        <p:nvSpPr>
          <p:cNvPr id="77" name="Shape 77"/>
          <p:cNvSpPr>
            <a:spLocks noGrp="1"/>
          </p:cNvSpPr>
          <p:nvPr>
            <p:ph type="body" idx="1"/>
          </p:nvPr>
        </p:nvSpPr>
        <p:spPr>
          <a:xfrm>
            <a:off x="311699" y="1228675"/>
            <a:ext cx="4162802" cy="33402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0" indent="0">
              <a:spcBef>
                <a:spcPts val="1600"/>
              </a:spcBef>
              <a:buSzTx/>
              <a:buNone/>
              <a:defRPr sz="1200"/>
            </a:lvl1pPr>
          </a:lstStyle>
          <a:p>
            <a:pPr lvl="0">
              <a:defRPr sz="1800"/>
            </a:pPr>
            <a:r>
              <a:rPr sz="1200"/>
              <a:t>A case study is a description of a particular type of social condition, organization, group, or individual. Generally, statistical data provides stronger evidence than individual case studies. For example, to demonstrate the problem of unemployment in your city, one would want to know the statistical rate of unemployment provided by the US Department of Labor. However, a case study might shed some additional insights into the actual effects of unemployment on a typical family. Therefore, never use case study data as a sole source of evidence in doing PPA. If you use them at all, include a reference to a case study to supplement statistical data.</a:t>
            </a:r>
          </a:p>
        </p:txBody>
      </p:sp>
      <p:pic>
        <p:nvPicPr>
          <p:cNvPr id="78" name="image7.png"/>
          <p:cNvPicPr/>
          <p:nvPr/>
        </p:nvPicPr>
        <p:blipFill>
          <a:blip r:embed="rId2" cstate="print"/>
          <a:stretch>
            <a:fillRect/>
          </a:stretch>
        </p:blipFill>
        <p:spPr>
          <a:xfrm>
            <a:off x="4626900" y="1246249"/>
            <a:ext cx="4364700" cy="34729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311699" y="292850"/>
            <a:ext cx="8520602" cy="801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r>
              <a:rPr sz="1400"/>
              <a:t>Articles By Experts</a:t>
            </a:r>
          </a:p>
        </p:txBody>
      </p:sp>
      <p:sp>
        <p:nvSpPr>
          <p:cNvPr id="81" name="Shape 81"/>
          <p:cNvSpPr>
            <a:spLocks noGrp="1"/>
          </p:cNvSpPr>
          <p:nvPr>
            <p:ph type="body" idx="1"/>
          </p:nvPr>
        </p:nvSpPr>
        <p:spPr>
          <a:xfrm>
            <a:off x="311699" y="1033549"/>
            <a:ext cx="5319602" cy="372750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lvl="0" indent="0">
              <a:buSzTx/>
              <a:buNone/>
              <a:defRPr sz="1800"/>
            </a:pPr>
            <a:r>
              <a:rPr sz="1200"/>
              <a:t>Like case studies, articles by experts are generally less persuasive as evidence in doing PPA than statistics. First, for the article to have any value, the author has to be a recognized expert in the field that he or she is writing about. For example, during the middle of the twentieth century, Dr. Benjamin Spock was one of the country’s most well known experts on baby and child care. His books and articles on the subject influenced policies used by other doctors and hospitals. During the 1960’s, Dr. Spock also became an outspoken critic of the nation’s policies in Vietnam. Serious policy analysts, though, would not be influenced by his views on the war since he had no real expertise in that area.</a:t>
            </a:r>
          </a:p>
          <a:p>
            <a:pPr marL="0" lvl="0" indent="0">
              <a:spcBef>
                <a:spcPts val="1600"/>
              </a:spcBef>
              <a:buSzTx/>
              <a:buNone/>
              <a:defRPr sz="1800"/>
            </a:pPr>
            <a:r>
              <a:rPr sz="1200"/>
              <a:t>Like case studies, if you use quotes or excerpts from articles by experts, use them only to supplement already existing strong statistical data that you have gathered.</a:t>
            </a:r>
          </a:p>
        </p:txBody>
      </p:sp>
      <p:pic>
        <p:nvPicPr>
          <p:cNvPr id="82" name="image8.png"/>
          <p:cNvPicPr/>
          <p:nvPr/>
        </p:nvPicPr>
        <p:blipFill>
          <a:blip r:embed="rId2" cstate="print"/>
          <a:stretch>
            <a:fillRect/>
          </a:stretch>
        </p:blipFill>
        <p:spPr>
          <a:xfrm>
            <a:off x="5978874" y="949899"/>
            <a:ext cx="2789702" cy="37275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each-day">
  <a:themeElements>
    <a:clrScheme name="beach-day">
      <a:dk1>
        <a:srgbClr val="00FDC8"/>
      </a:dk1>
      <a:lt1>
        <a:srgbClr val="00FDC8"/>
      </a:lt1>
      <a:dk2>
        <a:srgbClr val="A7A7A7"/>
      </a:dk2>
      <a:lt2>
        <a:srgbClr val="535353"/>
      </a:lt2>
      <a:accent1>
        <a:srgbClr val="212121"/>
      </a:accent1>
      <a:accent2>
        <a:srgbClr val="455A64"/>
      </a:accent2>
      <a:accent3>
        <a:srgbClr val="78909C"/>
      </a:accent3>
      <a:accent4>
        <a:srgbClr val="7C7CE0"/>
      </a:accent4>
      <a:accent5>
        <a:srgbClr val="DB4437"/>
      </a:accent5>
      <a:accent6>
        <a:srgbClr val="F6CD4C"/>
      </a:accent6>
      <a:hlink>
        <a:srgbClr val="0000FF"/>
      </a:hlink>
      <a:folHlink>
        <a:srgbClr val="FF00FF"/>
      </a:folHlink>
    </a:clrScheme>
    <a:fontScheme name="beach-day">
      <a:majorFont>
        <a:latin typeface="Helvetica Neue"/>
        <a:ea typeface="Helvetica Neue"/>
        <a:cs typeface="Helvetica Neue"/>
      </a:majorFont>
      <a:minorFont>
        <a:latin typeface="Helvetica"/>
        <a:ea typeface="Helvetica"/>
        <a:cs typeface="Helvetica"/>
      </a:minorFont>
    </a:fontScheme>
    <a:fmtScheme name="beach-da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212121"/>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FDC8"/>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212121"/>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FDC8"/>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each-day">
  <a:themeElements>
    <a:clrScheme name="beach-day">
      <a:dk1>
        <a:srgbClr val="000000"/>
      </a:dk1>
      <a:lt1>
        <a:srgbClr val="FFFFFF"/>
      </a:lt1>
      <a:dk2>
        <a:srgbClr val="A7A7A7"/>
      </a:dk2>
      <a:lt2>
        <a:srgbClr val="535353"/>
      </a:lt2>
      <a:accent1>
        <a:srgbClr val="212121"/>
      </a:accent1>
      <a:accent2>
        <a:srgbClr val="455A64"/>
      </a:accent2>
      <a:accent3>
        <a:srgbClr val="78909C"/>
      </a:accent3>
      <a:accent4>
        <a:srgbClr val="7C7CE0"/>
      </a:accent4>
      <a:accent5>
        <a:srgbClr val="DB4437"/>
      </a:accent5>
      <a:accent6>
        <a:srgbClr val="F6CD4C"/>
      </a:accent6>
      <a:hlink>
        <a:srgbClr val="0000FF"/>
      </a:hlink>
      <a:folHlink>
        <a:srgbClr val="FF00FF"/>
      </a:folHlink>
    </a:clrScheme>
    <a:fontScheme name="beach-day">
      <a:majorFont>
        <a:latin typeface="Helvetica Neue"/>
        <a:ea typeface="Helvetica Neue"/>
        <a:cs typeface="Helvetica Neue"/>
      </a:majorFont>
      <a:minorFont>
        <a:latin typeface="Helvetica"/>
        <a:ea typeface="Helvetica"/>
        <a:cs typeface="Helvetica"/>
      </a:minorFont>
    </a:fontScheme>
    <a:fmtScheme name="beach-da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212121"/>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FDC8"/>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212121"/>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FDC8"/>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TotalTime>
  <Words>1068</Words>
  <Application>Microsoft Office PowerPoint</Application>
  <PresentationFormat>On-screen Show (16:9)</PresentationFormat>
  <Paragraphs>70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Amatic SC</vt:lpstr>
      <vt:lpstr>Arial</vt:lpstr>
      <vt:lpstr>Avenir Next Demi Bold</vt:lpstr>
      <vt:lpstr>Helvetica</vt:lpstr>
      <vt:lpstr>Helvetica Neue</vt:lpstr>
      <vt:lpstr>Source Code Pro</vt:lpstr>
      <vt:lpstr>beach-day</vt:lpstr>
      <vt:lpstr>Teenage Drunk Driving:  Public Policy Analyst Steps </vt:lpstr>
      <vt:lpstr>What is Public Policy?</vt:lpstr>
      <vt:lpstr>What is a Public Policy Analyst?</vt:lpstr>
      <vt:lpstr>The PPA Process</vt:lpstr>
      <vt:lpstr>Step 1 - Define the problem</vt:lpstr>
      <vt:lpstr>Step 2 - Gather Evidence</vt:lpstr>
      <vt:lpstr>Statistics</vt:lpstr>
      <vt:lpstr>Case Studies</vt:lpstr>
      <vt:lpstr>Articles By Experts</vt:lpstr>
      <vt:lpstr>Step 3 - Identify The Causes of the Problem</vt:lpstr>
      <vt:lpstr>Step 4 - Evaluate Existing Policies</vt:lpstr>
      <vt:lpstr>Step 5 - Develop Solutions</vt:lpstr>
      <vt:lpstr>Step 6 - Select the Best Solution</vt:lpstr>
      <vt:lpstr>Feasibility</vt:lpstr>
      <vt:lpstr>Effectiveness</vt:lpstr>
      <vt:lpstr>Bonus Step - Evaluating Costs and Benefits</vt:lpstr>
      <vt:lpstr>Bullying in AFL...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 Drunk Driving: Public Policy Analyst Steps </dc:title>
  <cp:lastModifiedBy>Joseph Montecalvo</cp:lastModifiedBy>
  <cp:revision>3</cp:revision>
  <dcterms:modified xsi:type="dcterms:W3CDTF">2020-01-24T16:26:01Z</dcterms:modified>
</cp:coreProperties>
</file>