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D6B6BF-7C00-48D4-A257-C3074C833644}">
  <a:tblStyle styleId="{D5D6B6BF-7C00-48D4-A257-C3074C8336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5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4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maticSC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maticS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a8ea100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a8ea100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e3d7c47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e3d7c47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a8ea100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a8ea100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4a8ea100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4a8ea100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4a8ea100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4a8ea100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a8ea100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a8ea100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a8ea100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a8ea100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4a8ea100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4a8ea100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4a8ea100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4a8ea100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4a8ea100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4a8ea100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lippedtips.com/plegal/tips/worksheet6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ites.google.com/site/strategiesforlackofmotivation/effects-of-lack-of-motivation-in-students" TargetMode="External"/><Relationship Id="rId4" Type="http://schemas.openxmlformats.org/officeDocument/2006/relationships/hyperlink" Target="https://flippedtips.com/plegal/tips/worksheet2.html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lippedtips.com/plegal/tips/worksheet3.htm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tatic.pdesas.org/content/documents/danielson_rubric_63.pdf" TargetMode="External"/><Relationship Id="rId4" Type="http://schemas.openxmlformats.org/officeDocument/2006/relationships/hyperlink" Target="https://infohub.nyced.org/docs/default-source/default-document-library/AcPolicy-HighSchoolAcademicPolicyGuide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flippedtips.com/plegal/tips/worksheet4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lippedtips.com/plegal/tips/worksheet5.html" TargetMode="External"/><Relationship Id="rId4" Type="http://schemas.openxmlformats.org/officeDocument/2006/relationships/hyperlink" Target="https://flippedtips.com/plegal/tips/worksheet5.html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Motivation 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Fun They Had”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Marte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H.S for Media and Communications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mmarte@hsmcnyc.org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673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#6: Select the best solution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931425"/>
            <a:ext cx="6624300" cy="1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155CC"/>
                </a:solidFill>
              </a:rPr>
              <a:t>ACTIVITY:</a:t>
            </a:r>
            <a:r>
              <a:rPr b="1" lang="en" sz="1400"/>
              <a:t> </a:t>
            </a:r>
            <a:r>
              <a:rPr b="1" lang="en" sz="1400">
                <a:solidFill>
                  <a:srgbClr val="FF0000"/>
                </a:solidFill>
              </a:rPr>
              <a:t>In your groups, c</a:t>
            </a:r>
            <a:r>
              <a:rPr b="1" lang="en" sz="1400">
                <a:solidFill>
                  <a:srgbClr val="FF0000"/>
                </a:solidFill>
              </a:rPr>
              <a:t>omplete the</a:t>
            </a:r>
            <a:r>
              <a:rPr b="1" lang="en" sz="1400"/>
              <a:t> </a:t>
            </a:r>
            <a:r>
              <a:rPr b="1" lang="en" sz="1400" u="sng">
                <a:solidFill>
                  <a:schemeClr val="hlink"/>
                </a:solidFill>
                <a:hlinkClick r:id="rId3"/>
              </a:rPr>
              <a:t>Selecting the Best Public Policy Solution worksheet</a:t>
            </a:r>
            <a:r>
              <a:rPr b="1" lang="en" sz="1400"/>
              <a:t>.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00FF"/>
                </a:solidFill>
              </a:rPr>
              <a:t>Let’s fill out the chart together.</a:t>
            </a:r>
            <a:endParaRPr b="1" sz="14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26" name="Google Shape;126;p22"/>
          <p:cNvSpPr txBox="1"/>
          <p:nvPr/>
        </p:nvSpPr>
        <p:spPr>
          <a:xfrm rot="-5400000">
            <a:off x="-424575" y="3651950"/>
            <a:ext cx="2264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Effectiveness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27" name="Google Shape;127;p22"/>
          <p:cNvGraphicFramePr/>
          <p:nvPr/>
        </p:nvGraphicFramePr>
        <p:xfrm>
          <a:off x="952500" y="272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{D5D6B6BF-7C00-48D4-A257-C3074C833644}</a:tableStyleId>
              </a:tblPr>
              <a:tblGrid>
                <a:gridCol w="1002900"/>
                <a:gridCol w="1979625"/>
                <a:gridCol w="2177800"/>
                <a:gridCol w="2078675"/>
              </a:tblGrid>
              <a:tr h="34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High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Medium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Low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High 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Medium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Low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8" name="Google Shape;128;p22"/>
          <p:cNvSpPr txBox="1"/>
          <p:nvPr/>
        </p:nvSpPr>
        <p:spPr>
          <a:xfrm>
            <a:off x="952500" y="2260350"/>
            <a:ext cx="72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Feasibility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775" y="0"/>
            <a:ext cx="2123225" cy="14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5">
            <a:alphaModFix/>
          </a:blip>
          <a:srcRect b="8214" l="0" r="0" t="0"/>
          <a:stretch/>
        </p:blipFill>
        <p:spPr>
          <a:xfrm>
            <a:off x="600850" y="5587"/>
            <a:ext cx="1085127" cy="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304800" y="1093850"/>
            <a:ext cx="45078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Like us, Margie </a:t>
            </a:r>
            <a:r>
              <a:rPr lang="en" sz="2000">
                <a:solidFill>
                  <a:srgbClr val="0000FF"/>
                </a:solidFill>
                <a:highlight>
                  <a:srgbClr val="FEFDF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craves an education that is interactive, engaging, and involves other people. However, she is not able to get that kind of education because her school is a schoolroom in her house where she sits in front of a computer all day. Ironically we can relate to her in this moment.</a:t>
            </a:r>
            <a:endParaRPr sz="2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200" y="1068000"/>
            <a:ext cx="3513099" cy="37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37275" y="292850"/>
            <a:ext cx="5619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 Steps (PPA)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3821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Define the Problem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Gather the Evidence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Identify the Causes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Evaluate an Existing Policy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Develop Solutions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b="1" lang="en">
                <a:solidFill>
                  <a:srgbClr val="0000FF"/>
                </a:solidFill>
              </a:rPr>
              <a:t>Select the Best Solution (feasibility vs. effectiveness)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53" y="1"/>
            <a:ext cx="61914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#1: Define the Problem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572000" y="1228675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</a:rPr>
              <a:t>In “The Fun They Had” the main character feels discouraged and lacks motivation.</a:t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500">
              <a:solidFill>
                <a:srgbClr val="9900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50" y="1516451"/>
            <a:ext cx="4088075" cy="305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&amp; Talk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500">
                <a:solidFill>
                  <a:srgbClr val="FF00FF"/>
                </a:solidFill>
              </a:rPr>
              <a:t>What motivates you to do well in any area of your life? (sports, school, job, etc.)</a:t>
            </a:r>
            <a:endParaRPr b="1" sz="2500">
              <a:solidFill>
                <a:srgbClr val="FF00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425" y="2507638"/>
            <a:ext cx="3184456" cy="249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matters!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5D009"/>
                </a:solidFill>
              </a:rPr>
              <a:t>It is the biggest determiner of success.</a:t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4"/>
                </a:solidFill>
              </a:rPr>
              <a:t>Turn &amp; Talk:</a:t>
            </a:r>
            <a:r>
              <a:rPr b="1" lang="en" sz="2500">
                <a:solidFill>
                  <a:srgbClr val="45D009"/>
                </a:solidFill>
              </a:rPr>
              <a:t> </a:t>
            </a:r>
            <a:r>
              <a:rPr b="1" lang="en" sz="2500">
                <a:solidFill>
                  <a:srgbClr val="FF9900"/>
                </a:solidFill>
              </a:rPr>
              <a:t>What happens when you lose motivation on something?</a:t>
            </a:r>
            <a:endParaRPr b="1" sz="2500">
              <a:solidFill>
                <a:srgbClr val="FF99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123" y="0"/>
            <a:ext cx="2186877" cy="202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2477100" cy="20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#2: Gather the Evidence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8675"/>
            <a:ext cx="4713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Lack of motivation is a problem because...</a:t>
            </a:r>
            <a:endParaRPr b="1" sz="20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5D009"/>
              </a:solidFill>
            </a:endParaRPr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648675" y="1335850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55CC"/>
                </a:solidFill>
              </a:rPr>
              <a:t>ACTIVITY:</a:t>
            </a:r>
            <a:r>
              <a:rPr b="1" lang="en" sz="2100"/>
              <a:t> </a:t>
            </a:r>
            <a:r>
              <a:rPr b="1" lang="en" sz="2100">
                <a:solidFill>
                  <a:srgbClr val="06A5A7"/>
                </a:solidFill>
              </a:rPr>
              <a:t>How is Margie’s lack of motivation a problem in the story?</a:t>
            </a:r>
            <a:endParaRPr b="1" sz="2100">
              <a:solidFill>
                <a:srgbClr val="06A5A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Complete the</a:t>
            </a:r>
            <a:r>
              <a:rPr b="1" lang="en" sz="2100"/>
              <a:t> </a:t>
            </a:r>
            <a:r>
              <a:rPr b="1" lang="en" sz="2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Gathering Evidence of the Problem worksheet</a:t>
            </a:r>
            <a:r>
              <a:rPr b="1" lang="en" sz="2100">
                <a:solidFill>
                  <a:srgbClr val="FF0000"/>
                </a:solidFill>
              </a:rPr>
              <a:t>.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900" y="113225"/>
            <a:ext cx="2477100" cy="1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250" y="2458500"/>
            <a:ext cx="3287700" cy="24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#3: Identify the Causes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41550" y="1284875"/>
            <a:ext cx="4671000" cy="369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890189"/>
                </a:solidFill>
              </a:rPr>
              <a:t>Students lack motivation because:</a:t>
            </a:r>
            <a:endParaRPr b="1" sz="1600">
              <a:solidFill>
                <a:srgbClr val="89018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Char char="➔"/>
            </a:pPr>
            <a:r>
              <a:rPr b="1" lang="en" sz="1600">
                <a:solidFill>
                  <a:srgbClr val="FF00FF"/>
                </a:solidFill>
              </a:rPr>
              <a:t>They don’t feel competent enough to complete the task at hand</a:t>
            </a:r>
            <a:endParaRPr b="1" sz="1600">
              <a:solidFill>
                <a:srgbClr val="FF00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Char char="➔"/>
            </a:pPr>
            <a:r>
              <a:rPr b="1" lang="en" sz="1600">
                <a:solidFill>
                  <a:srgbClr val="FF00FF"/>
                </a:solidFill>
              </a:rPr>
              <a:t>They don’t see a direct link between their actions and an outcome and have no control over whether or how to undertake a task</a:t>
            </a:r>
            <a:endParaRPr b="1" sz="1600">
              <a:solidFill>
                <a:srgbClr val="FF00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Char char="➔"/>
            </a:pPr>
            <a:r>
              <a:rPr b="1" lang="en" sz="1600">
                <a:solidFill>
                  <a:srgbClr val="FF00FF"/>
                </a:solidFill>
              </a:rPr>
              <a:t>The task has no interest or value to them</a:t>
            </a:r>
            <a:endParaRPr b="1" sz="1600">
              <a:solidFill>
                <a:srgbClr val="FF00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Char char="➔"/>
            </a:pPr>
            <a:r>
              <a:rPr b="1" lang="en" sz="1600">
                <a:solidFill>
                  <a:srgbClr val="FF00FF"/>
                </a:solidFill>
              </a:rPr>
              <a:t>The task doesn’t bring social rewards, such as a sense of belonging to a group or approval from someone they care about.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5152350" y="1284875"/>
            <a:ext cx="36801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</a:rPr>
              <a:t>ACTIVITY:</a:t>
            </a:r>
            <a:r>
              <a:rPr b="1" lang="en" sz="2000"/>
              <a:t> </a:t>
            </a:r>
            <a:r>
              <a:rPr b="1" lang="en" sz="2000">
                <a:solidFill>
                  <a:srgbClr val="06A5A7"/>
                </a:solidFill>
              </a:rPr>
              <a:t>Why does Margie feel discouraged and unmotivated?</a:t>
            </a:r>
            <a:endParaRPr b="1" sz="2000">
              <a:solidFill>
                <a:srgbClr val="06A5A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Complete the</a:t>
            </a:r>
            <a:r>
              <a:rPr b="1" lang="en" sz="2000"/>
              <a:t> </a:t>
            </a:r>
            <a:r>
              <a:rPr b="1"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Identifying the Causes of the Problem worksheet</a:t>
            </a:r>
            <a:endParaRPr b="1"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50" y="0"/>
            <a:ext cx="13588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#4: Evaluate an Existing Policy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228675"/>
            <a:ext cx="4430100" cy="3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5D009"/>
                </a:solidFill>
              </a:rPr>
              <a:t>What policies have been put in place to address </a:t>
            </a:r>
            <a:endParaRPr b="1" sz="1600">
              <a:solidFill>
                <a:srgbClr val="45D00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5D009"/>
                </a:solidFill>
              </a:rPr>
              <a:t>student motivation?</a:t>
            </a:r>
            <a:endParaRPr b="1" sz="1600">
              <a:solidFill>
                <a:srgbClr val="45D00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AutoNum type="arabicPeriod"/>
            </a:pPr>
            <a:r>
              <a:rPr b="1" lang="en" sz="1600">
                <a:solidFill>
                  <a:srgbClr val="FF00FF"/>
                </a:solidFill>
              </a:rPr>
              <a:t>Teachers everywhere are evaluated on making sure we are engaging you all. Below is a tool that outlines a positive learning experience for you.</a:t>
            </a:r>
            <a:endParaRPr b="1" sz="16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3"/>
              </a:rPr>
              <a:t>Danielson Framework Domain 3C</a:t>
            </a:r>
            <a:endParaRPr b="1" sz="1600">
              <a:solidFill>
                <a:srgbClr val="9900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AutoNum type="arabicPeriod"/>
            </a:pPr>
            <a:r>
              <a:rPr b="1" lang="en" sz="1600">
                <a:solidFill>
                  <a:srgbClr val="9900FF"/>
                </a:solidFill>
              </a:rPr>
              <a:t>Also, all students have academic requirements they must meet to be successful in school. </a:t>
            </a:r>
            <a:endParaRPr b="1" sz="16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4"/>
              </a:rPr>
              <a:t>High School Academic Policy 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2525" y="0"/>
            <a:ext cx="1495525" cy="14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5237275" y="1495525"/>
            <a:ext cx="3594900" cy="3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</a:rPr>
              <a:t>ACTIVITY:</a:t>
            </a:r>
            <a:r>
              <a:rPr b="1" lang="en" sz="2000"/>
              <a:t> </a:t>
            </a:r>
            <a:r>
              <a:rPr b="1" lang="en" sz="2000">
                <a:solidFill>
                  <a:srgbClr val="06A5A7"/>
                </a:solidFill>
              </a:rPr>
              <a:t>Are these policies appropriate for Margie? </a:t>
            </a:r>
            <a:endParaRPr b="1" sz="2000">
              <a:solidFill>
                <a:srgbClr val="06A5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Choose one of the following policies and complete the</a:t>
            </a:r>
            <a:r>
              <a:rPr b="1" lang="en" sz="2000"/>
              <a:t> </a:t>
            </a:r>
            <a:r>
              <a:rPr b="1" lang="en" sz="2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Evaluating Existing Public Policies worksheet</a:t>
            </a:r>
            <a:r>
              <a:rPr b="1" lang="en" sz="2000">
                <a:solidFill>
                  <a:srgbClr val="FF0000"/>
                </a:solidFill>
              </a:rPr>
              <a:t>.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#5: Develop Solutions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293400"/>
            <a:ext cx="8520600" cy="3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00FF"/>
                </a:solidFill>
              </a:rPr>
              <a:t>Let’s come up with some solutions to Margie’s discouragement and lack of motivation.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</a:rPr>
              <a:t>ACTIVITY:</a:t>
            </a:r>
            <a:endParaRPr b="1" sz="20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In your groups,</a:t>
            </a:r>
            <a:r>
              <a:rPr b="1" lang="en" sz="2000">
                <a:solidFill>
                  <a:srgbClr val="1155CC"/>
                </a:solidFill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FF0000"/>
                </a:solidFill>
              </a:rPr>
              <a:t>omplete the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Developing Public Policy Solutions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4"/>
              </a:rPr>
              <a:t>worksheet</a:t>
            </a:r>
            <a:r>
              <a:rPr b="1" lang="en" sz="2000">
                <a:solidFill>
                  <a:srgbClr val="FF0000"/>
                </a:solidFill>
              </a:rPr>
              <a:t>. Be ready to share your 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solutions with the class.</a:t>
            </a:r>
            <a:endParaRPr b="1" sz="2000">
              <a:solidFill>
                <a:srgbClr val="FF0000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4" y="0"/>
            <a:ext cx="2000099" cy="12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0075" y="2178150"/>
            <a:ext cx="2844825" cy="28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