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76129A9-B5AC-42DD-8D3E-B0E211E0AA0B}">
  <a:tblStyle styleId="{B76129A9-B5AC-42DD-8D3E-B0E211E0AA0B}"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84" y="93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70a2f456e6_1_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 name="Google Shape;111;g70a2f456e6_1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70a2f456e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70a2f456e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6caddecc5c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6caddecc5c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70a2f456e6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70a2f456e6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70a2f456e6_1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70a2f456e6_1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70a2f456e6_1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70a2f456e6_1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70a2f456e6_1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70a2f456e6_1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70a2f456e6_1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70a2f456e6_1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70a2f456e6_1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70a2f456e6_1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accent6">
            <a:lumMod val="20000"/>
            <a:lumOff val="80000"/>
          </a:schemeClr>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nypost.com/2018/10/29/poverty-rate-soars-among-nyc-schoolskids/"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hyperlink" Target="https://www.nytimes.com/2008/11/24/nyregion/24children.html"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The Impact of Poverty on Academic Performance</a:t>
            </a:r>
            <a:endParaRPr/>
          </a:p>
        </p:txBody>
      </p:sp>
      <p:sp>
        <p:nvSpPr>
          <p:cNvPr id="55" name="Google Shape;55;p13"/>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In New York City Public Schools</a:t>
            </a:r>
            <a:endParaRPr/>
          </a:p>
          <a:p>
            <a:pPr marL="0" lvl="0" indent="0" algn="ctr" rtl="0">
              <a:spcBef>
                <a:spcPts val="0"/>
              </a:spcBef>
              <a:spcAft>
                <a:spcPts val="0"/>
              </a:spcAft>
              <a:buNone/>
            </a:pPr>
            <a:endParaRPr/>
          </a:p>
          <a:p>
            <a:pPr marL="0" lvl="0" indent="0" algn="ctr" rtl="0">
              <a:spcBef>
                <a:spcPts val="0"/>
              </a:spcBef>
              <a:spcAft>
                <a:spcPts val="0"/>
              </a:spcAft>
              <a:buNone/>
            </a:pPr>
            <a:r>
              <a:rPr lang="en"/>
              <a:t>Insert picture.</a:t>
            </a:r>
            <a:endParaRPr/>
          </a:p>
          <a:p>
            <a:pPr marL="0" lvl="0" indent="0" algn="ctr" rtl="0">
              <a:spcBef>
                <a:spcPts val="0"/>
              </a:spcBef>
              <a:spcAft>
                <a:spcPts val="0"/>
              </a:spcAft>
              <a:buNone/>
            </a:pPr>
            <a:endParaRPr/>
          </a:p>
          <a:p>
            <a:pPr marL="0" lvl="0" indent="0" algn="ctr" rtl="0">
              <a:spcBef>
                <a:spcPts val="0"/>
              </a:spcBef>
              <a:spcAft>
                <a:spcPts val="0"/>
              </a:spcAft>
              <a:buNone/>
            </a:pPr>
            <a:endParaRPr/>
          </a:p>
          <a:p>
            <a:pPr marL="0" lvl="0" indent="0" algn="l" rtl="0">
              <a:spcBef>
                <a:spcPts val="0"/>
              </a:spcBef>
              <a:spcAft>
                <a:spcPts val="0"/>
              </a:spcAft>
              <a:buNone/>
            </a:pPr>
            <a:endParaRPr/>
          </a:p>
        </p:txBody>
      </p:sp>
      <p:pic>
        <p:nvPicPr>
          <p:cNvPr id="56" name="Google Shape;56;p13"/>
          <p:cNvPicPr preferRelativeResize="0"/>
          <p:nvPr/>
        </p:nvPicPr>
        <p:blipFill>
          <a:blip r:embed="rId3">
            <a:alphaModFix/>
          </a:blip>
          <a:stretch>
            <a:fillRect/>
          </a:stretch>
        </p:blipFill>
        <p:spPr>
          <a:xfrm>
            <a:off x="3355796" y="3464650"/>
            <a:ext cx="2275155" cy="1516776"/>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Conclusion: Key Take-Away</a:t>
            </a:r>
            <a:endParaRPr/>
          </a:p>
        </p:txBody>
      </p:sp>
      <p:sp>
        <p:nvSpPr>
          <p:cNvPr id="114" name="Google Shape;114;p2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AutoNum type="arabicParenR"/>
            </a:pPr>
            <a:r>
              <a:rPr lang="en"/>
              <a:t>Getting away from poverty is SO IMPORTANT .</a:t>
            </a:r>
            <a:endParaRPr/>
          </a:p>
          <a:p>
            <a:pPr marL="457200" lvl="0" indent="0" algn="l" rtl="0">
              <a:spcBef>
                <a:spcPts val="1600"/>
              </a:spcBef>
              <a:spcAft>
                <a:spcPts val="0"/>
              </a:spcAft>
              <a:buNone/>
            </a:pPr>
            <a:r>
              <a:rPr lang="en"/>
              <a:t>Help out those in need; even just a little.</a:t>
            </a:r>
            <a:endParaRPr/>
          </a:p>
          <a:p>
            <a:pPr marL="457200" lvl="0" indent="-342900" algn="l" rtl="0">
              <a:spcBef>
                <a:spcPts val="1600"/>
              </a:spcBef>
              <a:spcAft>
                <a:spcPts val="0"/>
              </a:spcAft>
              <a:buSzPts val="1800"/>
              <a:buAutoNum type="arabicParenR"/>
            </a:pPr>
            <a:r>
              <a:rPr lang="en"/>
              <a:t>The 6-step PPA process (define the problem, gather the evidence, identify the causes, evaluate existing policies, develop solutions, choose the best solution) can be used to tackle MANY economic and social problems!</a:t>
            </a:r>
            <a:endParaRPr/>
          </a:p>
          <a:p>
            <a:pPr marL="0" lvl="0" indent="457200" algn="l" rtl="0">
              <a:spcBef>
                <a:spcPts val="1600"/>
              </a:spcBef>
              <a:spcAft>
                <a:spcPts val="1600"/>
              </a:spcAft>
              <a:buNone/>
            </a:pPr>
            <a:r>
              <a:rPr lang="en"/>
              <a:t>THE COMMUNITY AND YOU are part of the solution!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Step 1: Define The Problem</a:t>
            </a:r>
            <a:endParaRPr/>
          </a:p>
        </p:txBody>
      </p:sp>
      <p:sp>
        <p:nvSpPr>
          <p:cNvPr id="62" name="Google Shape;62;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Many New York Students struggle everyday with poverty.</a:t>
            </a:r>
            <a:endParaRPr/>
          </a:p>
          <a:p>
            <a:pPr marL="0" lvl="0" indent="0" algn="l" rtl="0">
              <a:spcBef>
                <a:spcPts val="1600"/>
              </a:spcBef>
              <a:spcAft>
                <a:spcPts val="0"/>
              </a:spcAft>
              <a:buNone/>
            </a:pPr>
            <a:r>
              <a:rPr lang="en" sz="1100" u="sng">
                <a:solidFill>
                  <a:schemeClr val="hlink"/>
                </a:solidFill>
                <a:hlinkClick r:id="rId3"/>
              </a:rPr>
              <a:t>https://nypost.com/2018/10/29/poverty-rate-soars-among-nyc-schoolskids/</a:t>
            </a:r>
            <a:endParaRPr sz="1100"/>
          </a:p>
          <a:p>
            <a:pPr marL="0" lvl="0" indent="0" algn="l" rtl="0">
              <a:spcBef>
                <a:spcPts val="1600"/>
              </a:spcBef>
              <a:spcAft>
                <a:spcPts val="0"/>
              </a:spcAft>
              <a:buNone/>
            </a:pPr>
            <a:r>
              <a:rPr lang="en" sz="1100" u="sng">
                <a:solidFill>
                  <a:schemeClr val="hlink"/>
                </a:solidFill>
                <a:hlinkClick r:id="rId4"/>
              </a:rPr>
              <a:t>https://www.nytimes.com/2008/11/24/nyregion/24children.html</a:t>
            </a:r>
            <a:endParaRPr sz="1100"/>
          </a:p>
          <a:p>
            <a:pPr marL="0" lvl="0" indent="0" algn="l" rtl="0">
              <a:spcBef>
                <a:spcPts val="1600"/>
              </a:spcBef>
              <a:spcAft>
                <a:spcPts val="0"/>
              </a:spcAft>
              <a:buNone/>
            </a:pPr>
            <a:endParaRPr sz="1100"/>
          </a:p>
          <a:p>
            <a:pPr marL="457200" lvl="0" indent="-342900" algn="l" rtl="0">
              <a:spcBef>
                <a:spcPts val="1600"/>
              </a:spcBef>
              <a:spcAft>
                <a:spcPts val="0"/>
              </a:spcAft>
              <a:buSzPts val="1800"/>
              <a:buChar char="●"/>
            </a:pPr>
            <a:r>
              <a:rPr lang="en"/>
              <a:t>About 74 percent of the total student population (839,705) qualify for free or reduced price lunches.</a:t>
            </a:r>
            <a:endParaRPr/>
          </a:p>
          <a:p>
            <a:pPr marL="457200" lvl="0" indent="-342900" algn="l" rtl="0">
              <a:spcBef>
                <a:spcPts val="0"/>
              </a:spcBef>
              <a:spcAft>
                <a:spcPts val="0"/>
              </a:spcAft>
              <a:buSzPts val="1800"/>
              <a:buChar char="●"/>
            </a:pPr>
            <a:r>
              <a:rPr lang="en"/>
              <a:t>This is a common poverty marker.</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Public Housing -- Low Income Affects Test Scores</a:t>
            </a:r>
            <a:endParaRPr/>
          </a:p>
        </p:txBody>
      </p:sp>
      <p:sp>
        <p:nvSpPr>
          <p:cNvPr id="68" name="Google Shape;68;p15"/>
          <p:cNvSpPr txBox="1">
            <a:spLocks noGrp="1"/>
          </p:cNvSpPr>
          <p:nvPr>
            <p:ph type="body" idx="1"/>
          </p:nvPr>
        </p:nvSpPr>
        <p:spPr>
          <a:xfrm>
            <a:off x="311700" y="1017725"/>
            <a:ext cx="8520600" cy="3551150"/>
          </a:xfrm>
          <a:prstGeom prst="rect">
            <a:avLst/>
          </a:prstGeom>
        </p:spPr>
        <p:txBody>
          <a:bodyPr spcFirstLastPara="1" wrap="square" lIns="91425" tIns="91425" rIns="91425" bIns="91425" anchor="t" anchorCtr="0">
            <a:noAutofit/>
          </a:bodyPr>
          <a:lstStyle/>
          <a:p>
            <a:pPr marL="0" lvl="0" indent="0">
              <a:spcBef>
                <a:spcPts val="1300"/>
              </a:spcBef>
              <a:spcAft>
                <a:spcPts val="1600"/>
              </a:spcAft>
              <a:buNone/>
            </a:pPr>
            <a:r>
              <a:rPr lang="en-US" sz="1400" dirty="0"/>
              <a:t>About 112,000 children ages 5 to 18 live in buildings managed by the city’s public housing agency, the New York City Housing Authority. The agency, the city’s biggest landlord, maintains 178,000 apartments, providing low-rent housing subsidized by the federal government to low- and moderate-income families.</a:t>
            </a:r>
          </a:p>
          <a:p>
            <a:pPr marL="0" lvl="0" indent="0">
              <a:spcBef>
                <a:spcPts val="1300"/>
              </a:spcBef>
              <a:spcAft>
                <a:spcPts val="1600"/>
              </a:spcAft>
              <a:buNone/>
            </a:pPr>
            <a:r>
              <a:rPr lang="en-US" sz="1400" dirty="0"/>
              <a:t>The study is based on city public schools data from the 2002-3 academic year, including student demographics and test scores as well as teacher and school characteristics. It does not provide a definitive reason why the two types of students perform so differently, but it offers possible explanations.</a:t>
            </a:r>
          </a:p>
          <a:p>
            <a:pPr marL="0" lvl="0" indent="0">
              <a:spcBef>
                <a:spcPts val="1300"/>
              </a:spcBef>
              <a:spcAft>
                <a:spcPts val="1600"/>
              </a:spcAft>
              <a:buNone/>
            </a:pPr>
            <a:r>
              <a:rPr lang="en-US" sz="1400" dirty="0"/>
              <a:t>The researchers suggest that public housing’s culture of poverty offers young people few role models to stress the importance of education, limits their resources and exposes them to crime or widespread peer pressure from those not doing well in school. Another possible reason is that families who live in public housing may differ from other poor families in ways that are hard to measure.</a:t>
            </a:r>
          </a:p>
          <a:p>
            <a:pPr marL="0" lvl="0" indent="0" algn="l" rtl="0">
              <a:spcBef>
                <a:spcPts val="1300"/>
              </a:spcBef>
              <a:spcAft>
                <a:spcPts val="1600"/>
              </a:spcAft>
              <a:buNone/>
            </a:pPr>
            <a:r>
              <a:rPr lang="en" dirty="0"/>
              <a:t>- From the New York Times</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Step 2: Gather the evidence</a:t>
            </a:r>
            <a:endParaRPr/>
          </a:p>
        </p:txBody>
      </p:sp>
      <p:sp>
        <p:nvSpPr>
          <p:cNvPr id="74" name="Google Shape;74;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500">
                <a:solidFill>
                  <a:srgbClr val="333333"/>
                </a:solidFill>
              </a:rPr>
              <a:t>The 2018-2019 results for NYC students living in low-income areas were:</a:t>
            </a:r>
            <a:endParaRPr sz="1500">
              <a:solidFill>
                <a:srgbClr val="333333"/>
              </a:solidFill>
            </a:endParaRPr>
          </a:p>
          <a:p>
            <a:pPr marL="457200" lvl="0" indent="0" algn="l" rtl="0">
              <a:spcBef>
                <a:spcPts val="2700"/>
              </a:spcBef>
              <a:spcAft>
                <a:spcPts val="0"/>
              </a:spcAft>
              <a:buNone/>
            </a:pPr>
            <a:r>
              <a:rPr lang="en" sz="1500">
                <a:solidFill>
                  <a:srgbClr val="333333"/>
                </a:solidFill>
              </a:rPr>
              <a:t>In English, the overall percentage of New York City students meeting the State’s bar for proficiency increased by 0.7 percentage points, from 46.7 percent to 47.4 percent.</a:t>
            </a:r>
            <a:endParaRPr sz="1500">
              <a:solidFill>
                <a:srgbClr val="333333"/>
              </a:solidFill>
            </a:endParaRPr>
          </a:p>
          <a:p>
            <a:pPr marL="457200" lvl="0" indent="0" algn="l" rtl="0">
              <a:spcBef>
                <a:spcPts val="2700"/>
              </a:spcBef>
              <a:spcAft>
                <a:spcPts val="2700"/>
              </a:spcAft>
              <a:buNone/>
            </a:pPr>
            <a:r>
              <a:rPr lang="en" sz="1500">
                <a:solidFill>
                  <a:srgbClr val="333333"/>
                </a:solidFill>
              </a:rPr>
              <a:t>In Math, the overall percentage of proficient students in New York City increased by 2.9 percentage points, from 42.7 percent to 45.6 percent.</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What is considered poverty?</a:t>
            </a:r>
            <a:endParaRPr/>
          </a:p>
        </p:txBody>
      </p:sp>
      <p:sp>
        <p:nvSpPr>
          <p:cNvPr id="80" name="Google Shape;80;p17"/>
          <p:cNvSpPr txBox="1">
            <a:spLocks noGrp="1"/>
          </p:cNvSpPr>
          <p:nvPr>
            <p:ph type="body" idx="1"/>
          </p:nvPr>
        </p:nvSpPr>
        <p:spPr>
          <a:xfrm>
            <a:off x="311700" y="1677687"/>
            <a:ext cx="4156128" cy="2891187"/>
          </a:xfrm>
          <a:prstGeom prst="rect">
            <a:avLst/>
          </a:prstGeom>
        </p:spPr>
        <p:txBody>
          <a:bodyPr spcFirstLastPara="1" wrap="square" lIns="91425" tIns="91425" rIns="91425" bIns="91425" anchor="t" anchorCtr="0">
            <a:noAutofit/>
          </a:bodyPr>
          <a:lstStyle/>
          <a:p>
            <a:pPr marL="0" lvl="0" indent="0">
              <a:spcAft>
                <a:spcPts val="1600"/>
              </a:spcAft>
              <a:buNone/>
            </a:pPr>
            <a:r>
              <a:rPr lang="en-US" dirty="0"/>
              <a:t>Poverty is lack of shelter. Poverty is being sick and not being able to see a doctor. ... This poverty definition encompasses living conditions, an inability to meet basic needs because food, clean drinking water, proper sanitation, education, health care and other social services are inaccessible.</a:t>
            </a:r>
          </a:p>
          <a:p>
            <a:pPr marL="0" lvl="0" indent="0" algn="l" rtl="0">
              <a:spcBef>
                <a:spcPts val="0"/>
              </a:spcBef>
              <a:spcAft>
                <a:spcPts val="1600"/>
              </a:spcAft>
              <a:buNone/>
            </a:pPr>
            <a:endParaRPr dirty="0"/>
          </a:p>
        </p:txBody>
      </p:sp>
      <p:pic>
        <p:nvPicPr>
          <p:cNvPr id="81" name="Google Shape;81;p17"/>
          <p:cNvPicPr preferRelativeResize="0"/>
          <p:nvPr/>
        </p:nvPicPr>
        <p:blipFill>
          <a:blip r:embed="rId3">
            <a:alphaModFix/>
          </a:blip>
          <a:stretch>
            <a:fillRect/>
          </a:stretch>
        </p:blipFill>
        <p:spPr>
          <a:xfrm>
            <a:off x="4886650" y="1677688"/>
            <a:ext cx="3945650" cy="26267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What external factors cause poverty?</a:t>
            </a:r>
            <a:endParaRPr/>
          </a:p>
        </p:txBody>
      </p:sp>
      <p:sp>
        <p:nvSpPr>
          <p:cNvPr id="87" name="Google Shape;87;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Brainstorm with your group. What are 1-3 external factors that might impact a parent’s ability to provide substantially with respect to living conditions/housing) and providing food? You will be sharing our.</a:t>
            </a:r>
            <a:endParaRPr/>
          </a:p>
          <a:p>
            <a:pPr marL="0" lvl="0" indent="0" algn="l" rtl="0">
              <a:spcBef>
                <a:spcPts val="1600"/>
              </a:spcBef>
              <a:spcAft>
                <a:spcPts val="0"/>
              </a:spcAft>
              <a:buNone/>
            </a:pPr>
            <a:r>
              <a:rPr lang="en"/>
              <a:t>External circumstances that affect living on or below the poverty level.</a:t>
            </a:r>
            <a:endParaRPr/>
          </a:p>
          <a:p>
            <a:pPr marL="457200" lvl="0" indent="-342900" algn="l" rtl="0">
              <a:spcBef>
                <a:spcPts val="1600"/>
              </a:spcBef>
              <a:spcAft>
                <a:spcPts val="0"/>
              </a:spcAft>
              <a:buSzPts val="1800"/>
              <a:buChar char="●"/>
            </a:pPr>
            <a:r>
              <a:rPr lang="en"/>
              <a:t>Circumstance 1</a:t>
            </a:r>
            <a:endParaRPr/>
          </a:p>
          <a:p>
            <a:pPr marL="457200" lvl="0" indent="-342900" algn="l" rtl="0">
              <a:spcBef>
                <a:spcPts val="0"/>
              </a:spcBef>
              <a:spcAft>
                <a:spcPts val="0"/>
              </a:spcAft>
              <a:buSzPts val="1800"/>
              <a:buChar char="●"/>
            </a:pPr>
            <a:r>
              <a:rPr lang="en"/>
              <a:t>Circumstance 2</a:t>
            </a:r>
            <a:endParaRPr/>
          </a:p>
          <a:p>
            <a:pPr marL="457200" lvl="0" indent="-342900" algn="l" rtl="0">
              <a:spcBef>
                <a:spcPts val="0"/>
              </a:spcBef>
              <a:spcAft>
                <a:spcPts val="0"/>
              </a:spcAft>
              <a:buSzPts val="1800"/>
              <a:buChar char="●"/>
            </a:pPr>
            <a:r>
              <a:rPr lang="en"/>
              <a:t>Circumstance 3</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Step 4: Evaluate an existing policy</a:t>
            </a:r>
            <a:endParaRPr/>
          </a:p>
        </p:txBody>
      </p:sp>
      <p:sp>
        <p:nvSpPr>
          <p:cNvPr id="93" name="Google Shape;93;p1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What supports are in place in New York City to  help support students living at or below the poverty level. </a:t>
            </a:r>
            <a:endParaRPr/>
          </a:p>
          <a:p>
            <a:pPr marL="0" lvl="0" indent="0" algn="l" rtl="0">
              <a:spcBef>
                <a:spcPts val="1600"/>
              </a:spcBef>
              <a:spcAft>
                <a:spcPts val="0"/>
              </a:spcAft>
              <a:buNone/>
            </a:pPr>
            <a:r>
              <a:rPr lang="en"/>
              <a:t>EXISTING SYSTEMS:</a:t>
            </a:r>
            <a:endParaRPr/>
          </a:p>
          <a:p>
            <a:pPr marL="457200" lvl="0" indent="-342900" algn="l" rtl="0">
              <a:spcBef>
                <a:spcPts val="1600"/>
              </a:spcBef>
              <a:spcAft>
                <a:spcPts val="0"/>
              </a:spcAft>
              <a:buSzPts val="1800"/>
              <a:buChar char="●"/>
            </a:pPr>
            <a:r>
              <a:rPr lang="en"/>
              <a:t>Support 1</a:t>
            </a:r>
            <a:endParaRPr/>
          </a:p>
          <a:p>
            <a:pPr marL="457200" lvl="0" indent="-342900" algn="l" rtl="0">
              <a:spcBef>
                <a:spcPts val="0"/>
              </a:spcBef>
              <a:spcAft>
                <a:spcPts val="0"/>
              </a:spcAft>
              <a:buSzPts val="1800"/>
              <a:buChar char="●"/>
            </a:pPr>
            <a:r>
              <a:rPr lang="en"/>
              <a:t>Support 2</a:t>
            </a:r>
            <a:endParaRPr/>
          </a:p>
          <a:p>
            <a:pPr marL="457200" lvl="0" indent="-342900" algn="l" rtl="0">
              <a:spcBef>
                <a:spcPts val="0"/>
              </a:spcBef>
              <a:spcAft>
                <a:spcPts val="0"/>
              </a:spcAft>
              <a:buSzPts val="1800"/>
              <a:buChar char="●"/>
            </a:pPr>
            <a:r>
              <a:rPr lang="en"/>
              <a:t>Support 3</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Step 5: Develop solutions</a:t>
            </a:r>
            <a:endParaRPr/>
          </a:p>
        </p:txBody>
      </p:sp>
      <p:sp>
        <p:nvSpPr>
          <p:cNvPr id="99" name="Google Shape;99;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Brainstorm with your group. What is a solution in New York City to help students’ at or below the poverty level to reach a better quality of life (food/shelter)? Come up with 1 to 3 ideas.</a:t>
            </a:r>
            <a:endParaRPr/>
          </a:p>
          <a:p>
            <a:pPr marL="0" lvl="0" indent="0" algn="l" rtl="0">
              <a:spcBef>
                <a:spcPts val="1600"/>
              </a:spcBef>
              <a:spcAft>
                <a:spcPts val="0"/>
              </a:spcAft>
              <a:buNone/>
            </a:pPr>
            <a:r>
              <a:rPr lang="en"/>
              <a:t>POSSIBLE SOLUTIONS:</a:t>
            </a:r>
            <a:endParaRPr/>
          </a:p>
          <a:p>
            <a:pPr marL="0" lvl="0" indent="0" algn="l" rtl="0">
              <a:spcBef>
                <a:spcPts val="1600"/>
              </a:spcBef>
              <a:spcAft>
                <a:spcPts val="0"/>
              </a:spcAft>
              <a:buNone/>
            </a:pPr>
            <a:r>
              <a:rPr lang="en"/>
              <a:t>Solution 1</a:t>
            </a:r>
            <a:endParaRPr/>
          </a:p>
          <a:p>
            <a:pPr marL="0" lvl="0" indent="0" algn="l" rtl="0">
              <a:spcBef>
                <a:spcPts val="1600"/>
              </a:spcBef>
              <a:spcAft>
                <a:spcPts val="0"/>
              </a:spcAft>
              <a:buNone/>
            </a:pPr>
            <a:r>
              <a:rPr lang="en"/>
              <a:t>Solution 2</a:t>
            </a:r>
            <a:endParaRPr/>
          </a:p>
          <a:p>
            <a:pPr marL="0" lvl="0" indent="0" algn="l" rtl="0">
              <a:spcBef>
                <a:spcPts val="1600"/>
              </a:spcBef>
              <a:spcAft>
                <a:spcPts val="1600"/>
              </a:spcAft>
              <a:buNone/>
            </a:pPr>
            <a:r>
              <a:rPr lang="en"/>
              <a:t>Solution 3</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21"/>
          <p:cNvSpPr txBox="1">
            <a:spLocks noGrp="1"/>
          </p:cNvSpPr>
          <p:nvPr>
            <p:ph type="title"/>
          </p:nvPr>
        </p:nvSpPr>
        <p:spPr>
          <a:xfrm>
            <a:off x="311700" y="20590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Step 6: Select the best solution</a:t>
            </a:r>
            <a:endParaRPr/>
          </a:p>
        </p:txBody>
      </p:sp>
      <p:sp>
        <p:nvSpPr>
          <p:cNvPr id="105" name="Google Shape;105;p21"/>
          <p:cNvSpPr txBox="1">
            <a:spLocks noGrp="1"/>
          </p:cNvSpPr>
          <p:nvPr>
            <p:ph type="body" idx="1"/>
          </p:nvPr>
        </p:nvSpPr>
        <p:spPr>
          <a:xfrm>
            <a:off x="420950" y="778600"/>
            <a:ext cx="8520600" cy="16692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dirty="0"/>
              <a:t>Based on the three policy solutions you developed in the previous step, we now need to examine how effective each is at children getting off the poverty level.  Then we will determine how feasible each of the three solutions are.  Feasibility refers to how likely it is that the solution will be implemented.  Cost, time and legality are all factors that determine the feasibility of a policy solution.</a:t>
            </a:r>
            <a:endParaRPr dirty="0"/>
          </a:p>
        </p:txBody>
      </p:sp>
      <p:graphicFrame>
        <p:nvGraphicFramePr>
          <p:cNvPr id="106" name="Google Shape;106;p21"/>
          <p:cNvGraphicFramePr/>
          <p:nvPr/>
        </p:nvGraphicFramePr>
        <p:xfrm>
          <a:off x="809025" y="3053175"/>
          <a:ext cx="7239000" cy="1584840"/>
        </p:xfrm>
        <a:graphic>
          <a:graphicData uri="http://schemas.openxmlformats.org/drawingml/2006/table">
            <a:tbl>
              <a:tblPr>
                <a:noFill/>
                <a:tableStyleId>{B76129A9-B5AC-42DD-8D3E-B0E211E0AA0B}</a:tableStyleId>
              </a:tblPr>
              <a:tblGrid>
                <a:gridCol w="1809750">
                  <a:extLst>
                    <a:ext uri="{9D8B030D-6E8A-4147-A177-3AD203B41FA5}">
                      <a16:colId xmlns:a16="http://schemas.microsoft.com/office/drawing/2014/main" val="20000"/>
                    </a:ext>
                  </a:extLst>
                </a:gridCol>
                <a:gridCol w="1809750">
                  <a:extLst>
                    <a:ext uri="{9D8B030D-6E8A-4147-A177-3AD203B41FA5}">
                      <a16:colId xmlns:a16="http://schemas.microsoft.com/office/drawing/2014/main" val="20001"/>
                    </a:ext>
                  </a:extLst>
                </a:gridCol>
                <a:gridCol w="1809750">
                  <a:extLst>
                    <a:ext uri="{9D8B030D-6E8A-4147-A177-3AD203B41FA5}">
                      <a16:colId xmlns:a16="http://schemas.microsoft.com/office/drawing/2014/main" val="20002"/>
                    </a:ext>
                  </a:extLst>
                </a:gridCol>
                <a:gridCol w="1809750">
                  <a:extLst>
                    <a:ext uri="{9D8B030D-6E8A-4147-A177-3AD203B41FA5}">
                      <a16:colId xmlns:a16="http://schemas.microsoft.com/office/drawing/2014/main" val="20003"/>
                    </a:ext>
                  </a:extLst>
                </a:gridCol>
              </a:tblGrid>
              <a:tr h="381000">
                <a:tc>
                  <a:txBody>
                    <a:bodyPr/>
                    <a:lstStyle/>
                    <a:p>
                      <a:pPr marL="0" lvl="0" indent="0" algn="l" rtl="0">
                        <a:spcBef>
                          <a:spcPts val="0"/>
                        </a:spcBef>
                        <a:spcAft>
                          <a:spcPts val="0"/>
                        </a:spcAft>
                        <a:buNone/>
                      </a:pPr>
                      <a:endParaRPr/>
                    </a:p>
                  </a:txBody>
                  <a:tcPr marL="91425" marR="91425" marT="91425" marB="91425"/>
                </a:tc>
                <a:tc>
                  <a:txBody>
                    <a:bodyPr/>
                    <a:lstStyle/>
                    <a:p>
                      <a:pPr marL="0" lvl="0" indent="0" algn="ctr" rtl="0">
                        <a:spcBef>
                          <a:spcPts val="0"/>
                        </a:spcBef>
                        <a:spcAft>
                          <a:spcPts val="0"/>
                        </a:spcAft>
                        <a:buNone/>
                      </a:pPr>
                      <a:r>
                        <a:rPr lang="en"/>
                        <a:t>High</a:t>
                      </a:r>
                      <a:endParaRPr/>
                    </a:p>
                  </a:txBody>
                  <a:tcPr marL="91425" marR="91425" marT="91425" marB="91425"/>
                </a:tc>
                <a:tc>
                  <a:txBody>
                    <a:bodyPr/>
                    <a:lstStyle/>
                    <a:p>
                      <a:pPr marL="0" lvl="0" indent="0" algn="ctr" rtl="0">
                        <a:spcBef>
                          <a:spcPts val="0"/>
                        </a:spcBef>
                        <a:spcAft>
                          <a:spcPts val="0"/>
                        </a:spcAft>
                        <a:buNone/>
                      </a:pPr>
                      <a:r>
                        <a:rPr lang="en"/>
                        <a:t>Medium</a:t>
                      </a:r>
                      <a:endParaRPr/>
                    </a:p>
                  </a:txBody>
                  <a:tcPr marL="91425" marR="91425" marT="91425" marB="91425"/>
                </a:tc>
                <a:tc>
                  <a:txBody>
                    <a:bodyPr/>
                    <a:lstStyle/>
                    <a:p>
                      <a:pPr marL="0" lvl="0" indent="0" algn="ctr" rtl="0">
                        <a:spcBef>
                          <a:spcPts val="0"/>
                        </a:spcBef>
                        <a:spcAft>
                          <a:spcPts val="0"/>
                        </a:spcAft>
                        <a:buNone/>
                      </a:pPr>
                      <a:r>
                        <a:rPr lang="en"/>
                        <a:t>Low</a:t>
                      </a:r>
                      <a:endParaRPr/>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en"/>
                        <a:t>High</a:t>
                      </a: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None/>
                      </a:pPr>
                      <a:r>
                        <a:rPr lang="en"/>
                        <a:t>Medium</a:t>
                      </a: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r>
                        <a:rPr lang="en"/>
                        <a:t>Low</a:t>
                      </a: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3"/>
                  </a:ext>
                </a:extLst>
              </a:tr>
            </a:tbl>
          </a:graphicData>
        </a:graphic>
      </p:graphicFrame>
      <p:sp>
        <p:nvSpPr>
          <p:cNvPr id="107" name="Google Shape;107;p21"/>
          <p:cNvSpPr txBox="1"/>
          <p:nvPr/>
        </p:nvSpPr>
        <p:spPr>
          <a:xfrm>
            <a:off x="4285075" y="2530450"/>
            <a:ext cx="1953300" cy="4401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b="1"/>
              <a:t>FEASIBILITY</a:t>
            </a:r>
            <a:endParaRPr b="1"/>
          </a:p>
        </p:txBody>
      </p:sp>
      <p:sp>
        <p:nvSpPr>
          <p:cNvPr id="108" name="Google Shape;108;p21"/>
          <p:cNvSpPr txBox="1"/>
          <p:nvPr/>
        </p:nvSpPr>
        <p:spPr>
          <a:xfrm>
            <a:off x="217159" y="2355015"/>
            <a:ext cx="191400" cy="2646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dirty="0"/>
              <a:t>EFFECTIVENESS</a:t>
            </a:r>
            <a:endParaRPr b="1" dirty="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716</Words>
  <Application>Microsoft Office PowerPoint</Application>
  <PresentationFormat>On-screen Show (16:9)</PresentationFormat>
  <Paragraphs>56</Paragraphs>
  <Slides>10</Slides>
  <Notes>10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10</vt:i4>
      </vt:variant>
    </vt:vector>
  </HeadingPairs>
  <TitlesOfParts>
    <vt:vector size="12" baseType="lpstr">
      <vt:lpstr>Arial</vt:lpstr>
      <vt:lpstr>Simple Light</vt:lpstr>
      <vt:lpstr>The Impact of Poverty on Academic Performance</vt:lpstr>
      <vt:lpstr>Step 1: Define The Problem</vt:lpstr>
      <vt:lpstr>Public Housing -- Low Income Affects Test Scores</vt:lpstr>
      <vt:lpstr>Step 2: Gather the evidence</vt:lpstr>
      <vt:lpstr>What is considered poverty?</vt:lpstr>
      <vt:lpstr>What external factors cause poverty?</vt:lpstr>
      <vt:lpstr>Step 4: Evaluate an existing policy</vt:lpstr>
      <vt:lpstr>Step 5: Develop solutions</vt:lpstr>
      <vt:lpstr>Step 6: Select the best solution</vt:lpstr>
      <vt:lpstr>Conclusion: Key Take-Away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Impact of Poverty on Academic Performance</dc:title>
  <cp:lastModifiedBy>Joseph Montecalvo</cp:lastModifiedBy>
  <cp:revision>1</cp:revision>
  <dcterms:modified xsi:type="dcterms:W3CDTF">2020-01-06T01:27:35Z</dcterms:modified>
</cp:coreProperties>
</file>