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Playfair Display"/>
      <p:regular r:id="rId36"/>
      <p:bold r:id="rId37"/>
      <p:italic r:id="rId38"/>
      <p:boldItalic r:id="rId39"/>
    </p:embeddedFont>
    <p:embeddedFont>
      <p:font typeface="Montserrat"/>
      <p:regular r:id="rId40"/>
      <p:bold r:id="rId41"/>
      <p:italic r:id="rId42"/>
      <p:boldItalic r:id="rId43"/>
    </p:embeddedFont>
    <p:embeddedFont>
      <p:font typeface="Source Code Pro"/>
      <p:regular r:id="rId44"/>
      <p:bold r:id="rId45"/>
      <p:italic r:id="rId46"/>
      <p:boldItalic r:id="rId47"/>
    </p:embeddedFont>
    <p:embeddedFont>
      <p:font typeface="Oswald"/>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7432CD-9691-4574-9CBD-2C478A29CCBB}">
  <a:tblStyle styleId="{687432CD-9691-4574-9CBD-2C478A29CC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SourceCodePro-regular.fntdata"/><Relationship Id="rId43" Type="http://schemas.openxmlformats.org/officeDocument/2006/relationships/font" Target="fonts/Montserrat-boldItalic.fntdata"/><Relationship Id="rId46" Type="http://schemas.openxmlformats.org/officeDocument/2006/relationships/font" Target="fonts/SourceCodePro-italic.fntdata"/><Relationship Id="rId45" Type="http://schemas.openxmlformats.org/officeDocument/2006/relationships/font" Target="fonts/SourceCodePr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swald-regular.fntdata"/><Relationship Id="rId47" Type="http://schemas.openxmlformats.org/officeDocument/2006/relationships/font" Target="fonts/SourceCodePro-boldItalic.fntdata"/><Relationship Id="rId49" Type="http://schemas.openxmlformats.org/officeDocument/2006/relationships/font" Target="fonts/Oswa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PlayfairDisplay-bold.fntdata"/><Relationship Id="rId36" Type="http://schemas.openxmlformats.org/officeDocument/2006/relationships/font" Target="fonts/PlayfairDisplay-regular.fntdata"/><Relationship Id="rId39" Type="http://schemas.openxmlformats.org/officeDocument/2006/relationships/font" Target="fonts/PlayfairDisplay-boldItalic.fntdata"/><Relationship Id="rId38" Type="http://schemas.openxmlformats.org/officeDocument/2006/relationships/font" Target="fonts/PlayfairDisplay-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leankanteen.co.uk/blogs/news/9-ways-to-reduce-plastic-in-your-schoo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cde02121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8cde02121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48d4fdd7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48d4fdd7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48d4fdd74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48d4fdd74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48d4fdd7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48d4fdd7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48d4fdd7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48d4fdd7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48d4fdd74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948d4fdd7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972613a66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972613a66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48d4fdd74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48d4fdd74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48d4fdd7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48d4fdd7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48d4fdd74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48d4fdd74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48d4fdd7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48d4fdd7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48d4fdd74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48d4fdd74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48d4fdd74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48d4fdd74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Article: </a:t>
            </a:r>
            <a:r>
              <a:rPr lang="en" u="sng">
                <a:solidFill>
                  <a:schemeClr val="hlink"/>
                </a:solidFill>
                <a:hlinkClick r:id="rId2"/>
              </a:rPr>
              <a:t>https://www.kleankanteen.co.uk/blogs/news/9-ways-to-reduce-plastic-in-your-school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48d4fdd7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48d4fdd7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48d4fdd74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48d4fdd74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48d4fdd74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48d4fdd7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48d4fdd74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48d4fdd74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Possibility</a:t>
            </a:r>
            <a:r>
              <a:rPr lang="en"/>
              <a:t> for next class to either make something with single use plastic (Like a planter or other arts and crafts project), or also create a newsletter as a class to give to principal/school about reducing our footprint at NDMS.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48d4fdd7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48d4fdd7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48d4fdd7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48d4fdd7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48d4fdd7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48d4fdd7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48d4fdd7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48d4fdd7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48d4fdd7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48d4fdd7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48d4fdd7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48d4fdd7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8cde02121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8cde02121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MEb7nnMLcaA" TargetMode="External"/><Relationship Id="rId4" Type="http://schemas.openxmlformats.org/officeDocument/2006/relationships/hyperlink" Target="https://www.youtube.com/watch?v=MEb7nnMLcaA" TargetMode="External"/><Relationship Id="rId5" Type="http://schemas.openxmlformats.org/officeDocument/2006/relationships/hyperlink" Target="http://www.youtube.com/watch?v=MEb7nnMLcaA" TargetMode="External"/><Relationship Id="rId6"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youtube.com/watch?v=rreBKDko6O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rreBKDko6OY" TargetMode="Externa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1.nyc.gov/assets/dep/downloads/pdf/watershed-protection/regulations/rules-and-regulations-of-the-nyc-water-supply.pdf" TargetMode="External"/><Relationship Id="rId4" Type="http://schemas.openxmlformats.org/officeDocument/2006/relationships/hyperlink" Target="http://dec.ny.gov/regulations/25249.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watch?v=sYIoPIstObU" TargetMode="External"/><Relationship Id="rId4" Type="http://schemas.openxmlformats.org/officeDocument/2006/relationships/hyperlink" Target="http://www.youtube.com/watch?v=sYIoPIstObU" TargetMode="External"/><Relationship Id="rId5"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42st.com/post/exactly-how-polluted-is-the-hudson-river-were-about-to-find-out/" TargetMode="Externa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15.jpg"/><Relationship Id="rId6"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lippedtips.com/plegal/tips/select.html" TargetMode="External"/><Relationship Id="rId4" Type="http://schemas.openxmlformats.org/officeDocument/2006/relationships/hyperlink" Target="https://flippedtips.com/plegal/tips/gather.html" TargetMode="External"/><Relationship Id="rId5" Type="http://schemas.openxmlformats.org/officeDocument/2006/relationships/hyperlink" Target="https://flippedtips.com/plegal/tips/identify.html" TargetMode="External"/><Relationship Id="rId6" Type="http://schemas.openxmlformats.org/officeDocument/2006/relationships/hyperlink" Target="https://flippedtips.com/plegal/tips/existing.html" TargetMode="External"/><Relationship Id="rId7" Type="http://schemas.openxmlformats.org/officeDocument/2006/relationships/hyperlink" Target="https://flippedtips.com/plegal/tips/solutions.html" TargetMode="External"/><Relationship Id="rId8" Type="http://schemas.openxmlformats.org/officeDocument/2006/relationships/hyperlink" Target="https://flippedtips.com/plegal/tips/bestsol.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0" y="473800"/>
            <a:ext cx="9070800" cy="2052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Pollution</a:t>
            </a:r>
            <a:r>
              <a:rPr lang="en"/>
              <a:t> in the Hudson River in </a:t>
            </a:r>
            <a:r>
              <a:rPr lang="en"/>
              <a:t>Harlem</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fontScale="70000"/>
          </a:bodyPr>
          <a:lstStyle/>
          <a:p>
            <a:pPr indent="0" lvl="0" marL="0" rtl="0" algn="l">
              <a:spcBef>
                <a:spcPts val="0"/>
              </a:spcBef>
              <a:spcAft>
                <a:spcPts val="0"/>
              </a:spcAft>
              <a:buNone/>
            </a:pPr>
            <a:r>
              <a:rPr lang="en"/>
              <a:t>Victoria Lodi, New Design Middle School </a:t>
            </a:r>
            <a:endParaRPr/>
          </a:p>
        </p:txBody>
      </p:sp>
      <p:sp>
        <p:nvSpPr>
          <p:cNvPr id="60" name="Google Shape;60;p13"/>
          <p:cNvSpPr txBox="1"/>
          <p:nvPr/>
        </p:nvSpPr>
        <p:spPr>
          <a:xfrm>
            <a:off x="17362150" y="2890675"/>
            <a:ext cx="184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1205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Based on that </a:t>
            </a:r>
            <a:r>
              <a:rPr lang="en" sz="5000"/>
              <a:t>definition</a:t>
            </a:r>
            <a:r>
              <a:rPr lang="en" sz="5000"/>
              <a:t>, how might the Hudson River get polluted in Harlem? </a:t>
            </a:r>
            <a:r>
              <a:rPr lang="en" sz="5000"/>
              <a:t> </a:t>
            </a:r>
            <a:endParaRPr sz="5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278775"/>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do you think pollution is bad for the environment? </a:t>
            </a:r>
            <a:endParaRPr/>
          </a:p>
        </p:txBody>
      </p:sp>
      <p:pic>
        <p:nvPicPr>
          <p:cNvPr descr="What Causes Air Pollution? | NASA Climate Kids" id="127" name="Google Shape;127;p23"/>
          <p:cNvPicPr preferRelativeResize="0"/>
          <p:nvPr/>
        </p:nvPicPr>
        <p:blipFill>
          <a:blip r:embed="rId3">
            <a:alphaModFix/>
          </a:blip>
          <a:stretch>
            <a:fillRect/>
          </a:stretch>
        </p:blipFill>
        <p:spPr>
          <a:xfrm>
            <a:off x="2329650" y="1638575"/>
            <a:ext cx="4079750" cy="320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water pollution?</a:t>
            </a:r>
            <a:endParaRPr/>
          </a:p>
        </p:txBody>
      </p:sp>
      <p:sp>
        <p:nvSpPr>
          <p:cNvPr id="133" name="Google Shape;133;p24"/>
          <p:cNvSpPr txBox="1"/>
          <p:nvPr>
            <p:ph idx="1" type="body"/>
          </p:nvPr>
        </p:nvSpPr>
        <p:spPr>
          <a:xfrm>
            <a:off x="384875" y="1269650"/>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https://www.youtube.com/watch?v=</a:t>
            </a:r>
            <a:r>
              <a:rPr lang="en" u="sng">
                <a:solidFill>
                  <a:schemeClr val="hlink"/>
                </a:solidFill>
                <a:hlinkClick r:id="rId4"/>
              </a:rPr>
              <a:t>MEb7nnMLcaA</a:t>
            </a:r>
            <a:endParaRPr/>
          </a:p>
          <a:p>
            <a:pPr indent="0" lvl="0" marL="0" rtl="0" algn="l">
              <a:spcBef>
                <a:spcPts val="1200"/>
              </a:spcBef>
              <a:spcAft>
                <a:spcPts val="1200"/>
              </a:spcAft>
              <a:buNone/>
            </a:pPr>
            <a:r>
              <a:t/>
            </a:r>
            <a:endParaRPr/>
          </a:p>
        </p:txBody>
      </p:sp>
      <p:pic>
        <p:nvPicPr>
          <p:cNvPr descr="Hey kids, in this video, Dr Binocs will explain, what is water pollution? what causes water pollution? how to prevent water pollution?&#10;&#10;Make sure you watch the whole video to know all the answers to your curious questions! &#10;&#10;For more fun learning videos SUBSCRIBE to Peekaboo Kidz: http://bit.ly/SubscribeTo-Peekabookidz&#10;&#10;Watch Guess The Shapes With Baby Binocs here - https://youtu.be/vNm422Ta44w&#10;&#10;Watch other fun learning episodes of Dr. Binocs here - http://bit.ly/2kfNS22&#10;&#10;Watch our NEW SERIES of Baby Binocs, stay tuned to this playlist - http://bit.ly/2kyC2jU&#10;&#10;Credits - &#10;Voice of Dr. Binocs - Joseph D'Souza &#10;Creative Head/Written/Directed by Nitin Navale &#10;Illustrators - Kalpesh Bamne, Mukesh Ishi, Rupesh Hire &#10;Storyboard - Kalpesh Bamne &#10;Animators - Rupesh Hire, Sushant Hodage, Tushar Ishi , Raju Nikumbe, Prashant Bordekar&#10;Co-ordinator- Rahul Kanade&#10;VFX Artist - Aliasgar Kagalwala &#10;Original Background Score &amp; SFX - Jay Rajesh Arya&#10;Sound Design: JRA Studio (Assisted By Vinay Acharya)   &#10;Sound Engineer - Varad J. Khare  &#10;Producer - Neha Barjatya &#10;Copyrights and Publishing: Rajshri Entertainment Private Limited &#10;All rights reserved.  &#10;&#10;#WaterPollution #WhatIsWaterPollution #Dr.BinocsShow #WhatCausesWaterPollution" id="134" name="Google Shape;134;p24" title="What is WATER POLLUTION? | What Causes Water Pollution? | The Dr Binocs Show | Peekaboo Kidz">
            <a:hlinkClick r:id="rId5"/>
          </p:cNvPr>
          <p:cNvPicPr preferRelativeResize="0"/>
          <p:nvPr/>
        </p:nvPicPr>
        <p:blipFill>
          <a:blip r:embed="rId6">
            <a:alphaModFix/>
          </a:blip>
          <a:stretch>
            <a:fillRect/>
          </a:stretch>
        </p:blipFill>
        <p:spPr>
          <a:xfrm>
            <a:off x="2359175" y="1777600"/>
            <a:ext cx="4353275" cy="326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Evidence?</a:t>
            </a:r>
            <a:endParaRPr/>
          </a:p>
        </p:txBody>
      </p:sp>
      <p:sp>
        <p:nvSpPr>
          <p:cNvPr id="140" name="Google Shape;140;p2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***Turn and Talk with your table partner***</a:t>
            </a:r>
            <a:endParaRPr/>
          </a:p>
          <a:p>
            <a:pPr indent="0" lvl="0" marL="0" rtl="0" algn="l">
              <a:spcBef>
                <a:spcPts val="1200"/>
              </a:spcBef>
              <a:spcAft>
                <a:spcPts val="1200"/>
              </a:spcAft>
              <a:buNone/>
            </a:pPr>
            <a:r>
              <a:rPr lang="en"/>
              <a:t>What evidence can we gather that there is too much pollution in Harlem that could end up in the Hudson River???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735325"/>
            <a:ext cx="8520600" cy="73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Evidence?</a:t>
            </a:r>
            <a:endParaRPr/>
          </a:p>
          <a:p>
            <a:pPr indent="0" lvl="0" marL="0" rtl="0" algn="l">
              <a:spcBef>
                <a:spcPts val="0"/>
              </a:spcBef>
              <a:spcAft>
                <a:spcPts val="0"/>
              </a:spcAft>
              <a:buNone/>
            </a:pPr>
            <a:r>
              <a:t/>
            </a:r>
            <a:endParaRPr/>
          </a:p>
        </p:txBody>
      </p:sp>
      <p:sp>
        <p:nvSpPr>
          <p:cNvPr id="146" name="Google Shape;146;p2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causes pollution in Harlem?</a:t>
            </a:r>
            <a:endParaRPr/>
          </a:p>
        </p:txBody>
      </p:sp>
      <p:sp>
        <p:nvSpPr>
          <p:cNvPr id="152" name="Google Shape;152;p27"/>
          <p:cNvSpPr txBox="1"/>
          <p:nvPr>
            <p:ph idx="1" type="body"/>
          </p:nvPr>
        </p:nvSpPr>
        <p:spPr>
          <a:xfrm>
            <a:off x="311700" y="1167200"/>
            <a:ext cx="8520600" cy="11238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2200"/>
              <a:t>*** Lets work as a class and try to think of 10 different causes of Hudson River water </a:t>
            </a:r>
            <a:r>
              <a:rPr lang="en" sz="2200"/>
              <a:t>pollution</a:t>
            </a:r>
            <a:r>
              <a:rPr lang="en" sz="2200"/>
              <a:t>!***</a:t>
            </a:r>
            <a:endParaRPr sz="2200"/>
          </a:p>
          <a:p>
            <a:pPr indent="0" lvl="0" marL="457200" rtl="0" algn="l">
              <a:spcBef>
                <a:spcPts val="1200"/>
              </a:spcBef>
              <a:spcAft>
                <a:spcPts val="1200"/>
              </a:spcAft>
              <a:buNone/>
            </a:pPr>
            <a:r>
              <a:t/>
            </a:r>
            <a:endParaRPr sz="2200"/>
          </a:p>
        </p:txBody>
      </p:sp>
      <p:sp>
        <p:nvSpPr>
          <p:cNvPr id="153" name="Google Shape;153;p27"/>
          <p:cNvSpPr txBox="1"/>
          <p:nvPr/>
        </p:nvSpPr>
        <p:spPr>
          <a:xfrm>
            <a:off x="413800" y="1967125"/>
            <a:ext cx="3489000" cy="2489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Source Code Pro"/>
              <a:buAutoNum type="arabicPeriod"/>
            </a:pPr>
            <a:r>
              <a:t/>
            </a:r>
            <a:endParaRPr sz="2200">
              <a:latin typeface="Source Code Pro"/>
              <a:ea typeface="Source Code Pro"/>
              <a:cs typeface="Source Code Pro"/>
              <a:sym typeface="Source Code Pro"/>
            </a:endParaRPr>
          </a:p>
          <a:p>
            <a:pPr indent="-368300" lvl="0" marL="457200" rtl="0" algn="l">
              <a:spcBef>
                <a:spcPts val="0"/>
              </a:spcBef>
              <a:spcAft>
                <a:spcPts val="0"/>
              </a:spcAft>
              <a:buSzPts val="2200"/>
              <a:buFont typeface="Source Code Pro"/>
              <a:buAutoNum type="arabicPeriod"/>
            </a:pPr>
            <a:r>
              <a:t/>
            </a:r>
            <a:endParaRPr sz="2200">
              <a:latin typeface="Source Code Pro"/>
              <a:ea typeface="Source Code Pro"/>
              <a:cs typeface="Source Code Pro"/>
              <a:sym typeface="Source Code Pro"/>
            </a:endParaRPr>
          </a:p>
          <a:p>
            <a:pPr indent="-368300" lvl="0" marL="457200" rtl="0" algn="l">
              <a:spcBef>
                <a:spcPts val="0"/>
              </a:spcBef>
              <a:spcAft>
                <a:spcPts val="0"/>
              </a:spcAft>
              <a:buSzPts val="2200"/>
              <a:buFont typeface="Source Code Pro"/>
              <a:buAutoNum type="arabicPeriod"/>
            </a:pPr>
            <a:r>
              <a:t/>
            </a:r>
            <a:endParaRPr sz="2200">
              <a:latin typeface="Source Code Pro"/>
              <a:ea typeface="Source Code Pro"/>
              <a:cs typeface="Source Code Pro"/>
              <a:sym typeface="Source Code Pro"/>
            </a:endParaRPr>
          </a:p>
          <a:p>
            <a:pPr indent="-368300" lvl="0" marL="457200" rtl="0" algn="l">
              <a:spcBef>
                <a:spcPts val="0"/>
              </a:spcBef>
              <a:spcAft>
                <a:spcPts val="0"/>
              </a:spcAft>
              <a:buSzPts val="2200"/>
              <a:buFont typeface="Source Code Pro"/>
              <a:buAutoNum type="arabicPeriod"/>
            </a:pPr>
            <a:r>
              <a:t/>
            </a:r>
            <a:endParaRPr sz="2200">
              <a:latin typeface="Source Code Pro"/>
              <a:ea typeface="Source Code Pro"/>
              <a:cs typeface="Source Code Pro"/>
              <a:sym typeface="Source Code Pro"/>
            </a:endParaRPr>
          </a:p>
          <a:p>
            <a:pPr indent="-368300" lvl="0" marL="457200" rtl="0" algn="l">
              <a:spcBef>
                <a:spcPts val="0"/>
              </a:spcBef>
              <a:spcAft>
                <a:spcPts val="0"/>
              </a:spcAft>
              <a:buSzPts val="2200"/>
              <a:buFont typeface="Source Code Pro"/>
              <a:buAutoNum type="arabicPeriod"/>
            </a:pPr>
            <a:r>
              <a:t/>
            </a:r>
            <a:endParaRPr sz="2200">
              <a:latin typeface="Source Code Pro"/>
              <a:ea typeface="Source Code Pro"/>
              <a:cs typeface="Source Code Pro"/>
              <a:sym typeface="Source Code Pro"/>
            </a:endParaRPr>
          </a:p>
          <a:p>
            <a:pPr indent="0" lvl="0" marL="457200" rtl="0" algn="l">
              <a:spcBef>
                <a:spcPts val="0"/>
              </a:spcBef>
              <a:spcAft>
                <a:spcPts val="0"/>
              </a:spcAft>
              <a:buNone/>
            </a:pPr>
            <a:r>
              <a:t/>
            </a:r>
            <a:endParaRPr>
              <a:latin typeface="Source Code Pro"/>
              <a:ea typeface="Source Code Pro"/>
              <a:cs typeface="Source Code Pro"/>
              <a:sym typeface="Source Code Pro"/>
            </a:endParaRPr>
          </a:p>
        </p:txBody>
      </p:sp>
      <p:sp>
        <p:nvSpPr>
          <p:cNvPr id="154" name="Google Shape;154;p27"/>
          <p:cNvSpPr txBox="1"/>
          <p:nvPr/>
        </p:nvSpPr>
        <p:spPr>
          <a:xfrm>
            <a:off x="4572000" y="1967125"/>
            <a:ext cx="3000000" cy="2191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2200">
                <a:latin typeface="Source Code Pro"/>
                <a:ea typeface="Source Code Pro"/>
                <a:cs typeface="Source Code Pro"/>
                <a:sym typeface="Source Code Pro"/>
              </a:rPr>
              <a:t>6. </a:t>
            </a:r>
            <a:endParaRPr sz="2200">
              <a:latin typeface="Source Code Pro"/>
              <a:ea typeface="Source Code Pro"/>
              <a:cs typeface="Source Code Pro"/>
              <a:sym typeface="Source Code Pro"/>
            </a:endParaRPr>
          </a:p>
          <a:p>
            <a:pPr indent="0" lvl="0" marL="457200" rtl="0" algn="l">
              <a:spcBef>
                <a:spcPts val="0"/>
              </a:spcBef>
              <a:spcAft>
                <a:spcPts val="0"/>
              </a:spcAft>
              <a:buNone/>
            </a:pPr>
            <a:r>
              <a:rPr lang="en" sz="2200">
                <a:latin typeface="Source Code Pro"/>
                <a:ea typeface="Source Code Pro"/>
                <a:cs typeface="Source Code Pro"/>
                <a:sym typeface="Source Code Pro"/>
              </a:rPr>
              <a:t>7. </a:t>
            </a:r>
            <a:endParaRPr sz="2200">
              <a:latin typeface="Source Code Pro"/>
              <a:ea typeface="Source Code Pro"/>
              <a:cs typeface="Source Code Pro"/>
              <a:sym typeface="Source Code Pro"/>
            </a:endParaRPr>
          </a:p>
          <a:p>
            <a:pPr indent="0" lvl="0" marL="457200" rtl="0" algn="l">
              <a:spcBef>
                <a:spcPts val="0"/>
              </a:spcBef>
              <a:spcAft>
                <a:spcPts val="0"/>
              </a:spcAft>
              <a:buNone/>
            </a:pPr>
            <a:r>
              <a:rPr lang="en" sz="2200">
                <a:latin typeface="Source Code Pro"/>
                <a:ea typeface="Source Code Pro"/>
                <a:cs typeface="Source Code Pro"/>
                <a:sym typeface="Source Code Pro"/>
              </a:rPr>
              <a:t>8. </a:t>
            </a:r>
            <a:endParaRPr sz="2200">
              <a:latin typeface="Source Code Pro"/>
              <a:ea typeface="Source Code Pro"/>
              <a:cs typeface="Source Code Pro"/>
              <a:sym typeface="Source Code Pro"/>
            </a:endParaRPr>
          </a:p>
          <a:p>
            <a:pPr indent="0" lvl="0" marL="457200" rtl="0" algn="l">
              <a:spcBef>
                <a:spcPts val="0"/>
              </a:spcBef>
              <a:spcAft>
                <a:spcPts val="0"/>
              </a:spcAft>
              <a:buNone/>
            </a:pPr>
            <a:r>
              <a:rPr lang="en" sz="2200">
                <a:latin typeface="Source Code Pro"/>
                <a:ea typeface="Source Code Pro"/>
                <a:cs typeface="Source Code Pro"/>
                <a:sym typeface="Source Code Pro"/>
              </a:rPr>
              <a:t>9. </a:t>
            </a:r>
            <a:endParaRPr sz="2200">
              <a:latin typeface="Source Code Pro"/>
              <a:ea typeface="Source Code Pro"/>
              <a:cs typeface="Source Code Pro"/>
              <a:sym typeface="Source Code Pro"/>
            </a:endParaRPr>
          </a:p>
          <a:p>
            <a:pPr indent="0" lvl="0" marL="457200" rtl="0" algn="l">
              <a:spcBef>
                <a:spcPts val="0"/>
              </a:spcBef>
              <a:spcAft>
                <a:spcPts val="0"/>
              </a:spcAft>
              <a:buNone/>
            </a:pPr>
            <a:r>
              <a:rPr lang="en" sz="2200">
                <a:latin typeface="Source Code Pro"/>
                <a:ea typeface="Source Code Pro"/>
                <a:cs typeface="Source Code Pro"/>
                <a:sym typeface="Source Code Pro"/>
              </a:rPr>
              <a:t>10.</a:t>
            </a:r>
            <a:endParaRPr sz="2200">
              <a:latin typeface="Source Code Pro"/>
              <a:ea typeface="Source Code Pro"/>
              <a:cs typeface="Source Code Pro"/>
              <a:sym typeface="Source Code Pro"/>
            </a:endParaRPr>
          </a:p>
        </p:txBody>
      </p:sp>
      <p:sp>
        <p:nvSpPr>
          <p:cNvPr id="155" name="Google Shape;155;p27"/>
          <p:cNvSpPr txBox="1"/>
          <p:nvPr/>
        </p:nvSpPr>
        <p:spPr>
          <a:xfrm>
            <a:off x="413800" y="4130925"/>
            <a:ext cx="87303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Playfair Display"/>
                <a:ea typeface="Playfair Display"/>
                <a:cs typeface="Playfair Display"/>
                <a:sym typeface="Playfair Display"/>
              </a:rPr>
              <a:t>Watch a video about NYC waterway </a:t>
            </a:r>
            <a:r>
              <a:rPr lang="en" sz="2900">
                <a:latin typeface="Playfair Display"/>
                <a:ea typeface="Playfair Display"/>
                <a:cs typeface="Playfair Display"/>
                <a:sym typeface="Playfair Display"/>
              </a:rPr>
              <a:t>pollution</a:t>
            </a:r>
            <a:r>
              <a:rPr lang="en" sz="2900">
                <a:latin typeface="Playfair Display"/>
                <a:ea typeface="Playfair Display"/>
                <a:cs typeface="Playfair Display"/>
                <a:sym typeface="Playfair Display"/>
              </a:rPr>
              <a:t> </a:t>
            </a:r>
            <a:r>
              <a:rPr lang="en" sz="2900" u="sng">
                <a:solidFill>
                  <a:schemeClr val="hlink"/>
                </a:solidFill>
                <a:latin typeface="Playfair Display"/>
                <a:ea typeface="Playfair Display"/>
                <a:cs typeface="Playfair Display"/>
                <a:sym typeface="Playfair Display"/>
                <a:hlinkClick r:id="rId3"/>
              </a:rPr>
              <a:t>HERE</a:t>
            </a:r>
            <a:endParaRPr sz="290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NYC Water Pollution Video: </a:t>
            </a:r>
            <a:endParaRPr/>
          </a:p>
        </p:txBody>
      </p:sp>
      <p:sp>
        <p:nvSpPr>
          <p:cNvPr id="161" name="Google Shape;161;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Aging sewer systems and urban storm runoff are two of the worst sources of water pollution in the United States. In Newport, R.I., residents live with regular beach closings and sewage overflows.&#10;&#10;Related Article: http://bit.ly/4O5vvH&#10;&#10;Subscribe to the Times Video newsletter for free and get a handpicked selection of the best videos from The New York Times every week: http://bit.ly/timesvideonewsletter&#10;&#10;Subscribe on YouTube: http://bit.ly/U8Ys7n&#10;&#10;Watch more videos at: http://nytimes.com/video&#10;&#10;---------------------------------------------------------------&#10;&#10;Want more from The New York Times?&#10;&#10;Twitter: https://twitter.com/nytvideo&#10;&#10;Facebook: https://www.facebook.com/nytimes&#10;&#10;Google+: https://plus.google.com/+nytimes/&#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U.S.: Toxic Waters: Polluted Harbors - nytimes.com/video&#10;http://www.youtube.com/user/TheNewYorkTimes" id="162" name="Google Shape;162;p28" title="U.S.: Toxic Waters: Polluted Harbors | The New York Times">
            <a:hlinkClick r:id="rId3"/>
          </p:cNvPr>
          <p:cNvPicPr preferRelativeResize="0"/>
          <p:nvPr/>
        </p:nvPicPr>
        <p:blipFill>
          <a:blip r:embed="rId4">
            <a:alphaModFix/>
          </a:blip>
          <a:stretch>
            <a:fillRect/>
          </a:stretch>
        </p:blipFill>
        <p:spPr>
          <a:xfrm>
            <a:off x="2286000" y="13322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What is the Existing policy? </a:t>
            </a:r>
            <a:endParaRPr/>
          </a:p>
        </p:txBody>
      </p:sp>
      <p:sp>
        <p:nvSpPr>
          <p:cNvPr id="168" name="Google Shape;168;p29"/>
          <p:cNvSpPr txBox="1"/>
          <p:nvPr>
            <p:ph idx="1" type="body"/>
          </p:nvPr>
        </p:nvSpPr>
        <p:spPr>
          <a:xfrm>
            <a:off x="311700" y="1234075"/>
            <a:ext cx="8520600" cy="36924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SzPts val="2400"/>
              <a:buChar char="-"/>
            </a:pPr>
            <a:r>
              <a:rPr lang="en" sz="2400"/>
              <a:t>Laws against not recycling </a:t>
            </a:r>
            <a:endParaRPr sz="2400"/>
          </a:p>
          <a:p>
            <a:pPr indent="-342900" lvl="0" marL="457200" rtl="0" algn="l">
              <a:spcBef>
                <a:spcPts val="0"/>
              </a:spcBef>
              <a:spcAft>
                <a:spcPts val="0"/>
              </a:spcAft>
              <a:buSzPts val="1800"/>
              <a:buChar char="-"/>
            </a:pPr>
            <a:r>
              <a:rPr lang="en" sz="2400"/>
              <a:t>NYC air pollution control program  </a:t>
            </a:r>
            <a:r>
              <a:rPr lang="en">
                <a:solidFill>
                  <a:srgbClr val="202124"/>
                </a:solidFill>
                <a:highlight>
                  <a:srgbClr val="FFFFFF"/>
                </a:highlight>
                <a:latin typeface="Roboto"/>
                <a:ea typeface="Roboto"/>
                <a:cs typeface="Roboto"/>
                <a:sym typeface="Roboto"/>
              </a:rPr>
              <a:t> </a:t>
            </a:r>
            <a:endParaRPr>
              <a:solidFill>
                <a:srgbClr val="202124"/>
              </a:solidFill>
              <a:highlight>
                <a:srgbClr val="FFFFFF"/>
              </a:highlight>
              <a:latin typeface="Roboto"/>
              <a:ea typeface="Roboto"/>
              <a:cs typeface="Roboto"/>
              <a:sym typeface="Roboto"/>
            </a:endParaRPr>
          </a:p>
          <a:p>
            <a:pPr indent="-381000" lvl="0" marL="457200" rtl="0" algn="l">
              <a:spcBef>
                <a:spcPts val="0"/>
              </a:spcBef>
              <a:spcAft>
                <a:spcPts val="0"/>
              </a:spcAft>
              <a:buClr>
                <a:srgbClr val="202124"/>
              </a:buClr>
              <a:buSzPts val="2400"/>
              <a:buFont typeface="Roboto"/>
              <a:buChar char="-"/>
            </a:pPr>
            <a:r>
              <a:rPr lang="en" sz="2400">
                <a:solidFill>
                  <a:srgbClr val="202124"/>
                </a:solidFill>
                <a:highlight>
                  <a:srgbClr val="FFFFFF"/>
                </a:highlight>
                <a:latin typeface="Roboto"/>
                <a:ea typeface="Roboto"/>
                <a:cs typeface="Roboto"/>
                <a:sym typeface="Roboto"/>
              </a:rPr>
              <a:t>Read about it </a:t>
            </a:r>
            <a:r>
              <a:rPr lang="en" sz="2400" u="sng">
                <a:solidFill>
                  <a:schemeClr val="hlink"/>
                </a:solidFill>
                <a:highlight>
                  <a:srgbClr val="FFFFFF"/>
                </a:highlight>
                <a:latin typeface="Roboto"/>
                <a:ea typeface="Roboto"/>
                <a:cs typeface="Roboto"/>
                <a:sym typeface="Roboto"/>
                <a:hlinkClick r:id="rId3"/>
              </a:rPr>
              <a:t>HERE</a:t>
            </a:r>
            <a:r>
              <a:rPr lang="en" sz="2400">
                <a:solidFill>
                  <a:srgbClr val="202124"/>
                </a:solidFill>
                <a:highlight>
                  <a:srgbClr val="FFFFFF"/>
                </a:highlight>
                <a:latin typeface="Roboto"/>
                <a:ea typeface="Roboto"/>
                <a:cs typeface="Roboto"/>
                <a:sym typeface="Roboto"/>
              </a:rPr>
              <a:t> and </a:t>
            </a:r>
            <a:r>
              <a:rPr lang="en" sz="2400" u="sng">
                <a:solidFill>
                  <a:schemeClr val="hlink"/>
                </a:solidFill>
                <a:highlight>
                  <a:srgbClr val="FFFFFF"/>
                </a:highlight>
                <a:latin typeface="Roboto"/>
                <a:ea typeface="Roboto"/>
                <a:cs typeface="Roboto"/>
                <a:sym typeface="Roboto"/>
                <a:hlinkClick r:id="rId4"/>
              </a:rPr>
              <a:t>HERE</a:t>
            </a:r>
            <a:endParaRPr sz="2400">
              <a:solidFill>
                <a:srgbClr val="202124"/>
              </a:solidFill>
              <a:highlight>
                <a:srgbClr val="FFFFFF"/>
              </a:highlight>
              <a:latin typeface="Roboto"/>
              <a:ea typeface="Roboto"/>
              <a:cs typeface="Roboto"/>
              <a:sym typeface="Roboto"/>
            </a:endParaRPr>
          </a:p>
          <a:p>
            <a:pPr indent="0" lvl="0" marL="0" rtl="0" algn="l">
              <a:lnSpc>
                <a:spcPct val="100000"/>
              </a:lnSpc>
              <a:spcBef>
                <a:spcPts val="1200"/>
              </a:spcBef>
              <a:spcAft>
                <a:spcPts val="0"/>
              </a:spcAft>
              <a:buNone/>
            </a:pPr>
            <a:r>
              <a:rPr lang="en" sz="3000">
                <a:highlight>
                  <a:schemeClr val="dk1"/>
                </a:highlight>
                <a:latin typeface="Oswald"/>
                <a:ea typeface="Oswald"/>
                <a:cs typeface="Oswald"/>
                <a:sym typeface="Oswald"/>
              </a:rPr>
              <a:t>What other policies can you find?</a:t>
            </a:r>
            <a:endParaRPr sz="3000">
              <a:highlight>
                <a:schemeClr val="dk1"/>
              </a:highlight>
              <a:latin typeface="Oswald"/>
              <a:ea typeface="Oswald"/>
              <a:cs typeface="Oswald"/>
              <a:sym typeface="Oswald"/>
            </a:endParaRPr>
          </a:p>
          <a:p>
            <a:pPr indent="0" lvl="0" marL="0" rtl="0" algn="l">
              <a:lnSpc>
                <a:spcPct val="100000"/>
              </a:lnSpc>
              <a:spcBef>
                <a:spcPts val="0"/>
              </a:spcBef>
              <a:spcAft>
                <a:spcPts val="0"/>
              </a:spcAft>
              <a:buNone/>
            </a:pPr>
            <a:r>
              <a:t/>
            </a:r>
            <a:endParaRPr sz="3000">
              <a:highlight>
                <a:schemeClr val="dk1"/>
              </a:highlight>
              <a:latin typeface="Oswald"/>
              <a:ea typeface="Oswald"/>
              <a:cs typeface="Oswald"/>
              <a:sym typeface="Oswald"/>
            </a:endParaRPr>
          </a:p>
          <a:p>
            <a:pPr indent="-387350" lvl="0" marL="457200" rtl="0" algn="l">
              <a:spcBef>
                <a:spcPts val="0"/>
              </a:spcBef>
              <a:spcAft>
                <a:spcPts val="0"/>
              </a:spcAft>
              <a:buSzPts val="2500"/>
              <a:buChar char="-"/>
            </a:pPr>
            <a:r>
              <a:rPr lang="en" sz="2500"/>
              <a:t>Work with a partner to research other laws and policies in place to reduce water pollution in the Hudson River from Harlem, NYC</a:t>
            </a:r>
            <a:endParaRPr sz="3700">
              <a:highlight>
                <a:schemeClr val="lt1"/>
              </a:highlight>
              <a:latin typeface="Oswald"/>
              <a:ea typeface="Oswald"/>
              <a:cs typeface="Oswald"/>
              <a:sym typeface="Oswald"/>
            </a:endParaRPr>
          </a:p>
          <a:p>
            <a:pPr indent="0" lvl="0" marL="0" rtl="0" algn="l">
              <a:spcBef>
                <a:spcPts val="1200"/>
              </a:spcBef>
              <a:spcAft>
                <a:spcPts val="1200"/>
              </a:spcAft>
              <a:buNone/>
            </a:pPr>
            <a:r>
              <a:t/>
            </a:r>
            <a:endParaRPr sz="1200">
              <a:solidFill>
                <a:srgbClr val="202124"/>
              </a:solidFill>
              <a:highlight>
                <a:srgbClr val="FFFFFF"/>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can we do to fix this problem?</a:t>
            </a:r>
            <a:endParaRPr/>
          </a:p>
        </p:txBody>
      </p:sp>
      <p:sp>
        <p:nvSpPr>
          <p:cNvPr id="174" name="Google Shape;174;p30"/>
          <p:cNvSpPr txBox="1"/>
          <p:nvPr/>
        </p:nvSpPr>
        <p:spPr>
          <a:xfrm>
            <a:off x="175550" y="118507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https://www.youtube.com/watch?v=sYIoPIstObU</a:t>
            </a:r>
            <a:endParaRPr/>
          </a:p>
          <a:p>
            <a:pPr indent="0" lvl="0" marL="0" rtl="0" algn="l">
              <a:spcBef>
                <a:spcPts val="0"/>
              </a:spcBef>
              <a:spcAft>
                <a:spcPts val="0"/>
              </a:spcAft>
              <a:buNone/>
            </a:pPr>
            <a:r>
              <a:t/>
            </a:r>
            <a:endParaRPr/>
          </a:p>
        </p:txBody>
      </p:sp>
      <p:pic>
        <p:nvPicPr>
          <p:cNvPr descr="Check out our site: http://all-about-water-filters.com/save-our-water&#10;Add us on Facebook: https://www.facebook.com/waterfiltersrule&#10;Learn More: https://www.youtube.com/playlist?list=PLI3_tjTmqPzkHxik_J3NHiTMBueumrr6g&#10;&#10;8 Ways to Prevent Water Pollution&#10;&#10;Get rid of polluted water BEFORE it ever happens&#10;Here are 8 Ways to Prevent&#10;Water Pollution&#10;&#10;1. Do not dump in or around rivers&#10;Dumping is one of the leading causes of &#10;water pollution&#10;&#10;2. Clean and maintain septic systems properly&#10;septic tanks will eventually leak and&#10;human waste becomes exposed to groundwater&#10;&#10;3. Follow all water laws and regulations&#10;These regulations and laws are in place for a reason&#10;Breaking the rules puts the water at risk&#10;&#10;4. Dispose of pesticides and chemicals properly&#10;NEVER pour these substances out in your yard&#10;or in storm drains, the sink or in the toilet&#10;all of these pipes and drains lead to water sources&#10;and eventually chemicals enter the water supply too&#10;&#10;5. Never pour cooking fats and oils down the sink&#10;Not only can this seriously clog up your drains&#10;but it can also cause illness to spread in your water&#10;&#10;6. Refrain from using bleach when washing at home&#10;It can cause internal burning as well as poisoning&#10;and can seriously damage the environment&#10;&#10;7. Clean up your yard regularly&#10;If you notice your neighborhood getting very dirty&#10;organize a cleanup day and get people involved&#10;&#10;8. Educate, educate, educate!&#10;Work to educate your friends, family&#10;about water safety and water pollution" id="175" name="Google Shape;175;p30" title="8 Ways To Prevent Water Pollution">
            <a:hlinkClick r:id="rId4"/>
          </p:cNvPr>
          <p:cNvPicPr preferRelativeResize="0"/>
          <p:nvPr/>
        </p:nvPicPr>
        <p:blipFill>
          <a:blip r:embed="rId5">
            <a:alphaModFix/>
          </a:blip>
          <a:stretch>
            <a:fillRect/>
          </a:stretch>
        </p:blipFill>
        <p:spPr>
          <a:xfrm>
            <a:off x="2286000" y="15243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can we do to fix this problem in Harlem?</a:t>
            </a:r>
            <a:endParaRPr/>
          </a:p>
        </p:txBody>
      </p:sp>
      <p:sp>
        <p:nvSpPr>
          <p:cNvPr id="181" name="Google Shape;181;p3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Read </a:t>
            </a:r>
            <a:r>
              <a:rPr lang="en" u="sng">
                <a:solidFill>
                  <a:schemeClr val="hlink"/>
                </a:solidFill>
                <a:hlinkClick r:id="rId3"/>
              </a:rPr>
              <a:t>this</a:t>
            </a:r>
            <a:r>
              <a:rPr lang="en"/>
              <a:t> article, and then think about what YOU can personally do to reduce pollution </a:t>
            </a:r>
            <a:r>
              <a:rPr lang="en"/>
              <a:t>in</a:t>
            </a:r>
            <a:r>
              <a:rPr lang="en"/>
              <a:t> the Hudson River</a:t>
            </a:r>
            <a:endParaRPr/>
          </a:p>
          <a:p>
            <a:pPr indent="0" lvl="0" marL="0" rtl="0" algn="l">
              <a:spcBef>
                <a:spcPts val="1200"/>
              </a:spcBef>
              <a:spcAft>
                <a:spcPts val="0"/>
              </a:spcAft>
              <a:buNone/>
            </a:pPr>
            <a:r>
              <a:t/>
            </a:r>
            <a:endParaRPr/>
          </a:p>
          <a:p>
            <a:pPr indent="-325755" lvl="0" marL="457200" rtl="0" algn="l">
              <a:spcBef>
                <a:spcPts val="1200"/>
              </a:spcBef>
              <a:spcAft>
                <a:spcPts val="0"/>
              </a:spcAft>
              <a:buSzPct val="100000"/>
              <a:buChar char="-"/>
            </a:pPr>
            <a:r>
              <a:rPr lang="en"/>
              <a:t>Fill out your answers in your notebook!!!</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descr="Hudson River | river, New York, United States | Britannica" id="182" name="Google Shape;182;p31"/>
          <p:cNvPicPr preferRelativeResize="0"/>
          <p:nvPr/>
        </p:nvPicPr>
        <p:blipFill>
          <a:blip r:embed="rId4">
            <a:alphaModFix/>
          </a:blip>
          <a:stretch>
            <a:fillRect/>
          </a:stretch>
        </p:blipFill>
        <p:spPr>
          <a:xfrm>
            <a:off x="4740250" y="2207675"/>
            <a:ext cx="4403750" cy="2935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Now </a:t>
            </a:r>
            <a:endParaRPr/>
          </a:p>
        </p:txBody>
      </p:sp>
      <p:sp>
        <p:nvSpPr>
          <p:cNvPr id="66" name="Google Shape;66;p14"/>
          <p:cNvSpPr txBox="1"/>
          <p:nvPr>
            <p:ph idx="1" type="body"/>
          </p:nvPr>
        </p:nvSpPr>
        <p:spPr>
          <a:xfrm>
            <a:off x="120050" y="1468825"/>
            <a:ext cx="4142700" cy="30999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n" sz="4000"/>
              <a:t>Do you think it is important to clean up after yourself? What about cleaning up after a stranger?</a:t>
            </a:r>
            <a:endParaRPr sz="4000"/>
          </a:p>
        </p:txBody>
      </p:sp>
      <p:pic>
        <p:nvPicPr>
          <p:cNvPr descr="question mark - Wiktionary" id="67" name="Google Shape;67;p14"/>
          <p:cNvPicPr preferRelativeResize="0"/>
          <p:nvPr/>
        </p:nvPicPr>
        <p:blipFill>
          <a:blip r:embed="rId3">
            <a:alphaModFix/>
          </a:blip>
          <a:stretch>
            <a:fillRect/>
          </a:stretch>
        </p:blipFill>
        <p:spPr>
          <a:xfrm>
            <a:off x="5427925" y="1255038"/>
            <a:ext cx="3160125" cy="3160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Policies we can implement in our community:</a:t>
            </a:r>
            <a:endParaRPr/>
          </a:p>
        </p:txBody>
      </p:sp>
      <p:sp>
        <p:nvSpPr>
          <p:cNvPr id="188" name="Google Shape;188;p32"/>
          <p:cNvSpPr txBox="1"/>
          <p:nvPr>
            <p:ph idx="1" type="body"/>
          </p:nvPr>
        </p:nvSpPr>
        <p:spPr>
          <a:xfrm>
            <a:off x="311700" y="1219475"/>
            <a:ext cx="85206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1. </a:t>
            </a:r>
            <a:r>
              <a:rPr lang="en" sz="2500"/>
              <a:t>No </a:t>
            </a:r>
            <a:r>
              <a:rPr lang="en" sz="2500"/>
              <a:t>littering</a:t>
            </a:r>
            <a:endParaRPr sz="2500"/>
          </a:p>
          <a:p>
            <a:pPr indent="0" lvl="0" marL="0" rtl="0" algn="l">
              <a:spcBef>
                <a:spcPts val="1200"/>
              </a:spcBef>
              <a:spcAft>
                <a:spcPts val="1200"/>
              </a:spcAft>
              <a:buNone/>
            </a:pPr>
            <a:r>
              <a:t/>
            </a:r>
            <a:endParaRPr sz="2500"/>
          </a:p>
        </p:txBody>
      </p:sp>
      <p:sp>
        <p:nvSpPr>
          <p:cNvPr id="189" name="Google Shape;189;p32"/>
          <p:cNvSpPr txBox="1"/>
          <p:nvPr/>
        </p:nvSpPr>
        <p:spPr>
          <a:xfrm>
            <a:off x="311700" y="1797225"/>
            <a:ext cx="81180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500">
                <a:solidFill>
                  <a:schemeClr val="dk2"/>
                </a:solidFill>
                <a:latin typeface="Playfair Display"/>
                <a:ea typeface="Playfair Display"/>
                <a:cs typeface="Playfair Display"/>
                <a:sym typeface="Playfair Display"/>
              </a:rPr>
              <a:t>2. </a:t>
            </a:r>
            <a:r>
              <a:rPr lang="en" sz="2500">
                <a:solidFill>
                  <a:schemeClr val="dk2"/>
                </a:solidFill>
                <a:latin typeface="Playfair Display"/>
                <a:ea typeface="Playfair Display"/>
                <a:cs typeface="Playfair Display"/>
                <a:sym typeface="Playfair Display"/>
              </a:rPr>
              <a:t>Making sure to recycle ALWAYS</a:t>
            </a:r>
            <a:endParaRPr sz="2500">
              <a:solidFill>
                <a:schemeClr val="dk2"/>
              </a:solidFill>
              <a:latin typeface="Playfair Display"/>
              <a:ea typeface="Playfair Display"/>
              <a:cs typeface="Playfair Display"/>
              <a:sym typeface="Playfair Display"/>
            </a:endParaRPr>
          </a:p>
        </p:txBody>
      </p:sp>
      <p:sp>
        <p:nvSpPr>
          <p:cNvPr id="190" name="Google Shape;190;p32"/>
          <p:cNvSpPr txBox="1"/>
          <p:nvPr/>
        </p:nvSpPr>
        <p:spPr>
          <a:xfrm>
            <a:off x="388025" y="2504950"/>
            <a:ext cx="85206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500">
                <a:solidFill>
                  <a:schemeClr val="dk2"/>
                </a:solidFill>
                <a:latin typeface="Playfair Display"/>
                <a:ea typeface="Playfair Display"/>
                <a:cs typeface="Playfair Display"/>
                <a:sym typeface="Playfair Display"/>
              </a:rPr>
              <a:t>3. </a:t>
            </a:r>
            <a:r>
              <a:rPr lang="en" sz="2500">
                <a:solidFill>
                  <a:schemeClr val="dk2"/>
                </a:solidFill>
                <a:latin typeface="Playfair Display"/>
                <a:ea typeface="Playfair Display"/>
                <a:cs typeface="Playfair Display"/>
                <a:sym typeface="Playfair Display"/>
              </a:rPr>
              <a:t>Educate others about how easy it is to not litter</a:t>
            </a:r>
            <a:endParaRPr/>
          </a:p>
        </p:txBody>
      </p:sp>
      <p:sp>
        <p:nvSpPr>
          <p:cNvPr id="191" name="Google Shape;191;p32"/>
          <p:cNvSpPr txBox="1"/>
          <p:nvPr/>
        </p:nvSpPr>
        <p:spPr>
          <a:xfrm>
            <a:off x="311700" y="3212675"/>
            <a:ext cx="8277300" cy="101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500">
                <a:solidFill>
                  <a:schemeClr val="dk2"/>
                </a:solidFill>
                <a:latin typeface="Playfair Display"/>
                <a:ea typeface="Playfair Display"/>
                <a:cs typeface="Playfair Display"/>
                <a:sym typeface="Playfair Display"/>
              </a:rPr>
              <a:t>4. </a:t>
            </a:r>
            <a:r>
              <a:rPr lang="en" sz="2500">
                <a:solidFill>
                  <a:schemeClr val="dk2"/>
                </a:solidFill>
                <a:latin typeface="Playfair Display"/>
                <a:ea typeface="Playfair Display"/>
                <a:cs typeface="Playfair Display"/>
                <a:sym typeface="Playfair Display"/>
              </a:rPr>
              <a:t>Educate others on the repercussions of littering on the Hudson River</a:t>
            </a:r>
            <a:endParaRPr>
              <a:solidFill>
                <a:schemeClr val="dk2"/>
              </a:solidFill>
            </a:endParaRPr>
          </a:p>
        </p:txBody>
      </p:sp>
      <p:sp>
        <p:nvSpPr>
          <p:cNvPr id="192" name="Google Shape;192;p32"/>
          <p:cNvSpPr txBox="1"/>
          <p:nvPr/>
        </p:nvSpPr>
        <p:spPr>
          <a:xfrm>
            <a:off x="388025" y="4362900"/>
            <a:ext cx="85206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500">
                <a:solidFill>
                  <a:schemeClr val="dk2"/>
                </a:solidFill>
                <a:latin typeface="Playfair Display"/>
                <a:ea typeface="Playfair Display"/>
                <a:cs typeface="Playfair Display"/>
                <a:sym typeface="Playfair Display"/>
              </a:rPr>
              <a:t>5. </a:t>
            </a:r>
            <a:r>
              <a:rPr lang="en" sz="2500">
                <a:solidFill>
                  <a:schemeClr val="dk2"/>
                </a:solidFill>
                <a:latin typeface="Playfair Display"/>
                <a:ea typeface="Playfair Display"/>
                <a:cs typeface="Playfair Display"/>
                <a:sym typeface="Playfair Display"/>
              </a:rPr>
              <a:t>Pick up after pets when we walk them.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3"/>
          <p:cNvPicPr preferRelativeResize="0"/>
          <p:nvPr/>
        </p:nvPicPr>
        <p:blipFill>
          <a:blip r:embed="rId3">
            <a:alphaModFix/>
          </a:blip>
          <a:stretch>
            <a:fillRect/>
          </a:stretch>
        </p:blipFill>
        <p:spPr>
          <a:xfrm>
            <a:off x="0" y="731525"/>
            <a:ext cx="9144000" cy="3687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Chart our policies based on </a:t>
            </a:r>
            <a:r>
              <a:rPr lang="en"/>
              <a:t>Feasibility</a:t>
            </a:r>
            <a:r>
              <a:rPr lang="en"/>
              <a:t> and Effectiveness</a:t>
            </a:r>
            <a:endParaRPr/>
          </a:p>
        </p:txBody>
      </p:sp>
      <p:sp>
        <p:nvSpPr>
          <p:cNvPr id="203" name="Google Shape;203;p3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Feasibility: How easy it is to dosomething</a:t>
            </a:r>
            <a:endParaRPr/>
          </a:p>
          <a:p>
            <a:pPr indent="0" lvl="0" marL="0" rtl="0" algn="l">
              <a:spcBef>
                <a:spcPts val="1200"/>
              </a:spcBef>
              <a:spcAft>
                <a:spcPts val="0"/>
              </a:spcAft>
              <a:buNone/>
            </a:pPr>
            <a:r>
              <a:rPr lang="en"/>
              <a:t>It is feasible to run in the yard at school. It is not feasible to run on the moon. </a:t>
            </a:r>
            <a:endParaRPr/>
          </a:p>
          <a:p>
            <a:pPr indent="0" lvl="0" marL="0" rtl="0" algn="l">
              <a:spcBef>
                <a:spcPts val="1200"/>
              </a:spcBef>
              <a:spcAft>
                <a:spcPts val="0"/>
              </a:spcAft>
              <a:buNone/>
            </a:pPr>
            <a:r>
              <a:rPr lang="en"/>
              <a:t>Effectiveness: How good of a job it does at solving our problem</a:t>
            </a:r>
            <a:endParaRPr/>
          </a:p>
          <a:p>
            <a:pPr indent="0" lvl="0" marL="0" rtl="0" algn="l">
              <a:spcBef>
                <a:spcPts val="1200"/>
              </a:spcBef>
              <a:spcAft>
                <a:spcPts val="1200"/>
              </a:spcAft>
              <a:buNone/>
            </a:pPr>
            <a:r>
              <a:rPr lang="en"/>
              <a:t>Water plants and giving them sunlight is an effective way to help them grow.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your own sentence for feasible and effectiveness!</a:t>
            </a:r>
            <a:endParaRPr/>
          </a:p>
        </p:txBody>
      </p:sp>
      <p:sp>
        <p:nvSpPr>
          <p:cNvPr id="209" name="Google Shape;209;p3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 your notebook, spend 5 minutes creating your own sentence that describes </a:t>
            </a:r>
            <a:r>
              <a:rPr lang="en"/>
              <a:t>feasibility</a:t>
            </a:r>
            <a:r>
              <a:rPr lang="en"/>
              <a:t> and effectiveness</a:t>
            </a:r>
            <a:endParaRPr/>
          </a:p>
        </p:txBody>
      </p:sp>
      <p:pic>
        <p:nvPicPr>
          <p:cNvPr descr="What Goes Into a Feasibility Study for a Construction Project? - Stonemark" id="210" name="Google Shape;210;p35"/>
          <p:cNvPicPr preferRelativeResize="0"/>
          <p:nvPr/>
        </p:nvPicPr>
        <p:blipFill>
          <a:blip r:embed="rId3">
            <a:alphaModFix/>
          </a:blip>
          <a:stretch>
            <a:fillRect/>
          </a:stretch>
        </p:blipFill>
        <p:spPr>
          <a:xfrm>
            <a:off x="0" y="2519225"/>
            <a:ext cx="4829400" cy="2579875"/>
          </a:xfrm>
          <a:prstGeom prst="rect">
            <a:avLst/>
          </a:prstGeom>
          <a:noFill/>
          <a:ln>
            <a:noFill/>
          </a:ln>
        </p:spPr>
      </p:pic>
      <p:pic>
        <p:nvPicPr>
          <p:cNvPr descr="How to Measure 'Effectiveness' of Programs? - Public Health Notes" id="211" name="Google Shape;211;p35"/>
          <p:cNvPicPr preferRelativeResize="0"/>
          <p:nvPr/>
        </p:nvPicPr>
        <p:blipFill>
          <a:blip r:embed="rId4">
            <a:alphaModFix/>
          </a:blip>
          <a:stretch>
            <a:fillRect/>
          </a:stretch>
        </p:blipFill>
        <p:spPr>
          <a:xfrm>
            <a:off x="4572000" y="2519226"/>
            <a:ext cx="4564367" cy="257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172825" y="6005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Feasibility/Effectiveness Chart</a:t>
            </a:r>
            <a:endParaRPr/>
          </a:p>
        </p:txBody>
      </p:sp>
      <p:graphicFrame>
        <p:nvGraphicFramePr>
          <p:cNvPr id="217" name="Google Shape;217;p36"/>
          <p:cNvGraphicFramePr/>
          <p:nvPr/>
        </p:nvGraphicFramePr>
        <p:xfrm>
          <a:off x="588000" y="887680"/>
          <a:ext cx="3000000" cy="3000000"/>
        </p:xfrm>
        <a:graphic>
          <a:graphicData uri="http://schemas.openxmlformats.org/drawingml/2006/table">
            <a:tbl>
              <a:tblPr>
                <a:noFill/>
                <a:tableStyleId>{687432CD-9691-4574-9CBD-2C478A29CCBB}</a:tableStyleId>
              </a:tblPr>
              <a:tblGrid>
                <a:gridCol w="1299625"/>
                <a:gridCol w="2571800"/>
                <a:gridCol w="2418075"/>
                <a:gridCol w="2160825"/>
              </a:tblGrid>
              <a:tr h="4690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High feasibility</a:t>
                      </a:r>
                      <a:endParaRPr/>
                    </a:p>
                  </a:txBody>
                  <a:tcPr marT="91425" marB="91425" marR="91425" marL="91425">
                    <a:solidFill>
                      <a:srgbClr val="00FF00"/>
                    </a:solidFill>
                  </a:tcPr>
                </a:tc>
                <a:tc>
                  <a:txBody>
                    <a:bodyPr/>
                    <a:lstStyle/>
                    <a:p>
                      <a:pPr indent="0" lvl="0" marL="0" rtl="0" algn="l">
                        <a:spcBef>
                          <a:spcPts val="0"/>
                        </a:spcBef>
                        <a:spcAft>
                          <a:spcPts val="0"/>
                        </a:spcAft>
                        <a:buNone/>
                      </a:pPr>
                      <a:r>
                        <a:rPr lang="en"/>
                        <a:t>Medium Feasibility</a:t>
                      </a:r>
                      <a:endParaRPr/>
                    </a:p>
                  </a:txBody>
                  <a:tcPr marT="91425" marB="91425" marR="91425" marL="91425">
                    <a:solidFill>
                      <a:srgbClr val="FFFF00"/>
                    </a:solidFill>
                  </a:tcPr>
                </a:tc>
                <a:tc>
                  <a:txBody>
                    <a:bodyPr/>
                    <a:lstStyle/>
                    <a:p>
                      <a:pPr indent="0" lvl="0" marL="0" rtl="0" algn="l">
                        <a:spcBef>
                          <a:spcPts val="0"/>
                        </a:spcBef>
                        <a:spcAft>
                          <a:spcPts val="0"/>
                        </a:spcAft>
                        <a:buNone/>
                      </a:pPr>
                      <a:r>
                        <a:rPr lang="en"/>
                        <a:t>Low Feasibility</a:t>
                      </a:r>
                      <a:endParaRPr/>
                    </a:p>
                  </a:txBody>
                  <a:tcPr marT="91425" marB="91425" marR="91425" marL="91425">
                    <a:solidFill>
                      <a:srgbClr val="FF0000"/>
                    </a:solidFill>
                  </a:tcPr>
                </a:tc>
              </a:tr>
              <a:tr h="1418575">
                <a:tc>
                  <a:txBody>
                    <a:bodyPr/>
                    <a:lstStyle/>
                    <a:p>
                      <a:pPr indent="0" lvl="0" marL="0" rtl="0" algn="l">
                        <a:spcBef>
                          <a:spcPts val="0"/>
                        </a:spcBef>
                        <a:spcAft>
                          <a:spcPts val="0"/>
                        </a:spcAft>
                        <a:buNone/>
                      </a:pPr>
                      <a:r>
                        <a:rPr lang="en"/>
                        <a:t>High Effectiveness</a:t>
                      </a:r>
                      <a:endParaRPr/>
                    </a:p>
                  </a:txBody>
                  <a:tcPr marT="91425" marB="91425" marR="91425" marL="91425">
                    <a:solidFill>
                      <a:srgbClr val="00FF00"/>
                    </a:solidFill>
                  </a:tcPr>
                </a:tc>
                <a:tc>
                  <a:txBody>
                    <a:bodyPr/>
                    <a:lstStyle/>
                    <a:p>
                      <a:pPr indent="-317500" lvl="0" marL="457200" rtl="0" algn="l">
                        <a:spcBef>
                          <a:spcPts val="0"/>
                        </a:spcBef>
                        <a:spcAft>
                          <a:spcPts val="0"/>
                        </a:spcAft>
                        <a:buSzPts val="1400"/>
                        <a:buChar char="-"/>
                      </a:pPr>
                      <a:r>
                        <a:rPr lang="en">
                          <a:solidFill>
                            <a:schemeClr val="dk2"/>
                          </a:solidFill>
                        </a:rPr>
                        <a:t>Not littering</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Recycling every single time</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Reduce plastic use</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Reuse instead of throwing out</a:t>
                      </a:r>
                      <a:endParaRPr>
                        <a:solidFill>
                          <a:schemeClr val="dk2"/>
                        </a:solidFill>
                      </a:endParaRPr>
                    </a:p>
                  </a:txBody>
                  <a:tcPr marT="91425" marB="91425" marR="91425" marL="91425"/>
                </a:tc>
                <a:tc>
                  <a:txBody>
                    <a:bodyPr/>
                    <a:lstStyle/>
                    <a:p>
                      <a:pPr indent="-317500" lvl="0" marL="457200" rtl="0" algn="l">
                        <a:spcBef>
                          <a:spcPts val="0"/>
                        </a:spcBef>
                        <a:spcAft>
                          <a:spcPts val="0"/>
                        </a:spcAft>
                        <a:buSzPts val="1400"/>
                        <a:buChar char="-"/>
                      </a:pPr>
                      <a:r>
                        <a:rPr lang="en"/>
                        <a:t>Planting many trees in Harlem</a:t>
                      </a:r>
                      <a:endParaRPr/>
                    </a:p>
                  </a:txBody>
                  <a:tcPr marT="91425" marB="91425" marR="91425" marL="91425"/>
                </a:tc>
                <a:tc>
                  <a:txBody>
                    <a:bodyPr/>
                    <a:lstStyle/>
                    <a:p>
                      <a:pPr indent="-317500" lvl="0" marL="457200" rtl="0" algn="l">
                        <a:spcBef>
                          <a:spcPts val="0"/>
                        </a:spcBef>
                        <a:spcAft>
                          <a:spcPts val="0"/>
                        </a:spcAft>
                        <a:buSzPts val="1400"/>
                        <a:buChar char="-"/>
                      </a:pPr>
                      <a:r>
                        <a:rPr lang="en"/>
                        <a:t>Hiring a staff of </a:t>
                      </a:r>
                      <a:r>
                        <a:rPr lang="en"/>
                        <a:t>people</a:t>
                      </a:r>
                      <a:r>
                        <a:rPr lang="en"/>
                        <a:t> to make sure there is no litter making </a:t>
                      </a:r>
                      <a:r>
                        <a:rPr lang="en"/>
                        <a:t>its</a:t>
                      </a:r>
                      <a:r>
                        <a:rPr lang="en"/>
                        <a:t> way to the Hudson river.</a:t>
                      </a:r>
                      <a:endParaRPr/>
                    </a:p>
                  </a:txBody>
                  <a:tcPr marT="91425" marB="91425" marR="91425" marL="91425"/>
                </a:tc>
              </a:tr>
              <a:tr h="1005750">
                <a:tc>
                  <a:txBody>
                    <a:bodyPr/>
                    <a:lstStyle/>
                    <a:p>
                      <a:pPr indent="0" lvl="0" marL="0" rtl="0" algn="l">
                        <a:spcBef>
                          <a:spcPts val="0"/>
                        </a:spcBef>
                        <a:spcAft>
                          <a:spcPts val="0"/>
                        </a:spcAft>
                        <a:buNone/>
                      </a:pPr>
                      <a:r>
                        <a:rPr lang="en"/>
                        <a:t>Medium Effectiveness</a:t>
                      </a:r>
                      <a:endParaRPr/>
                    </a:p>
                  </a:txBody>
                  <a:tcPr marT="91425" marB="91425" marR="91425" marL="91425">
                    <a:solidFill>
                      <a:srgbClr val="FFFF00"/>
                    </a:solidFill>
                  </a:tcPr>
                </a:tc>
                <a:tc>
                  <a:txBody>
                    <a:bodyPr/>
                    <a:lstStyle/>
                    <a:p>
                      <a:pPr indent="-317500" lvl="0" marL="457200" rtl="0" algn="l">
                        <a:spcBef>
                          <a:spcPts val="0"/>
                        </a:spcBef>
                        <a:spcAft>
                          <a:spcPts val="0"/>
                        </a:spcAft>
                        <a:buSzPts val="1400"/>
                        <a:buChar char="-"/>
                      </a:pPr>
                      <a:r>
                        <a:rPr lang="en"/>
                        <a:t>Picking up litter in the streets when you see it.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Educating peers and family members about why littering is not good for the Hudson River</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241400">
                <a:tc>
                  <a:txBody>
                    <a:bodyPr/>
                    <a:lstStyle/>
                    <a:p>
                      <a:pPr indent="0" lvl="0" marL="0" rtl="0" algn="l">
                        <a:spcBef>
                          <a:spcPts val="0"/>
                        </a:spcBef>
                        <a:spcAft>
                          <a:spcPts val="0"/>
                        </a:spcAft>
                        <a:buNone/>
                      </a:pPr>
                      <a:r>
                        <a:rPr lang="en"/>
                        <a:t>Low Effectiveness</a:t>
                      </a:r>
                      <a:endParaRPr/>
                    </a:p>
                  </a:txBody>
                  <a:tcPr marT="91425" marB="91425" marR="91425" marL="91425">
                    <a:solidFill>
                      <a:srgbClr val="FF0000"/>
                    </a:solidFill>
                  </a:tcPr>
                </a:tc>
                <a:tc>
                  <a:txBody>
                    <a:bodyPr/>
                    <a:lstStyle/>
                    <a:p>
                      <a:pPr indent="-317500" lvl="0" marL="457200" rtl="0" algn="l">
                        <a:spcBef>
                          <a:spcPts val="0"/>
                        </a:spcBef>
                        <a:spcAft>
                          <a:spcPts val="0"/>
                        </a:spcAft>
                        <a:buSzPts val="1400"/>
                        <a:buChar char="-"/>
                      </a:pPr>
                      <a:r>
                        <a:rPr lang="en"/>
                        <a:t>Completing this slideshow and doing nothing afterwards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18" name="Google Shape;218;p36"/>
          <p:cNvSpPr txBox="1"/>
          <p:nvPr/>
        </p:nvSpPr>
        <p:spPr>
          <a:xfrm>
            <a:off x="3176400" y="304475"/>
            <a:ext cx="5707200" cy="58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latin typeface="Source Code Pro"/>
                <a:ea typeface="Source Code Pro"/>
                <a:cs typeface="Source Code Pro"/>
                <a:sym typeface="Source Code Pro"/>
              </a:rPr>
              <a:t>Feasibility</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219" name="Google Shape;219;p36"/>
          <p:cNvSpPr txBox="1"/>
          <p:nvPr/>
        </p:nvSpPr>
        <p:spPr>
          <a:xfrm rot="-5400000">
            <a:off x="-1300675" y="2790700"/>
            <a:ext cx="3270300" cy="4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Source Code Pro"/>
                <a:ea typeface="Source Code Pro"/>
                <a:cs typeface="Source Code Pro"/>
                <a:sym typeface="Source Code Pro"/>
              </a:rPr>
              <a:t>Effectiveness</a:t>
            </a:r>
            <a:endParaRPr sz="2300">
              <a:latin typeface="Source Code Pro"/>
              <a:ea typeface="Source Code Pro"/>
              <a:cs typeface="Source Code Pro"/>
              <a:sym typeface="Source Code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249225" y="33085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Exit Ticket</a:t>
            </a:r>
            <a:endParaRPr/>
          </a:p>
        </p:txBody>
      </p:sp>
      <p:sp>
        <p:nvSpPr>
          <p:cNvPr id="225" name="Google Shape;225;p3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100"/>
              <a:t>Based on our chart, w</a:t>
            </a:r>
            <a:r>
              <a:rPr lang="en" sz="2100"/>
              <a:t>hich</a:t>
            </a:r>
            <a:r>
              <a:rPr lang="en" sz="2100"/>
              <a:t> solution do you think is the best option to reduce pollution in the Hudson River and </a:t>
            </a:r>
            <a:r>
              <a:rPr lang="en" sz="2100"/>
              <a:t>why</a:t>
            </a:r>
            <a:r>
              <a:rPr lang="en" sz="2100"/>
              <a:t>??</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Guiding Question/Class Conversation</a:t>
            </a:r>
            <a:endParaRPr/>
          </a:p>
        </p:txBody>
      </p:sp>
      <p:sp>
        <p:nvSpPr>
          <p:cNvPr id="73" name="Google Shape;73;p15"/>
          <p:cNvSpPr txBox="1"/>
          <p:nvPr>
            <p:ph idx="1" type="body"/>
          </p:nvPr>
        </p:nvSpPr>
        <p:spPr>
          <a:xfrm>
            <a:off x="414125" y="1219450"/>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What can you do to keep your neighborhood beautiful?</a:t>
            </a:r>
            <a:endParaRPr sz="4100"/>
          </a:p>
          <a:p>
            <a:pPr indent="0" lvl="0" marL="0" rtl="0" algn="l">
              <a:spcBef>
                <a:spcPts val="1200"/>
              </a:spcBef>
              <a:spcAft>
                <a:spcPts val="1200"/>
              </a:spcAft>
              <a:buNone/>
            </a:pPr>
            <a:r>
              <a:t/>
            </a:r>
            <a:endParaRPr sz="3900"/>
          </a:p>
        </p:txBody>
      </p:sp>
      <p:pic>
        <p:nvPicPr>
          <p:cNvPr descr="Learning Hub: Wildlife in New York City Parks : NYC Parks" id="74" name="Google Shape;74;p15"/>
          <p:cNvPicPr preferRelativeResize="0"/>
          <p:nvPr/>
        </p:nvPicPr>
        <p:blipFill>
          <a:blip r:embed="rId3">
            <a:alphaModFix/>
          </a:blip>
          <a:stretch>
            <a:fillRect/>
          </a:stretch>
        </p:blipFill>
        <p:spPr>
          <a:xfrm>
            <a:off x="0" y="3174800"/>
            <a:ext cx="2181225" cy="1714500"/>
          </a:xfrm>
          <a:prstGeom prst="rect">
            <a:avLst/>
          </a:prstGeom>
          <a:noFill/>
          <a:ln>
            <a:noFill/>
          </a:ln>
        </p:spPr>
      </p:pic>
      <p:pic>
        <p:nvPicPr>
          <p:cNvPr descr="Learning Hub: Wildlife in New York City Parks : NYC Parks" id="75" name="Google Shape;75;p15"/>
          <p:cNvPicPr preferRelativeResize="0"/>
          <p:nvPr/>
        </p:nvPicPr>
        <p:blipFill>
          <a:blip r:embed="rId4">
            <a:alphaModFix/>
          </a:blip>
          <a:stretch>
            <a:fillRect/>
          </a:stretch>
        </p:blipFill>
        <p:spPr>
          <a:xfrm>
            <a:off x="2181225" y="3174800"/>
            <a:ext cx="2581275" cy="1714500"/>
          </a:xfrm>
          <a:prstGeom prst="rect">
            <a:avLst/>
          </a:prstGeom>
          <a:noFill/>
          <a:ln>
            <a:noFill/>
          </a:ln>
        </p:spPr>
      </p:pic>
      <p:pic>
        <p:nvPicPr>
          <p:cNvPr descr="Urban nature—what kinds of plants and wildlife flourish in cities?" id="76" name="Google Shape;76;p15"/>
          <p:cNvPicPr preferRelativeResize="0"/>
          <p:nvPr/>
        </p:nvPicPr>
        <p:blipFill>
          <a:blip r:embed="rId5">
            <a:alphaModFix/>
          </a:blip>
          <a:stretch>
            <a:fillRect/>
          </a:stretch>
        </p:blipFill>
        <p:spPr>
          <a:xfrm>
            <a:off x="4323575" y="3155750"/>
            <a:ext cx="2619375" cy="1752600"/>
          </a:xfrm>
          <a:prstGeom prst="rect">
            <a:avLst/>
          </a:prstGeom>
          <a:noFill/>
          <a:ln>
            <a:noFill/>
          </a:ln>
        </p:spPr>
      </p:pic>
      <p:pic>
        <p:nvPicPr>
          <p:cNvPr descr="Learning Hub: Wildlife in New York City Parks : NYC Parks" id="77" name="Google Shape;77;p15"/>
          <p:cNvPicPr preferRelativeResize="0"/>
          <p:nvPr/>
        </p:nvPicPr>
        <p:blipFill>
          <a:blip r:embed="rId6">
            <a:alphaModFix/>
          </a:blip>
          <a:stretch>
            <a:fillRect/>
          </a:stretch>
        </p:blipFill>
        <p:spPr>
          <a:xfrm>
            <a:off x="6546300" y="3174800"/>
            <a:ext cx="2286000" cy="17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83" name="Google Shape;83;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SzPts val="1800"/>
              <a:buChar char="-"/>
            </a:pPr>
            <a:r>
              <a:rPr lang="en"/>
              <a:t>Do Now</a:t>
            </a:r>
            <a:endParaRPr/>
          </a:p>
          <a:p>
            <a:pPr indent="-342900" lvl="0" marL="457200" rtl="0" algn="l">
              <a:spcBef>
                <a:spcPts val="0"/>
              </a:spcBef>
              <a:spcAft>
                <a:spcPts val="0"/>
              </a:spcAft>
              <a:buSzPts val="1800"/>
              <a:buChar char="-"/>
            </a:pPr>
            <a:r>
              <a:rPr lang="en"/>
              <a:t>Guiding Question</a:t>
            </a:r>
            <a:endParaRPr/>
          </a:p>
          <a:p>
            <a:pPr indent="-342900" lvl="0" marL="457200" rtl="0" algn="l">
              <a:spcBef>
                <a:spcPts val="0"/>
              </a:spcBef>
              <a:spcAft>
                <a:spcPts val="0"/>
              </a:spcAft>
              <a:buSzPts val="1800"/>
              <a:buChar char="-"/>
            </a:pPr>
            <a:r>
              <a:rPr lang="en"/>
              <a:t>Agenda</a:t>
            </a:r>
            <a:endParaRPr/>
          </a:p>
          <a:p>
            <a:pPr indent="-342900" lvl="0" marL="457200" rtl="0" algn="l">
              <a:spcBef>
                <a:spcPts val="0"/>
              </a:spcBef>
              <a:spcAft>
                <a:spcPts val="0"/>
              </a:spcAft>
              <a:buSzPts val="1800"/>
              <a:buChar char="-"/>
            </a:pPr>
            <a:r>
              <a:rPr lang="en"/>
              <a:t>Review PPA</a:t>
            </a:r>
            <a:endParaRPr/>
          </a:p>
          <a:p>
            <a:pPr indent="-342900" lvl="0" marL="457200" rtl="0" algn="l">
              <a:spcBef>
                <a:spcPts val="0"/>
              </a:spcBef>
              <a:spcAft>
                <a:spcPts val="0"/>
              </a:spcAft>
              <a:buSzPts val="1800"/>
              <a:buChar char="-"/>
            </a:pPr>
            <a:r>
              <a:rPr lang="en"/>
              <a:t>Slides/Class Conversation</a:t>
            </a:r>
            <a:endParaRPr/>
          </a:p>
          <a:p>
            <a:pPr indent="-342900" lvl="0" marL="457200" rtl="0" algn="l">
              <a:spcBef>
                <a:spcPts val="0"/>
              </a:spcBef>
              <a:spcAft>
                <a:spcPts val="0"/>
              </a:spcAft>
              <a:buSzPts val="1800"/>
              <a:buChar char="-"/>
            </a:pPr>
            <a:r>
              <a:rPr lang="en"/>
              <a:t>Independent</a:t>
            </a:r>
            <a:r>
              <a:rPr lang="en"/>
              <a:t> work </a:t>
            </a:r>
            <a:endParaRPr/>
          </a:p>
          <a:p>
            <a:pPr indent="-342900" lvl="0" marL="457200" rtl="0" algn="l">
              <a:spcBef>
                <a:spcPts val="0"/>
              </a:spcBef>
              <a:spcAft>
                <a:spcPts val="0"/>
              </a:spcAft>
              <a:buSzPts val="1800"/>
              <a:buChar char="-"/>
            </a:pPr>
            <a:r>
              <a:rPr lang="en"/>
              <a:t>Exit ticket</a:t>
            </a:r>
            <a:endParaRPr/>
          </a:p>
        </p:txBody>
      </p:sp>
      <p:pic>
        <p:nvPicPr>
          <p:cNvPr descr="Why you need an agenda for meetings with your principal investigator" id="84" name="Google Shape;84;p16"/>
          <p:cNvPicPr preferRelativeResize="0"/>
          <p:nvPr/>
        </p:nvPicPr>
        <p:blipFill>
          <a:blip r:embed="rId3">
            <a:alphaModFix/>
          </a:blip>
          <a:stretch>
            <a:fillRect/>
          </a:stretch>
        </p:blipFill>
        <p:spPr>
          <a:xfrm>
            <a:off x="5412125" y="1468825"/>
            <a:ext cx="2936925" cy="293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PPA- Steps to solve a problem </a:t>
            </a:r>
            <a:endParaRPr/>
          </a:p>
        </p:txBody>
      </p:sp>
      <p:sp>
        <p:nvSpPr>
          <p:cNvPr id="90" name="Google Shape;90;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PPA is steps we can use to solve a problem. If we check off all the steps in the PPA, we will be closer to solving a problem than when we started!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1" name="Google Shape;91;p17"/>
          <p:cNvPicPr preferRelativeResize="0"/>
          <p:nvPr/>
        </p:nvPicPr>
        <p:blipFill>
          <a:blip r:embed="rId3">
            <a:alphaModFix/>
          </a:blip>
          <a:stretch>
            <a:fillRect/>
          </a:stretch>
        </p:blipFill>
        <p:spPr>
          <a:xfrm>
            <a:off x="2696863" y="2192707"/>
            <a:ext cx="3750275" cy="288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PPA Steps</a:t>
            </a:r>
            <a:endParaRPr/>
          </a:p>
        </p:txBody>
      </p:sp>
      <p:sp>
        <p:nvSpPr>
          <p:cNvPr id="97" name="Google Shape;97;p18"/>
          <p:cNvSpPr txBox="1"/>
          <p:nvPr>
            <p:ph idx="1" type="body"/>
          </p:nvPr>
        </p:nvSpPr>
        <p:spPr>
          <a:xfrm>
            <a:off x="129100" y="1234075"/>
            <a:ext cx="9015000" cy="33348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sz="2800" u="sng">
                <a:solidFill>
                  <a:schemeClr val="hlink"/>
                </a:solidFill>
                <a:hlinkClick r:id="rId3"/>
              </a:rPr>
              <a:t>What is the problem?</a:t>
            </a:r>
            <a:endParaRPr sz="2800"/>
          </a:p>
          <a:p>
            <a:pPr indent="-406400" lvl="0" marL="457200" rtl="0" algn="l">
              <a:spcBef>
                <a:spcPts val="0"/>
              </a:spcBef>
              <a:spcAft>
                <a:spcPts val="0"/>
              </a:spcAft>
              <a:buSzPts val="2800"/>
              <a:buAutoNum type="arabicPeriod"/>
            </a:pPr>
            <a:r>
              <a:rPr lang="en" sz="2800" u="sng">
                <a:solidFill>
                  <a:schemeClr val="hlink"/>
                </a:solidFill>
                <a:hlinkClick r:id="rId4"/>
              </a:rPr>
              <a:t>What is the Evidence?</a:t>
            </a:r>
            <a:endParaRPr sz="2800"/>
          </a:p>
          <a:p>
            <a:pPr indent="-406400" lvl="0" marL="457200" rtl="0" algn="l">
              <a:spcBef>
                <a:spcPts val="0"/>
              </a:spcBef>
              <a:spcAft>
                <a:spcPts val="0"/>
              </a:spcAft>
              <a:buSzPts val="2800"/>
              <a:buAutoNum type="arabicPeriod"/>
            </a:pPr>
            <a:r>
              <a:rPr lang="en" sz="2800" u="sng">
                <a:solidFill>
                  <a:schemeClr val="hlink"/>
                </a:solidFill>
                <a:hlinkClick r:id="rId5"/>
              </a:rPr>
              <a:t>What are the causes?</a:t>
            </a:r>
            <a:endParaRPr sz="2800"/>
          </a:p>
          <a:p>
            <a:pPr indent="-406400" lvl="0" marL="457200" rtl="0" algn="l">
              <a:spcBef>
                <a:spcPts val="0"/>
              </a:spcBef>
              <a:spcAft>
                <a:spcPts val="0"/>
              </a:spcAft>
              <a:buSzPts val="2800"/>
              <a:buAutoNum type="arabicPeriod"/>
            </a:pPr>
            <a:r>
              <a:rPr lang="en" sz="2800" u="sng">
                <a:solidFill>
                  <a:schemeClr val="hlink"/>
                </a:solidFill>
                <a:hlinkClick r:id="rId6"/>
              </a:rPr>
              <a:t>What is the existing policy?</a:t>
            </a:r>
            <a:endParaRPr sz="2800"/>
          </a:p>
          <a:p>
            <a:pPr indent="-406400" lvl="0" marL="457200" rtl="0" algn="l">
              <a:spcBef>
                <a:spcPts val="0"/>
              </a:spcBef>
              <a:spcAft>
                <a:spcPts val="0"/>
              </a:spcAft>
              <a:buSzPts val="2800"/>
              <a:buAutoNum type="arabicPeriod"/>
            </a:pPr>
            <a:r>
              <a:rPr lang="en" sz="2800" u="sng">
                <a:solidFill>
                  <a:schemeClr val="hlink"/>
                </a:solidFill>
                <a:hlinkClick r:id="rId7"/>
              </a:rPr>
              <a:t>What policies can we create to correct the problem?</a:t>
            </a:r>
            <a:endParaRPr sz="2800"/>
          </a:p>
          <a:p>
            <a:pPr indent="-406400" lvl="0" marL="457200" rtl="0" algn="l">
              <a:spcBef>
                <a:spcPts val="0"/>
              </a:spcBef>
              <a:spcAft>
                <a:spcPts val="0"/>
              </a:spcAft>
              <a:buSzPts val="2800"/>
              <a:buAutoNum type="arabicPeriod"/>
            </a:pPr>
            <a:r>
              <a:rPr lang="en" sz="2800" u="sng">
                <a:solidFill>
                  <a:schemeClr val="hlink"/>
                </a:solidFill>
                <a:hlinkClick r:id="rId8"/>
              </a:rPr>
              <a:t>What is the BEST policy to correct the problem?</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PPA</a:t>
            </a:r>
            <a:endParaRPr/>
          </a:p>
        </p:txBody>
      </p:sp>
      <p:sp>
        <p:nvSpPr>
          <p:cNvPr id="103" name="Google Shape;103;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will be working as a team to go through the stages of the PPA to try to solve the problem of:</a:t>
            </a:r>
            <a:endParaRPr/>
          </a:p>
          <a:p>
            <a:pPr indent="0" lvl="0" marL="0" rtl="0" algn="l">
              <a:spcBef>
                <a:spcPts val="1200"/>
              </a:spcBef>
              <a:spcAft>
                <a:spcPts val="0"/>
              </a:spcAft>
              <a:buNone/>
            </a:pPr>
            <a:r>
              <a:t/>
            </a:r>
            <a:endParaRPr/>
          </a:p>
          <a:p>
            <a:pPr indent="0" lvl="0" marL="0" rtl="0" algn="ctr">
              <a:spcBef>
                <a:spcPts val="1200"/>
              </a:spcBef>
              <a:spcAft>
                <a:spcPts val="1200"/>
              </a:spcAft>
              <a:buNone/>
            </a:pPr>
            <a:r>
              <a:rPr b="1" lang="en" sz="2500"/>
              <a:t> Pollution of the Hudson River in Harlem, NYC</a:t>
            </a:r>
            <a:endParaRPr b="1"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pollution?</a:t>
            </a:r>
            <a:endParaRPr/>
          </a:p>
        </p:txBody>
      </p:sp>
      <p:sp>
        <p:nvSpPr>
          <p:cNvPr id="109" name="Google Shape;109;p20"/>
          <p:cNvSpPr txBox="1"/>
          <p:nvPr>
            <p:ph idx="1" type="body"/>
          </p:nvPr>
        </p:nvSpPr>
        <p:spPr>
          <a:xfrm>
            <a:off x="259625" y="136467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
            </a:r>
            <a:r>
              <a:rPr lang="en"/>
              <a:t>ollution is the introduction of harmful materials into the environment. </a:t>
            </a:r>
            <a:endParaRPr/>
          </a:p>
          <a:p>
            <a:pPr indent="0" lvl="0" marL="0" rtl="0" algn="l">
              <a:spcBef>
                <a:spcPts val="1200"/>
              </a:spcBef>
              <a:spcAft>
                <a:spcPts val="0"/>
              </a:spcAft>
              <a:buNone/>
            </a:pPr>
            <a:r>
              <a:rPr lang="en"/>
              <a:t>Based on this definition, where do you see pollution in your day to day life?</a:t>
            </a:r>
            <a:endParaRPr/>
          </a:p>
          <a:p>
            <a:pPr indent="-342900" lvl="0" marL="457200" rtl="0" algn="l">
              <a:spcBef>
                <a:spcPts val="120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a:p>
            <a:pPr indent="-342900" lvl="0" marL="457200" rtl="0" algn="l">
              <a:spcBef>
                <a:spcPts val="0"/>
              </a:spcBef>
              <a:spcAft>
                <a:spcPts val="0"/>
              </a:spcAft>
              <a:buSzPts val="1800"/>
              <a:buAutoNum type="arabicPeriod"/>
            </a:pPr>
            <a:r>
              <a:t/>
            </a:r>
            <a:endParaRPr/>
          </a:p>
        </p:txBody>
      </p:sp>
      <p:pic>
        <p:nvPicPr>
          <p:cNvPr descr="pollution | National Geographic Society" id="110" name="Google Shape;110;p20"/>
          <p:cNvPicPr preferRelativeResize="0"/>
          <p:nvPr/>
        </p:nvPicPr>
        <p:blipFill>
          <a:blip r:embed="rId3">
            <a:alphaModFix/>
          </a:blip>
          <a:stretch>
            <a:fillRect/>
          </a:stretch>
        </p:blipFill>
        <p:spPr>
          <a:xfrm>
            <a:off x="6247200" y="2979925"/>
            <a:ext cx="2896800" cy="2163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water pollution?</a:t>
            </a:r>
            <a:endParaRPr/>
          </a:p>
        </p:txBody>
      </p:sp>
      <p:sp>
        <p:nvSpPr>
          <p:cNvPr id="116" name="Google Shape;116;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solidFill>
                  <a:srgbClr val="4D5156"/>
                </a:solidFill>
                <a:highlight>
                  <a:srgbClr val="FFFFFF"/>
                </a:highlight>
                <a:latin typeface="Roboto"/>
                <a:ea typeface="Roboto"/>
                <a:cs typeface="Roboto"/>
                <a:sym typeface="Roboto"/>
              </a:rPr>
              <a:t>Water pollution is the contamination of water bodies, usually as a result of human activities, so that it negatively affects its uses. Water bodies include lakes, rivers, oceans, aquifers, reservoirs and groundwater. Water pollution results when contaminants are introduced into these water bodies.</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