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5143500" cx="9144000"/>
  <p:notesSz cx="6858000" cy="9144000"/>
  <p:embeddedFontLst>
    <p:embeddedFont>
      <p:font typeface="Source Code Pro"/>
      <p:regular r:id="rId29"/>
      <p:bold r:id="rId30"/>
      <p:italic r:id="rId31"/>
      <p:boldItalic r:id="rId32"/>
    </p:embeddedFont>
    <p:embeddedFont>
      <p:font typeface="Oswald"/>
      <p:regular r:id="rId33"/>
      <p:bold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7AB0449-4BEC-418F-8CAD-11EEC7E22DC8}">
  <a:tblStyle styleId="{37AB0449-4BEC-418F-8CAD-11EEC7E22D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SourceCodePro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SourceCodePro-italic.fntdata"/><Relationship Id="rId30" Type="http://schemas.openxmlformats.org/officeDocument/2006/relationships/font" Target="fonts/SourceCodePro-bold.fntdata"/><Relationship Id="rId11" Type="http://schemas.openxmlformats.org/officeDocument/2006/relationships/slide" Target="slides/slide5.xml"/><Relationship Id="rId33" Type="http://schemas.openxmlformats.org/officeDocument/2006/relationships/font" Target="fonts/Oswald-regular.fntdata"/><Relationship Id="rId10" Type="http://schemas.openxmlformats.org/officeDocument/2006/relationships/slide" Target="slides/slide4.xml"/><Relationship Id="rId32" Type="http://schemas.openxmlformats.org/officeDocument/2006/relationships/font" Target="fonts/SourceCodePro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schemas.openxmlformats.org/officeDocument/2006/relationships/font" Target="fonts/Oswald-bold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KONkzQNYJQY" TargetMode="Externa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greenchildmagazine.com/single-use-plastic/#:~:text=Animals%20also%20mistake%20single%20use,by%20immobilizing%20or%20strangling%20them." TargetMode="Externa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kleankanteen.co.uk/blogs/news/9-ways-to-reduce-plastic-in-your-school" TargetMode="Externa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948d4fdd74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948d4fdd74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48d4fdd74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48d4fdd74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948d4fdd74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948d4fdd74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948d4fdd74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948d4fdd74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948d4fdd74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948d4fdd74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948d4fdd74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948d4fdd74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Video: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https://www.youtube.com/watch?v=KONkzQNYJQY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948d4fdd74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948d4fdd74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Article: </a:t>
            </a:r>
            <a:r>
              <a:rPr lang="en" u="sng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https://www.greenchildmagazine.com/single-use-plastic/#:~:text=Animals%20also%20mistake%20single%20use,by%20immobilizing%20or%20strangling%20them.</a:t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948d4fdd74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948d4fdd74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948d4fdd74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948d4fdd74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Article: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https://www.kleankanteen.co.uk/blogs/news/9-ways-to-reduce-plastic-in-your-school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948d4fdd74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948d4fdd74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48d4fdd7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48d4fdd7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948d4fdd74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948d4fdd74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948d4fdd74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948d4fdd74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948d4fdd74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948d4fdd74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Possibility</a:t>
            </a:r>
            <a:r>
              <a:rPr lang="en"/>
              <a:t> for next class to either make something with single use plastic (Like a planter or other arts and crafts project), or also create a newsletter as a class to give to principal/school about reducing our footprint at NDMS.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948d4fdd74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948d4fdd74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48d4fdd74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48d4fdd74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48d4fdd74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48d4fdd74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48d4fdd74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48d4fdd74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48d4fdd74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48d4fdd74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48d4fdd74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48d4fdd74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948d4fdd74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948d4fdd74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youtube.com/watch?v=526gMLHDVLg" TargetMode="External"/><Relationship Id="rId4" Type="http://schemas.openxmlformats.org/officeDocument/2006/relationships/hyperlink" Target="http://www.youtube.com/watch?v=526gMLHDVLg" TargetMode="External"/><Relationship Id="rId5" Type="http://schemas.openxmlformats.org/officeDocument/2006/relationships/image" Target="../media/image1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KONkzQNYJQY" TargetMode="External"/><Relationship Id="rId4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greenchildmagazine.com/single-use-plastic/#:~:text=Animals%20also%20mistake%20single%20use,by%20immobilizing%20or%20strangling%20them." TargetMode="External"/><Relationship Id="rId4" Type="http://schemas.openxmlformats.org/officeDocument/2006/relationships/image" Target="../media/image1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Relationship Id="rId4" Type="http://schemas.openxmlformats.org/officeDocument/2006/relationships/image" Target="../media/image1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0" y="473800"/>
            <a:ext cx="88128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 much single-use plastic waste being created in NDMS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Victoria Lodi, New Design Middle School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single use plastic bad?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 Problem with Plastics</a:t>
            </a:r>
            <a:endParaRPr/>
          </a:p>
        </p:txBody>
      </p:sp>
      <p:pic>
        <p:nvPicPr>
          <p:cNvPr descr="The straw in your drink seems small, but the 500 million single-use plastic straws American use every day add up to a big problem for our oceans, lakes and rivers. Join us in making a difference. Say “no thanks” to single-use plastic straws and embrace reusable or biodegradable alternatives.&#10;&#10;Join us in making a difference. Say “no thanks” to single-use plastic straws and embrace reusable or biodegradable alternatives. Learn more at www.sheddaquarium.org.sheddthestraw!" id="124" name="Google Shape;124;p22" title="The Problem with Plastics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92275" y="138840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Evidence?</a:t>
            </a:r>
            <a:endParaRPr/>
          </a:p>
        </p:txBody>
      </p:sp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***Turn and Talk with your table partner***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evidence can we gather that there is too much single-use plastic being used in NDMS???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>
          <a:xfrm>
            <a:off x="311700" y="735325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Evidence?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causes single use plastic waste at NDMS?</a:t>
            </a:r>
            <a:endParaRPr/>
          </a:p>
        </p:txBody>
      </p:sp>
      <p:sp>
        <p:nvSpPr>
          <p:cNvPr id="142" name="Google Shape;142;p25"/>
          <p:cNvSpPr txBox="1"/>
          <p:nvPr>
            <p:ph idx="1" type="body"/>
          </p:nvPr>
        </p:nvSpPr>
        <p:spPr>
          <a:xfrm>
            <a:off x="311700" y="1447975"/>
            <a:ext cx="8520600" cy="11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*** Lets work as a class and try to think of 10 different causes of plastic waste!***</a:t>
            </a:r>
            <a:endParaRPr sz="22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143" name="Google Shape;143;p25"/>
          <p:cNvSpPr txBox="1"/>
          <p:nvPr/>
        </p:nvSpPr>
        <p:spPr>
          <a:xfrm>
            <a:off x="392275" y="2440475"/>
            <a:ext cx="3489000" cy="24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Source Code Pro"/>
              <a:buAutoNum type="arabicPeriod"/>
            </a:pPr>
            <a:r>
              <a:t/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Source Code Pro"/>
              <a:buAutoNum type="arabicPeriod"/>
            </a:pPr>
            <a:r>
              <a:t/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Source Code Pro"/>
              <a:buAutoNum type="arabicPeriod"/>
            </a:pPr>
            <a:r>
              <a:t/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Source Code Pro"/>
              <a:buAutoNum type="arabicPeriod"/>
            </a:pPr>
            <a:r>
              <a:t/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Source Code Pro"/>
              <a:buAutoNum type="arabicPeriod"/>
            </a:pPr>
            <a:r>
              <a:t/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4" name="Google Shape;144;p25"/>
          <p:cNvSpPr txBox="1"/>
          <p:nvPr/>
        </p:nvSpPr>
        <p:spPr>
          <a:xfrm>
            <a:off x="4572000" y="2488475"/>
            <a:ext cx="3000000" cy="21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Source Code Pro"/>
                <a:ea typeface="Source Code Pro"/>
                <a:cs typeface="Source Code Pro"/>
                <a:sym typeface="Source Code Pro"/>
              </a:rPr>
              <a:t>6. </a:t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Source Code Pro"/>
                <a:ea typeface="Source Code Pro"/>
                <a:cs typeface="Source Code Pro"/>
                <a:sym typeface="Source Code Pro"/>
              </a:rPr>
              <a:t>7. </a:t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Source Code Pro"/>
                <a:ea typeface="Source Code Pro"/>
                <a:cs typeface="Source Code Pro"/>
                <a:sym typeface="Source Code Pro"/>
              </a:rPr>
              <a:t>8. </a:t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Source Code Pro"/>
                <a:ea typeface="Source Code Pro"/>
                <a:cs typeface="Source Code Pro"/>
                <a:sym typeface="Source Code Pro"/>
              </a:rPr>
              <a:t>9. </a:t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Source Code Pro"/>
                <a:ea typeface="Source Code Pro"/>
                <a:cs typeface="Source Code Pro"/>
                <a:sym typeface="Source Code Pro"/>
              </a:rPr>
              <a:t>10.</a:t>
            </a:r>
            <a:endParaRPr sz="22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Existing policy?</a:t>
            </a:r>
            <a:endParaRPr/>
          </a:p>
        </p:txBody>
      </p:sp>
      <p:sp>
        <p:nvSpPr>
          <p:cNvPr id="150" name="Google Shape;150;p26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NYC banned plastic bags at store in 2020, but delayed it because of Covid-19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 other concrete policy exists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can we do to fix this problem at NDMS?</a:t>
            </a:r>
            <a:endParaRPr/>
          </a:p>
        </p:txBody>
      </p:sp>
      <p:pic>
        <p:nvPicPr>
          <p:cNvPr descr="While giving up plastic altogether is the best step for the environment, it's not always the easiest. So, we say, start with the single-use plastics in your life. Here's a simple way to identify and avoid those single-use plastics: If you won't use it twice, it's not nice!" id="156" name="Google Shape;156;p27" title="10 single-use plastic items you can cut out of your life toda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2775" y="146882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can we do to fix this problem at NDMS?</a:t>
            </a:r>
            <a:endParaRPr/>
          </a:p>
        </p:txBody>
      </p:sp>
      <p:sp>
        <p:nvSpPr>
          <p:cNvPr id="162" name="Google Shape;162;p28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Read </a:t>
            </a:r>
            <a:r>
              <a:rPr lang="en" u="sng">
                <a:solidFill>
                  <a:schemeClr val="hlink"/>
                </a:solidFill>
                <a:hlinkClick r:id="rId3"/>
              </a:rPr>
              <a:t>this</a:t>
            </a:r>
            <a:r>
              <a:rPr lang="en"/>
              <a:t> article, and then think about what YOU can personally do to reduce the use of single-use plastic at NDMS.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Fill out your answers in your worksheet!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Reusing Plastic Water Bottles | LoveToKnow" id="163" name="Google Shape;163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08825" y="3387875"/>
            <a:ext cx="2535175" cy="168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Policies we can implement at NDMS</a:t>
            </a:r>
            <a:endParaRPr/>
          </a:p>
        </p:txBody>
      </p:sp>
      <p:sp>
        <p:nvSpPr>
          <p:cNvPr id="169" name="Google Shape;169;p2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Banning all single-use plastic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Providing reusable water bottles for student and staff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Using reusable lunch trays instead of plastic ones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Using reusable utensils instead of plastic ones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Using reusable lunch containers when you bring your lunch from home.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Using cardboard cups instead of plastic cups for water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ELiminating all straws from the cafeteria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Repurpose single-use plastic for other uses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9 Ways to Reduce Plastic in your School – Klean Kanteen UK" id="174" name="Google Shape;17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9775" y="96550"/>
            <a:ext cx="3465275" cy="495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Chart our policies based on </a:t>
            </a:r>
            <a:r>
              <a:rPr lang="en"/>
              <a:t>Feasibility</a:t>
            </a:r>
            <a:r>
              <a:rPr lang="en"/>
              <a:t> and Effectiveness</a:t>
            </a:r>
            <a:endParaRPr/>
          </a:p>
        </p:txBody>
      </p:sp>
      <p:sp>
        <p:nvSpPr>
          <p:cNvPr id="180" name="Google Shape;180;p3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Feasibility: How easy it is to dosomething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feasible to run in the yard at school. It is not feasible to run on the moon.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Effectiveness: How good of a job it does at solving our problem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Water plants and giving them sunlight is an effective way to help them grow.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Now 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120050" y="1468825"/>
            <a:ext cx="41427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400"/>
              <a:t>Why do you think that plastic in the ocean is a bad thing?</a:t>
            </a:r>
            <a:endParaRPr sz="3400"/>
          </a:p>
        </p:txBody>
      </p:sp>
      <p:pic>
        <p:nvPicPr>
          <p:cNvPr descr="These images show the true impact of plastics on our oceans ..."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7775" y="1468824"/>
            <a:ext cx="4810306" cy="319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your own sentence for feasible and effectiveness!</a:t>
            </a:r>
            <a:endParaRPr/>
          </a:p>
        </p:txBody>
      </p:sp>
      <p:sp>
        <p:nvSpPr>
          <p:cNvPr id="186" name="Google Shape;186;p32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 your graphic organizer, spend 2 minutes creating your own sentence that describes </a:t>
            </a:r>
            <a:r>
              <a:rPr lang="en"/>
              <a:t>feasibility</a:t>
            </a:r>
            <a:r>
              <a:rPr lang="en"/>
              <a:t> and effectiveness</a:t>
            </a:r>
            <a:endParaRPr/>
          </a:p>
        </p:txBody>
      </p:sp>
      <p:pic>
        <p:nvPicPr>
          <p:cNvPr descr="Alan Bean, the fourth human to walk on the Moon, has died | Ars ..." id="187" name="Google Shape;18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8925" y="2571750"/>
            <a:ext cx="3551400" cy="235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/>
          <p:nvPr>
            <p:ph type="title"/>
          </p:nvPr>
        </p:nvSpPr>
        <p:spPr>
          <a:xfrm>
            <a:off x="172825" y="6005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Feasibility/Effectiveness Chart</a:t>
            </a:r>
            <a:endParaRPr/>
          </a:p>
        </p:txBody>
      </p:sp>
      <p:graphicFrame>
        <p:nvGraphicFramePr>
          <p:cNvPr id="193" name="Google Shape;193;p33"/>
          <p:cNvGraphicFramePr/>
          <p:nvPr/>
        </p:nvGraphicFramePr>
        <p:xfrm>
          <a:off x="1082425" y="118028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{37AB0449-4BEC-418F-8CAD-11EEC7E22DC8}</a:tableStyleId>
              </a:tblPr>
              <a:tblGrid>
                <a:gridCol w="1446500"/>
                <a:gridCol w="2397775"/>
                <a:gridCol w="1922125"/>
                <a:gridCol w="1922125"/>
              </a:tblGrid>
              <a:tr h="526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feasibility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Medium Feasibility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Low Feasibility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</a:tr>
              <a:tr h="117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Effectiveness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Banning All SIngle- Use Plastics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Using reusable lunch trays/Utensils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1448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Medium Effectiveness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Replacing Plastic water cups with cardboard water cups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Banning all plastic straws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Providing Reusable Water Bottles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75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Low Effectiveness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Using reusable lunch containers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94" name="Google Shape;194;p33"/>
          <p:cNvSpPr txBox="1"/>
          <p:nvPr/>
        </p:nvSpPr>
        <p:spPr>
          <a:xfrm>
            <a:off x="2423100" y="597075"/>
            <a:ext cx="570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Source Code Pro"/>
                <a:ea typeface="Source Code Pro"/>
                <a:cs typeface="Source Code Pro"/>
                <a:sym typeface="Source Code Pro"/>
              </a:rPr>
              <a:t>Feasibility</a:t>
            </a: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95" name="Google Shape;195;p33"/>
          <p:cNvSpPr txBox="1"/>
          <p:nvPr/>
        </p:nvSpPr>
        <p:spPr>
          <a:xfrm rot="-5400000">
            <a:off x="-1210225" y="2700250"/>
            <a:ext cx="32703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Source Code Pro"/>
                <a:ea typeface="Source Code Pro"/>
                <a:cs typeface="Source Code Pro"/>
                <a:sym typeface="Source Code Pro"/>
              </a:rPr>
              <a:t>Effectiveness</a:t>
            </a:r>
            <a:endParaRPr sz="23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4"/>
          <p:cNvSpPr txBox="1"/>
          <p:nvPr>
            <p:ph type="title"/>
          </p:nvPr>
        </p:nvSpPr>
        <p:spPr>
          <a:xfrm>
            <a:off x="249225" y="33085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 Ticket</a:t>
            </a:r>
            <a:endParaRPr/>
          </a:p>
        </p:txBody>
      </p:sp>
      <p:sp>
        <p:nvSpPr>
          <p:cNvPr id="201" name="Google Shape;201;p3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100"/>
              <a:t>Based on our chart, w</a:t>
            </a:r>
            <a:r>
              <a:rPr lang="en" sz="2100"/>
              <a:t>hich</a:t>
            </a:r>
            <a:r>
              <a:rPr lang="en" sz="2100"/>
              <a:t> solution do you think is the best option for NDMS and why?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Guiding Question/Class Conversation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Why do you think that plastic is found in the ocean, but cardboard is not?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FACT SHEET: Oceans awash in toxic plastic — brought to you by ..."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3700" y="2669600"/>
            <a:ext cx="4143375" cy="21815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lastic in the oceans is not the fault of the global south"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0175" y="2648313"/>
            <a:ext cx="3336125" cy="222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Review PPE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Slides/Class Conversation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Independent</a:t>
            </a:r>
            <a:r>
              <a:rPr lang="en"/>
              <a:t> work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Exit ticket</a:t>
            </a:r>
            <a:endParaRPr/>
          </a:p>
        </p:txBody>
      </p:sp>
      <p:pic>
        <p:nvPicPr>
          <p:cNvPr descr="Why you need an agenda for meetings with your principal investigator"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2125" y="1468825"/>
            <a:ext cx="2936925" cy="293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PPE- Steps to solve a problem 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PPE is steps we can use to solve a problem. If we check off all the steps in the PPE, we will be closer to solving a problem than when we started!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Find the Problem You Can Solve - Joshua Hook"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2725" y="2703925"/>
            <a:ext cx="3270150" cy="218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PPE Steps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problem?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Evidence?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are the causes?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existing policy?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policies can we create to correct the problem?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BEST policy to correct the problem?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PPE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be working as a team to go through the stages of the PPE to try to solve the problem of: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2500"/>
              <a:t> Too Much Single use Plastic Waste Being Created in NDMS</a:t>
            </a:r>
            <a:endParaRPr b="1"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single-use plastic?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259625" y="136467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Single use plastic is plastic that you would use one time, and then throw out.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Based on this definition, what single-use plastic do you use?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t/>
            </a:r>
            <a:endParaRPr/>
          </a:p>
        </p:txBody>
      </p:sp>
      <p:pic>
        <p:nvPicPr>
          <p:cNvPr descr="Trash piling high in school cafeterias - US news - Education | NBC ..."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7500" y="3102902"/>
            <a:ext cx="2830500" cy="199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278775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single use plastic bad for the environment? </a:t>
            </a:r>
            <a:endParaRPr/>
          </a:p>
        </p:txBody>
      </p:sp>
      <p:pic>
        <p:nvPicPr>
          <p:cNvPr descr="How To Avoid Single Use Plastic When Eating and Drinking On the Go ..."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6625" y="1291200"/>
            <a:ext cx="5551001" cy="369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