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obo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6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902e25f52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902e25f52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9b5ca2c5d5_1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9b5ca2c5d5_1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9b5ca2c5d5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9b5ca2c5d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9b5ca2c5d5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9b5ca2c5d5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9b5ca2c5d5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9b5ca2c5d5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9b5ca2c5d5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9b5ca2c5d5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nysed.gov/" TargetMode="External"/><Relationship Id="rId4" Type="http://schemas.openxmlformats.org/officeDocument/2006/relationships/hyperlink" Target="http://www.nysed.gov/" TargetMode="External"/><Relationship Id="rId5" Type="http://schemas.openxmlformats.org/officeDocument/2006/relationships/hyperlink" Target="https://www.schools.nyc.gov/" TargetMode="External"/><Relationship Id="rId6" Type="http://schemas.openxmlformats.org/officeDocument/2006/relationships/hyperlink" Target="https://www.schools.nyc.gov/" TargetMode="External"/><Relationship Id="rId7" Type="http://schemas.openxmlformats.org/officeDocument/2006/relationships/hyperlink" Target="https://infohub.nyced.org/reports/school-quality/nyc-school-quality-reports" TargetMode="External"/><Relationship Id="rId8" Type="http://schemas.openxmlformats.org/officeDocument/2006/relationships/hyperlink" Target="https://www.nationsreportcard.gov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4575"/>
            <a:ext cx="8520600" cy="95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     Low Test Scores in NYC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026525"/>
            <a:ext cx="8520600" cy="104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Ronnice Little-Barnes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60175" y="2917425"/>
            <a:ext cx="5337075" cy="207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Gather the Evidence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7500"/>
          </a:bodyPr>
          <a:lstStyle/>
          <a:p>
            <a:pPr indent="0" lvl="0" marL="0" rtl="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t/>
            </a:r>
            <a:endParaRPr sz="12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28600" lvl="0" marL="457200" rtl="0" algn="l">
              <a:spcBef>
                <a:spcPts val="150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None/>
            </a:pPr>
            <a:r>
              <a:rPr b="1" lang="en" sz="2509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New York State Education Department (NYSED):</a:t>
            </a:r>
            <a:r>
              <a:rPr lang="en" sz="2509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 The NYSED typically releases annual reports and data on student performance, including standardized test scores. Their official website or education databases may provide detailed information.</a:t>
            </a:r>
            <a:endParaRPr sz="2509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286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None/>
            </a:pPr>
            <a:r>
              <a:rPr b="1" lang="en" sz="2509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Department of Education (DOE) NYC:</a:t>
            </a:r>
            <a:r>
              <a:rPr lang="en" sz="2509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 The NYC DOE also collects and publishes data on student performance. The official DOE website may have reports, statistics, or other information related to test scores.</a:t>
            </a:r>
            <a:endParaRPr sz="2509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286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None/>
            </a:pPr>
            <a:r>
              <a:rPr b="1" lang="en" sz="2509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National Assessment of Educational Progress (NAEP):</a:t>
            </a:r>
            <a:r>
              <a:rPr lang="en" sz="2509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 The NAEP provides a national perspective on student achievement. While it might not provide NYC-specific data, it can offer comparisons and context at the national level.</a:t>
            </a:r>
            <a:endParaRPr sz="2509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286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None/>
            </a:pPr>
            <a:r>
              <a:rPr b="1" lang="en" sz="2509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Local News Outlets:</a:t>
            </a:r>
            <a:r>
              <a:rPr lang="en" sz="2509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 News organizations often cover education issues, including test scores. Local newspapers, TV stations, or online news platforms may have articles or reports discussing test performance in NYC schools.</a:t>
            </a:r>
            <a:endParaRPr sz="2509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286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None/>
            </a:pPr>
            <a:r>
              <a:rPr b="1" lang="en" sz="2509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Community Reports and Studies:</a:t>
            </a:r>
            <a:r>
              <a:rPr lang="en" sz="2509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 Community organizations, educational advocacy groups, or research institutions may conduct studies on education in NYC. These reports can provide additional insights into factors affecting test scores.</a:t>
            </a:r>
            <a:endParaRPr sz="2509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2509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                        </a:t>
            </a:r>
            <a:endParaRPr sz="3109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18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Test scores in New York City (NYC), you can explore the following sources:</a:t>
            </a:r>
            <a:endParaRPr sz="3400"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t/>
            </a:r>
            <a:endParaRPr sz="12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28600" lvl="0" marL="457200" rtl="0" algn="l">
              <a:spcBef>
                <a:spcPts val="150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None/>
            </a:pPr>
            <a:r>
              <a:rPr b="1"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New York State Education Department (NYSED):</a:t>
            </a: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 The NYSED's official website is a primary source for educational data in New York, including test scores. Visit their website and look for the latest reports and publications related to student performance.</a:t>
            </a:r>
            <a:endParaRPr sz="12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87655" lvl="1" marL="9144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Char char="●"/>
            </a:pP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Website:</a:t>
            </a:r>
            <a:r>
              <a:rPr lang="en" sz="1200">
                <a:solidFill>
                  <a:srgbClr val="374151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en" sz="1200">
                <a:solidFill>
                  <a:schemeClr val="hlink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4"/>
              </a:rPr>
              <a:t>New York State Education Department</a:t>
            </a:r>
            <a:endParaRPr sz="1200">
              <a:solidFill>
                <a:schemeClr val="hlink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286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None/>
            </a:pPr>
            <a:r>
              <a:rPr b="1"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New York City Department of Education (NYC DOE):</a:t>
            </a: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 The NYC DOE's website is likely to have up-to-date information on student performance, including test scores for schools in the city.</a:t>
            </a:r>
            <a:endParaRPr sz="12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87655" lvl="1" marL="9144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Char char="●"/>
            </a:pP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Website:</a:t>
            </a:r>
            <a:r>
              <a:rPr lang="en" sz="1200">
                <a:solidFill>
                  <a:srgbClr val="374151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en" sz="1200">
                <a:solidFill>
                  <a:schemeClr val="hlink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6"/>
              </a:rPr>
              <a:t>NYC Department of Education</a:t>
            </a:r>
            <a:endParaRPr sz="1200">
              <a:solidFill>
                <a:schemeClr val="hlink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286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None/>
            </a:pPr>
            <a:r>
              <a:rPr b="1"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NYC School Quality Reports:</a:t>
            </a: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 The NYC DOE publishes annual School Quality Reports, which include information on various indicators, including test scores. You can find detailed reports for each school on their official website.</a:t>
            </a:r>
            <a:endParaRPr sz="12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87655" lvl="1" marL="9144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Char char="●"/>
            </a:pPr>
            <a:r>
              <a:rPr lang="en" sz="1200">
                <a:solidFill>
                  <a:schemeClr val="hlink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7"/>
              </a:rPr>
              <a:t>NYC School Quality Reports</a:t>
            </a:r>
            <a:endParaRPr sz="1200">
              <a:solidFill>
                <a:schemeClr val="hlink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286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None/>
            </a:pPr>
            <a:r>
              <a:rPr b="1"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Educational News Outlets:</a:t>
            </a: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 Check reputable news outlets that cover education in NYC. They may publish articles, reports, or analyses on recent test scores and education-related issues.</a:t>
            </a:r>
            <a:endParaRPr sz="12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286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None/>
            </a:pPr>
            <a:r>
              <a:rPr b="1"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Community and Advocacy Organizations:</a:t>
            </a: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 Organizations focused on education and community well-being may release reports and studies on educational performance in NYC. Look for reports from entities like the Education Trust - New York or other local advocacy groups.</a:t>
            </a:r>
            <a:endParaRPr sz="12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286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None/>
            </a:pPr>
            <a:r>
              <a:rPr b="1"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National Assessment of Educational Progress (NAEP):</a:t>
            </a: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 While not specific to NYC, the NAEP provides a national perspective on student achievement and may offer comparisons with other regions.</a:t>
            </a:r>
            <a:endParaRPr sz="12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87655" lvl="1" marL="9144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Char char="●"/>
            </a:pPr>
            <a:r>
              <a:rPr lang="en" sz="1200">
                <a:solidFill>
                  <a:schemeClr val="hlink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8"/>
              </a:rPr>
              <a:t>National Assessment of Educational Progress</a:t>
            </a:r>
            <a:endParaRPr sz="1200">
              <a:solidFill>
                <a:schemeClr val="hlink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5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Identify the Cause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131975" y="1138650"/>
            <a:ext cx="8520600" cy="368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 sz="4295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ct val="28830"/>
              <a:buFont typeface="Arial"/>
              <a:buNone/>
            </a:pPr>
            <a:r>
              <a:rPr lang="en" sz="3815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        </a:t>
            </a:r>
            <a:r>
              <a:rPr b="1" lang="en" sz="5407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Socioeconomic Factors:</a:t>
            </a:r>
            <a:r>
              <a:rPr lang="en" sz="5407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 Areas with high poverty rates may experience lower test scores due to a lack of                      resources, inadequate access to educational support, and other challenges associated with poverty.</a:t>
            </a:r>
            <a:endParaRPr sz="5407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28600" lvl="0" marL="457200" rtl="0" algn="l">
              <a:spcBef>
                <a:spcPts val="150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None/>
            </a:pPr>
            <a:r>
              <a:rPr b="1" lang="en" sz="5407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School Funding and Resources:</a:t>
            </a:r>
            <a:r>
              <a:rPr lang="en" sz="5407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 Insufficient funding can result in limited resources, smaller teacher-to-student ratios, and inadequate support services, all of which can impact student performance.</a:t>
            </a:r>
            <a:endParaRPr sz="5407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286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None/>
            </a:pPr>
            <a:r>
              <a:t/>
            </a:r>
            <a:endParaRPr b="1" sz="5407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286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None/>
            </a:pPr>
            <a:r>
              <a:rPr b="1" lang="en" sz="5407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Teacher Quality:</a:t>
            </a:r>
            <a:r>
              <a:rPr lang="en" sz="5407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 The quality and effectiveness of teachers play a crucial role in student success. Schools facing challenges in hiring and retaining highly qualified teachers may experience lower test scores.</a:t>
            </a:r>
            <a:endParaRPr sz="5407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286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None/>
            </a:pPr>
            <a:r>
              <a:t/>
            </a:r>
            <a:endParaRPr b="1" sz="5407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286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None/>
            </a:pPr>
            <a:r>
              <a:rPr b="1" lang="en" sz="5407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Curriculum and Educational Policies:</a:t>
            </a:r>
            <a:r>
              <a:rPr lang="en" sz="5407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 Ineffective curriculum or educational policies that do not adequately address the needs of diverse student populations can contribute to lower test scores.</a:t>
            </a:r>
            <a:endParaRPr sz="5407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286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None/>
            </a:pPr>
            <a:r>
              <a:t/>
            </a:r>
            <a:endParaRPr b="1" sz="5407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286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None/>
            </a:pPr>
            <a:r>
              <a:rPr b="1" lang="en" sz="5407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Parental Involvement:</a:t>
            </a:r>
            <a:r>
              <a:rPr lang="en" sz="5407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 A lack of parental involvement in students' education can negatively impact academic performance. Parental support is often essential for student success</a:t>
            </a:r>
            <a:endParaRPr sz="5407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t/>
            </a:r>
            <a:endParaRPr sz="6007"/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7"/>
              <a:buFont typeface="Arial"/>
              <a:buNone/>
            </a:pPr>
            <a:r>
              <a:t/>
            </a:r>
            <a:endParaRPr sz="4295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 sz="252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Evaluate an Existing Policy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>
                <a:solidFill>
                  <a:srgbClr val="040C28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Curriculum is a state, federal, and local responsibility</a:t>
            </a:r>
            <a:r>
              <a:rPr lang="en" sz="1900">
                <a:solidFill>
                  <a:srgbClr val="4D5156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. School districts have leeway on which approved curriculum they adopt and teach within a discipline, this varies from state to state.</a:t>
            </a:r>
            <a:endParaRPr sz="1900">
              <a:solidFill>
                <a:srgbClr val="4D5156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500"/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3638" y="2910488"/>
            <a:ext cx="2143125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Develop Solutions</a:t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Allow highly qualified,experienced, highly effective teachers to </a:t>
            </a:r>
            <a:r>
              <a:rPr lang="en"/>
              <a:t>select curriculum.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Utilize after-school programs for remediation.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Provide consumable workbooks.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Provide mentoring, therapy, and extracurricular activities.</a:t>
            </a:r>
            <a:endParaRPr/>
          </a:p>
        </p:txBody>
      </p:sp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86388" y="3131413"/>
            <a:ext cx="2867025" cy="1590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 the Best Solution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Allow highly qualified,experienced, highly effective teachers to help select curriculum.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5" name="Google Shape;9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43250" y="1771650"/>
            <a:ext cx="2857500" cy="16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