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Nunit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39A9140-DC6D-4364-8298-F071850E3230}">
  <a:tblStyle styleId="{239A9140-DC6D-4364-8298-F071850E32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6"/>
  </p:normalViewPr>
  <p:slideViewPr>
    <p:cSldViewPr snapToGrid="0">
      <p:cViewPr varScale="1">
        <p:scale>
          <a:sx n="107" d="100"/>
          <a:sy n="107" d="100"/>
        </p:scale>
        <p:origin x="114" y="5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2ce02fda1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2ce02fda1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2ce02fda1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92ce02fda1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2ce02fda1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2ce02fda1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2ce02fda1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92ce02fda1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92ce02fda1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92ce02fda1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92ce02fda1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92ce02fda1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2ce02fda1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92ce02fda1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92ce02fda1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92ce02fda1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https://educationbusinessuk.net/news/25042019/lack-technology-classroom-hinders-literacy-and-work-readiness#:~:text=Lack%20of%20technology%20in%20the%20classroom%20hinders%20literacy%20and%20work%2Dreadiness,-EB%20News%3A%2025&amp;text=A%20new%20teacher%20survey%20has,means%20many%20are%20missing%20out." TargetMode="External"/><Relationship Id="rId7" Type="http://schemas.openxmlformats.org/officeDocument/2006/relationships/hyperlink" Target="https://ktvz.com/news/national-world/2020/08/26/st-louis-public-schools-may-not-have-enough-technology-for-students-on-first-day-of-virtual-learn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choolmoney.org/advantages-using-cell-phones-classroom/" TargetMode="External"/><Relationship Id="rId5" Type="http://schemas.openxmlformats.org/officeDocument/2006/relationships/hyperlink" Target="https://www.nsiserv.com/blog/8-reasons-outdated-technology-is-holding-back-your-schools-potential" TargetMode="External"/><Relationship Id="rId4" Type="http://schemas.openxmlformats.org/officeDocument/2006/relationships/hyperlink" Target="https://www.waldenu.edu/programs/education/resource/top-five-benefits-of-technology-in-the-classroom#:~:text=Creates%20a%20More%20Engaged%20Environment,into%20interactive%20and%20fun%20activities.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businessuk.net/news/25042019/lack-technology-classroom-hinders-literacy-and-work-readiness#:~:text=Lack%20of%20technology%20in%20the%20classroom%20hinders%20literacy%20and%20work%2Dreadiness,-EB%20News%3A%2025&amp;text=A%20new%20teacher%20survey%20has,means%20many%20are%20missing%20ou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choolmoney.org/advantages-using-cell-phones-classroom/" TargetMode="External"/><Relationship Id="rId5" Type="http://schemas.openxmlformats.org/officeDocument/2006/relationships/hyperlink" Target="https://www.nsiserv.com/blog/8-reasons-outdated-technology-is-holding-back-your-schools-potential" TargetMode="External"/><Relationship Id="rId4" Type="http://schemas.openxmlformats.org/officeDocument/2006/relationships/hyperlink" Target="https://www.waldenu.edu/programs/education/resource/top-five-benefits-of-technology-in-the-classroom#:~:text=Creates%20a%20More%20Engaged%20Environment,into%20interactive%20and%20fun%20activiti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Social Problem: Students do not have access to enough technology and information in class.</a:t>
            </a:r>
            <a:endParaRPr dirty="0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2462650" y="396890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By Joe Liebowitz, PS 149, JLiebowitz3@schools.nyc.gov</a:t>
            </a:r>
            <a:endParaRPr sz="2000"/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5351" y="1568825"/>
            <a:ext cx="2538650" cy="179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675" y="1884274"/>
            <a:ext cx="1546425" cy="11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"/>
          <p:cNvSpPr txBox="1">
            <a:spLocks noGrp="1"/>
          </p:cNvSpPr>
          <p:nvPr>
            <p:ph type="title"/>
          </p:nvPr>
        </p:nvSpPr>
        <p:spPr>
          <a:xfrm>
            <a:off x="819150" y="3077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Policy Analyst Steps</a:t>
            </a:r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body" idx="1"/>
          </p:nvPr>
        </p:nvSpPr>
        <p:spPr>
          <a:xfrm>
            <a:off x="494175" y="946500"/>
            <a:ext cx="6744900" cy="33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 b="1" i="1" dirty="0"/>
              <a:t>Define the Problem</a:t>
            </a:r>
            <a:r>
              <a:rPr lang="en" sz="1700" dirty="0"/>
              <a:t>: Students do not have access to enough technology and information in class.</a:t>
            </a:r>
            <a:endParaRPr sz="17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 b="1" i="1" dirty="0"/>
              <a:t>Gather Evidence</a:t>
            </a:r>
            <a:r>
              <a:rPr lang="en" sz="1700" dirty="0"/>
              <a:t>: Find credible articles and videos about the limitations students have accessing information and up to date technology.</a:t>
            </a:r>
            <a:endParaRPr sz="17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 b="1" i="1" dirty="0"/>
              <a:t>Causes</a:t>
            </a:r>
            <a:r>
              <a:rPr lang="en" sz="1700" dirty="0"/>
              <a:t>: Lack of funding, school policies on technology, lack of training</a:t>
            </a:r>
            <a:endParaRPr sz="17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 b="1" i="1" dirty="0"/>
              <a:t>Evaluate</a:t>
            </a:r>
            <a:r>
              <a:rPr lang="en" sz="1700" dirty="0"/>
              <a:t>: Analyze how a lack of technology in schools hinders learning.</a:t>
            </a:r>
            <a:endParaRPr sz="17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 b="1" i="1" dirty="0"/>
              <a:t>Possible Solutions</a:t>
            </a:r>
            <a:r>
              <a:rPr lang="en" sz="1700" dirty="0"/>
              <a:t>: How can we adjust rules/policies to provide students with more technology?</a:t>
            </a:r>
            <a:endParaRPr sz="17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 b="1" i="1" dirty="0"/>
              <a:t>Select the Best Solution</a:t>
            </a:r>
            <a:r>
              <a:rPr lang="en" sz="1700" dirty="0"/>
              <a:t>: Present the most Feasible Solution based on the evidence provided.</a:t>
            </a:r>
            <a:endParaRPr sz="1700" dirty="0"/>
          </a:p>
        </p:txBody>
      </p:sp>
      <p:pic>
        <p:nvPicPr>
          <p:cNvPr id="138" name="Google Shape;13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3525" y="307725"/>
            <a:ext cx="1983051" cy="198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>
            <a:spLocks noGrp="1"/>
          </p:cNvSpPr>
          <p:nvPr>
            <p:ph type="title"/>
          </p:nvPr>
        </p:nvSpPr>
        <p:spPr>
          <a:xfrm>
            <a:off x="767950" y="4085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Gather Evidence: Technological Limitations</a:t>
            </a:r>
            <a:endParaRPr/>
          </a:p>
        </p:txBody>
      </p:sp>
      <p:sp>
        <p:nvSpPr>
          <p:cNvPr id="144" name="Google Shape;144;p15"/>
          <p:cNvSpPr txBox="1">
            <a:spLocks noGrp="1"/>
          </p:cNvSpPr>
          <p:nvPr>
            <p:ph type="body" idx="1"/>
          </p:nvPr>
        </p:nvSpPr>
        <p:spPr>
          <a:xfrm>
            <a:off x="767950" y="1012075"/>
            <a:ext cx="4308300" cy="3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/>
              <a:t>Students in school do not have up-to-date technology and enough access to credible information in school.</a:t>
            </a:r>
            <a:endParaRPr sz="17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 dirty="0"/>
              <a:t>Here are articles that support the statement as well as solutions:</a:t>
            </a:r>
            <a:endParaRPr sz="1700" dirty="0"/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 b="1" i="1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Lack of Technology Hinders Student Learning</a:t>
            </a:r>
            <a:endParaRPr sz="1500" b="1" i="1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 b="1" i="1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Benefits of Technology in School</a:t>
            </a:r>
            <a:endParaRPr sz="1500" b="1" i="1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 b="1" i="1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Negatives of Outdated Technology in School</a:t>
            </a:r>
            <a:endParaRPr sz="1500" b="1" i="1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 b="1" i="1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Benefits of Cell Phone Usage in Schools</a:t>
            </a:r>
            <a:endParaRPr sz="1500" b="1" i="1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 b="1" i="1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Lack of Funding for Remote Learning</a:t>
            </a:r>
            <a:endParaRPr sz="1500" b="1" i="1" dirty="0"/>
          </a:p>
        </p:txBody>
      </p:sp>
      <p:pic>
        <p:nvPicPr>
          <p:cNvPr id="145" name="Google Shape;145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77125" y="1280275"/>
            <a:ext cx="3443924" cy="258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Causes: Why do schools not have enough access to technology?</a:t>
            </a:r>
            <a:endParaRPr/>
          </a:p>
        </p:txBody>
      </p:sp>
      <p:sp>
        <p:nvSpPr>
          <p:cNvPr id="151" name="Google Shape;151;p1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 dirty="0"/>
              <a:t>Turn and Talk: 2 Minutes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dirty="0"/>
              <a:t>Possible Reasons:</a:t>
            </a:r>
            <a:endParaRPr sz="2000" dirty="0"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dirty="0"/>
              <a:t> Poor Funding in Schools and Education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dirty="0"/>
              <a:t> Technology isn’t emphasized in the classroom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dirty="0"/>
              <a:t> Lack of training for students and teachers with technology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dirty="0"/>
              <a:t>Lack of Internet Access outside of school</a:t>
            </a:r>
            <a:endParaRPr sz="2000" dirty="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 dirty="0"/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8344" y="1990725"/>
            <a:ext cx="2549831" cy="149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>
            <a:spLocks noGrp="1"/>
          </p:cNvSpPr>
          <p:nvPr>
            <p:ph type="title"/>
          </p:nvPr>
        </p:nvSpPr>
        <p:spPr>
          <a:xfrm>
            <a:off x="819150" y="4309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Evaluate: How does lack of technology impact our class at PS 149?</a:t>
            </a:r>
            <a:endParaRPr i="1"/>
          </a:p>
        </p:txBody>
      </p:sp>
      <p:sp>
        <p:nvSpPr>
          <p:cNvPr id="158" name="Google Shape;158;p17"/>
          <p:cNvSpPr txBox="1">
            <a:spLocks noGrp="1"/>
          </p:cNvSpPr>
          <p:nvPr>
            <p:ph type="body" idx="1"/>
          </p:nvPr>
        </p:nvSpPr>
        <p:spPr>
          <a:xfrm>
            <a:off x="819150" y="175540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 dirty="0"/>
              <a:t>Turn and Talk: 2 Minutes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dirty="0"/>
              <a:t>Possible Answers: </a:t>
            </a:r>
            <a:endParaRPr sz="2000" dirty="0"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dirty="0"/>
              <a:t> Students do not have access to important information/programs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dirty="0"/>
              <a:t> Teachers cannot differentiate instruction for all students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dirty="0"/>
              <a:t>Students are not as prepared for life after school without technological skills.</a:t>
            </a:r>
            <a:endParaRPr sz="2000" dirty="0"/>
          </a:p>
        </p:txBody>
      </p:sp>
      <p:pic>
        <p:nvPicPr>
          <p:cNvPr id="159" name="Google Shape;15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2751" y="1445525"/>
            <a:ext cx="2310422" cy="148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>
            <a:spLocks noGrp="1"/>
          </p:cNvSpPr>
          <p:nvPr>
            <p:ph type="title"/>
          </p:nvPr>
        </p:nvSpPr>
        <p:spPr>
          <a:xfrm>
            <a:off x="819150" y="2215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Possible Solutions: How can schools provide more access to technology for students?</a:t>
            </a:r>
            <a:endParaRPr i="1"/>
          </a:p>
        </p:txBody>
      </p:sp>
      <p:sp>
        <p:nvSpPr>
          <p:cNvPr id="165" name="Google Shape;165;p18"/>
          <p:cNvSpPr txBox="1">
            <a:spLocks noGrp="1"/>
          </p:cNvSpPr>
          <p:nvPr>
            <p:ph type="body" idx="1"/>
          </p:nvPr>
        </p:nvSpPr>
        <p:spPr>
          <a:xfrm>
            <a:off x="819150" y="167867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 dirty="0"/>
              <a:t>Turn and Talk: 2 Minutes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dirty="0"/>
              <a:t>Possible Answers:</a:t>
            </a:r>
            <a:endParaRPr sz="2000" dirty="0"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dirty="0"/>
              <a:t> The NYC DOE must provide more funding for updated technology (Chromebooks, Tablets, Computer Rooms, etc.)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dirty="0"/>
              <a:t>Allow students to use their cellphones in class under teacher supervision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dirty="0"/>
              <a:t> Provide PD opportunities for teachers to learn how to use technology in the classroom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66" name="Google Shape;16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9621" y="1307375"/>
            <a:ext cx="2307674" cy="15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>
            <a:spLocks noGrp="1"/>
          </p:cNvSpPr>
          <p:nvPr>
            <p:ph type="title"/>
          </p:nvPr>
        </p:nvSpPr>
        <p:spPr>
          <a:xfrm>
            <a:off x="819150" y="3322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Feasibility/Effectiveness of Each Solution</a:t>
            </a:r>
            <a:endParaRPr/>
          </a:p>
        </p:txBody>
      </p:sp>
      <p:graphicFrame>
        <p:nvGraphicFramePr>
          <p:cNvPr id="172" name="Google Shape;172;p19"/>
          <p:cNvGraphicFramePr/>
          <p:nvPr/>
        </p:nvGraphicFramePr>
        <p:xfrm>
          <a:off x="1596800" y="1286875"/>
          <a:ext cx="6018250" cy="3081439"/>
        </p:xfrm>
        <a:graphic>
          <a:graphicData uri="http://schemas.openxmlformats.org/drawingml/2006/table">
            <a:tbl>
              <a:tblPr>
                <a:noFill/>
                <a:tableStyleId>{239A9140-DC6D-4364-8298-F071850E3230}</a:tableStyleId>
              </a:tblPr>
              <a:tblGrid>
                <a:gridCol w="136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7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Feasibility</a:t>
                      </a:r>
                      <a:endParaRPr/>
                    </a:p>
                  </a:txBody>
                  <a:tcPr marL="91450" marR="91450" marT="91450" marB="9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91450" marB="9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High</a:t>
                      </a:r>
                      <a:endParaRPr/>
                    </a:p>
                  </a:txBody>
                  <a:tcPr marL="91450" marR="91450" marT="91450" marB="9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Medium</a:t>
                      </a:r>
                      <a:endParaRPr/>
                    </a:p>
                  </a:txBody>
                  <a:tcPr marL="91450" marR="91450" marT="91450" marB="9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Low</a:t>
                      </a:r>
                      <a:endParaRPr/>
                    </a:p>
                  </a:txBody>
                  <a:tcPr marL="91450" marR="91450" marT="91450" marB="9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High</a:t>
                      </a:r>
                      <a:endParaRPr/>
                    </a:p>
                  </a:txBody>
                  <a:tcPr marL="91450" marR="91450" marT="91450" marB="9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91450" marB="9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91450" marB="9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91450" marB="9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Medium</a:t>
                      </a:r>
                      <a:endParaRPr/>
                    </a:p>
                  </a:txBody>
                  <a:tcPr marL="91450" marR="91450" marT="91450" marB="9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Technology PD’s for teachers</a:t>
                      </a:r>
                      <a:endParaRPr dirty="0"/>
                    </a:p>
                  </a:txBody>
                  <a:tcPr marL="91450" marR="91450" marT="91450" marB="9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Allowing student cell phone usage in class</a:t>
                      </a:r>
                      <a:endParaRPr/>
                    </a:p>
                  </a:txBody>
                  <a:tcPr marL="91450" marR="91450" marT="91450" marB="9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91450" marB="9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Low</a:t>
                      </a:r>
                      <a:endParaRPr/>
                    </a:p>
                  </a:txBody>
                  <a:tcPr marL="91450" marR="91450" marT="91450" marB="9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91450" marB="9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91450" marB="9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More funding from the NYC DOE</a:t>
                      </a:r>
                      <a:endParaRPr dirty="0"/>
                    </a:p>
                  </a:txBody>
                  <a:tcPr marL="91450" marR="91450" marT="91450" marB="9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>
            <a:spLocks noGrp="1"/>
          </p:cNvSpPr>
          <p:nvPr>
            <p:ph type="title"/>
          </p:nvPr>
        </p:nvSpPr>
        <p:spPr>
          <a:xfrm>
            <a:off x="875200" y="2741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dirty="0"/>
              <a:t>Exit Ticket: List ONE Social Problem you would like addressed at PS 149.</a:t>
            </a:r>
            <a:endParaRPr b="1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Timer: </a:t>
            </a:r>
            <a:r>
              <a:rPr lang="en" u="sng" dirty="0"/>
              <a:t>5 Minutes </a:t>
            </a:r>
            <a:endParaRPr u="sng" dirty="0"/>
          </a:p>
        </p:txBody>
      </p:sp>
      <p:pic>
        <p:nvPicPr>
          <p:cNvPr id="178" name="Google Shape;17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6200" y="1874150"/>
            <a:ext cx="3038501" cy="303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7703" y="2403837"/>
            <a:ext cx="3038500" cy="1881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>
            <a:spLocks noGrp="1"/>
          </p:cNvSpPr>
          <p:nvPr>
            <p:ph type="title"/>
          </p:nvPr>
        </p:nvSpPr>
        <p:spPr>
          <a:xfrm>
            <a:off x="819150" y="3423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Citations: Full Links to Articles</a:t>
            </a:r>
            <a:endParaRPr/>
          </a:p>
        </p:txBody>
      </p:sp>
      <p:sp>
        <p:nvSpPr>
          <p:cNvPr id="185" name="Google Shape;185;p21"/>
          <p:cNvSpPr txBox="1"/>
          <p:nvPr/>
        </p:nvSpPr>
        <p:spPr>
          <a:xfrm>
            <a:off x="1018800" y="819625"/>
            <a:ext cx="7106400" cy="28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educationbusinessuk.net/news/25042019/lack-technology-classroom-hinders-literacy-and-work-readiness#:~:text=Lack%20of%20technology%20in%20the%20classroom%20hinders%20literacy%20and%20work%2Dreadiness,-EB%20News%3A%2025&amp;text=A%20new%20teacher%20survey%20has,means%20many%20are%20missing%20out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https://www.waldenu.edu/programs/education/resource/top-five-benefits-of-technology-in-the-classroom#:~:text=Creates%20a%20More%20Engaged%20Environment,into%20interactive%20and%20fun%20activities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https://www.nsiserv.com/blog/8-reasons-outdated-technology-is-holding-back-your-schools-potential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https://www.schoolmoney.org/advantages-using-cell-phones-classroom/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https://</a:t>
            </a:r>
            <a:r>
              <a:rPr lang="en" dirty="0" err="1">
                <a:latin typeface="Calibri"/>
                <a:ea typeface="Calibri"/>
                <a:cs typeface="Calibri"/>
                <a:sym typeface="Calibri"/>
              </a:rPr>
              <a:t>ktvz.com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/news/national-world/2020/08/26/st-louis-public-schools-may-not-have-enough-technology-for-students-on-first-day-of-virtual-learning/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</p:bld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567</Words>
  <Application>Microsoft Office PowerPoint</Application>
  <PresentationFormat>On-screen Show (16:9)</PresentationFormat>
  <Paragraphs>66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Nunito</vt:lpstr>
      <vt:lpstr>Arial</vt:lpstr>
      <vt:lpstr>Calibri</vt:lpstr>
      <vt:lpstr>Shift</vt:lpstr>
      <vt:lpstr>Social Problem: Students do not have access to enough technology and information in class.</vt:lpstr>
      <vt:lpstr>Public Policy Analyst Steps</vt:lpstr>
      <vt:lpstr>Gather Evidence: Technological Limitations</vt:lpstr>
      <vt:lpstr>Causes: Why do schools not have enough access to technology?</vt:lpstr>
      <vt:lpstr>Evaluate: How does lack of technology impact our class at PS 149?</vt:lpstr>
      <vt:lpstr>Possible Solutions: How can schools provide more access to technology for students?</vt:lpstr>
      <vt:lpstr>Feasibility/Effectiveness of Each Solution</vt:lpstr>
      <vt:lpstr>Exit Ticket: List ONE Social Problem you would like addressed at PS 149.  Timer: 5 Minutes </vt:lpstr>
      <vt:lpstr>Citations: Full Links to Articles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Problem: Students do not have access to enough technology and information in class.</dc:title>
  <dc:creator>Joseph Montecalvo</dc:creator>
  <cp:lastModifiedBy>Joseph Montecalvo</cp:lastModifiedBy>
  <cp:revision>2</cp:revision>
  <dcterms:modified xsi:type="dcterms:W3CDTF">2020-08-29T15:13:48Z</dcterms:modified>
</cp:coreProperties>
</file>