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72" r:id="rId1"/>
  </p:sldMasterIdLst>
  <p:sldIdLst>
    <p:sldId id="257" r:id="rId2"/>
    <p:sldId id="280" r:id="rId3"/>
    <p:sldId id="260" r:id="rId4"/>
    <p:sldId id="283" r:id="rId5"/>
    <p:sldId id="281" r:id="rId6"/>
    <p:sldId id="269" r:id="rId7"/>
    <p:sldId id="270" r:id="rId8"/>
    <p:sldId id="282" r:id="rId9"/>
    <p:sldId id="271" r:id="rId10"/>
    <p:sldId id="274" r:id="rId11"/>
    <p:sldId id="263" r:id="rId12"/>
    <p:sldId id="275" r:id="rId13"/>
    <p:sldId id="276" r:id="rId14"/>
    <p:sldId id="278" r:id="rId15"/>
    <p:sldId id="277" r:id="rId16"/>
    <p:sldId id="279"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B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7"/>
    <p:restoredTop sz="94674"/>
  </p:normalViewPr>
  <p:slideViewPr>
    <p:cSldViewPr snapToGrid="0" snapToObjects="1">
      <p:cViewPr>
        <p:scale>
          <a:sx n="75" d="100"/>
          <a:sy n="75" d="100"/>
        </p:scale>
        <p:origin x="78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ellia Rabb" userId="c957e8fededa9b89" providerId="LiveId" clId="{2BF9094F-DE84-4B3C-AB2C-31D230D07699}"/>
    <pc:docChg chg="custSel modSld">
      <pc:chgData name="Kamellia Rabb" userId="c957e8fededa9b89" providerId="LiveId" clId="{2BF9094F-DE84-4B3C-AB2C-31D230D07699}" dt="2023-12-31T00:54:59.344" v="10" actId="14100"/>
      <pc:docMkLst>
        <pc:docMk/>
      </pc:docMkLst>
      <pc:sldChg chg="modSp mod">
        <pc:chgData name="Kamellia Rabb" userId="c957e8fededa9b89" providerId="LiveId" clId="{2BF9094F-DE84-4B3C-AB2C-31D230D07699}" dt="2023-12-30T20:00:08.419" v="2" actId="14100"/>
        <pc:sldMkLst>
          <pc:docMk/>
          <pc:sldMk cId="1027074048" sldId="263"/>
        </pc:sldMkLst>
        <pc:spChg chg="mod">
          <ac:chgData name="Kamellia Rabb" userId="c957e8fededa9b89" providerId="LiveId" clId="{2BF9094F-DE84-4B3C-AB2C-31D230D07699}" dt="2023-12-30T20:00:08.419" v="2" actId="14100"/>
          <ac:spMkLst>
            <pc:docMk/>
            <pc:sldMk cId="1027074048" sldId="263"/>
            <ac:spMk id="4" creationId="{00000000-0000-0000-0000-000000000000}"/>
          </ac:spMkLst>
        </pc:spChg>
      </pc:sldChg>
      <pc:sldChg chg="modSp mod">
        <pc:chgData name="Kamellia Rabb" userId="c957e8fededa9b89" providerId="LiveId" clId="{2BF9094F-DE84-4B3C-AB2C-31D230D07699}" dt="2023-12-31T00:54:59.344" v="10" actId="14100"/>
        <pc:sldMkLst>
          <pc:docMk/>
          <pc:sldMk cId="725231169" sldId="271"/>
        </pc:sldMkLst>
        <pc:spChg chg="mod">
          <ac:chgData name="Kamellia Rabb" userId="c957e8fededa9b89" providerId="LiveId" clId="{2BF9094F-DE84-4B3C-AB2C-31D230D07699}" dt="2023-12-31T00:54:44.607" v="9" actId="27636"/>
          <ac:spMkLst>
            <pc:docMk/>
            <pc:sldMk cId="725231169" sldId="271"/>
            <ac:spMk id="2" creationId="{00000000-0000-0000-0000-000000000000}"/>
          </ac:spMkLst>
        </pc:spChg>
        <pc:spChg chg="mod">
          <ac:chgData name="Kamellia Rabb" userId="c957e8fededa9b89" providerId="LiveId" clId="{2BF9094F-DE84-4B3C-AB2C-31D230D07699}" dt="2023-12-31T00:54:59.344" v="10" actId="14100"/>
          <ac:spMkLst>
            <pc:docMk/>
            <pc:sldMk cId="725231169" sldId="27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759D770-B206-AB44-A956-4862BEB21E6F}" type="datetimeFigureOut">
              <a:rPr lang="en-US" smtClean="0"/>
              <a:t>12/30/2023</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074AACD-9D1A-5E4A-AF09-EE441A1B71E5}"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5967595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9D770-B206-AB44-A956-4862BEB21E6F}"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191915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759D770-B206-AB44-A956-4862BEB21E6F}" type="datetimeFigureOut">
              <a:rPr lang="en-US" smtClean="0"/>
              <a:t>12/30/2023</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074AACD-9D1A-5E4A-AF09-EE441A1B71E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70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9D770-B206-AB44-A956-4862BEB21E6F}"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109674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759D770-B206-AB44-A956-4862BEB21E6F}" type="datetimeFigureOut">
              <a:rPr lang="en-US" smtClean="0"/>
              <a:t>12/30/2023</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074AACD-9D1A-5E4A-AF09-EE441A1B71E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80976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59D770-B206-AB44-A956-4862BEB21E6F}"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13849561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59D770-B206-AB44-A956-4862BEB21E6F}"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3829312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59D770-B206-AB44-A956-4862BEB21E6F}"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206513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759D770-B206-AB44-A956-4862BEB21E6F}"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4AACD-9D1A-5E4A-AF09-EE441A1B71E5}" type="slidenum">
              <a:rPr lang="en-US" smtClean="0"/>
              <a:t>‹#›</a:t>
            </a:fld>
            <a:endParaRPr lang="en-US"/>
          </a:p>
        </p:txBody>
      </p:sp>
    </p:spTree>
    <p:extLst>
      <p:ext uri="{BB962C8B-B14F-4D97-AF65-F5344CB8AC3E}">
        <p14:creationId xmlns:p14="http://schemas.microsoft.com/office/powerpoint/2010/main" val="107974616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759D770-B206-AB44-A956-4862BEB21E6F}" type="datetimeFigureOut">
              <a:rPr lang="en-US" smtClean="0"/>
              <a:t>12/30/2023</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074AACD-9D1A-5E4A-AF09-EE441A1B71E5}" type="slidenum">
              <a:rPr lang="en-US" smtClean="0"/>
              <a:t>‹#›</a:t>
            </a:fld>
            <a:endParaRPr lang="en-US"/>
          </a:p>
        </p:txBody>
      </p:sp>
    </p:spTree>
    <p:extLst>
      <p:ext uri="{BB962C8B-B14F-4D97-AF65-F5344CB8AC3E}">
        <p14:creationId xmlns:p14="http://schemas.microsoft.com/office/powerpoint/2010/main" val="105697800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759D770-B206-AB44-A956-4862BEB21E6F}" type="datetimeFigureOut">
              <a:rPr lang="en-US" smtClean="0"/>
              <a:t>12/30/2023</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a:t>
              </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074AACD-9D1A-5E4A-AF09-EE441A1B71E5}" type="slidenum">
              <a:rPr lang="en-US" smtClean="0"/>
              <a:t>‹#›</a:t>
            </a:fld>
            <a:endParaRPr lang="en-US"/>
          </a:p>
        </p:txBody>
      </p:sp>
    </p:spTree>
    <p:extLst>
      <p:ext uri="{BB962C8B-B14F-4D97-AF65-F5344CB8AC3E}">
        <p14:creationId xmlns:p14="http://schemas.microsoft.com/office/powerpoint/2010/main" val="64460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759D770-B206-AB44-A956-4862BEB21E6F}" type="datetimeFigureOut">
              <a:rPr lang="en-US" smtClean="0"/>
              <a:t>12/30/2023</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074AACD-9D1A-5E4A-AF09-EE441A1B71E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082227"/>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andfonline.com/author/Hill%2C+Nancy+E" TargetMode="External"/><Relationship Id="rId1" Type="http://schemas.openxmlformats.org/officeDocument/2006/relationships/slideLayout" Target="../slideLayouts/slideLayout9.xml"/><Relationship Id="rId4" Type="http://schemas.openxmlformats.org/officeDocument/2006/relationships/hyperlink" Target="https://gpcalour.com/blog-po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xqsuperschool.org/author/annasudderth/"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77400"/>
            <a:ext cx="8770571" cy="1800782"/>
          </a:xfrm>
        </p:spPr>
        <p:txBody>
          <a:bodyPr>
            <a:normAutofit fontScale="90000"/>
          </a:bodyPr>
          <a:lstStyle/>
          <a:p>
            <a:pPr algn="ctr"/>
            <a:r>
              <a:rPr lang="en-US" sz="3200" dirty="0"/>
              <a:t>Impact of Parental Involvement</a:t>
            </a:r>
            <a:br>
              <a:rPr lang="en-US" sz="3200" dirty="0"/>
            </a:br>
            <a:r>
              <a:rPr lang="en-US" sz="1400" b="1" dirty="0"/>
              <a:t>Claudette Lewin-Rabb</a:t>
            </a:r>
            <a:br>
              <a:rPr lang="en-US" sz="1400" b="1" dirty="0"/>
            </a:br>
            <a:r>
              <a:rPr lang="en-US" sz="1400" b="1" dirty="0"/>
              <a:t>MARY MCLEOD BETUNE ELEMENTARY SCHOOL</a:t>
            </a:r>
            <a:br>
              <a:rPr lang="en-US" sz="1400" b="1" dirty="0"/>
            </a:br>
            <a:r>
              <a:rPr lang="en-US" sz="1400" b="1" dirty="0"/>
              <a:t> FIFTH GRADE</a:t>
            </a:r>
            <a:br>
              <a:rPr lang="en-US" sz="1400" b="1" dirty="0"/>
            </a:br>
            <a:r>
              <a:rPr lang="en-US" sz="1400" b="1" dirty="0"/>
              <a:t>P.S. 92</a:t>
            </a:r>
            <a:br>
              <a:rPr lang="en-US" b="1" dirty="0">
                <a:solidFill>
                  <a:schemeClr val="tx1"/>
                </a:solidFill>
                <a:latin typeface="Century Schoolbook" charset="0"/>
                <a:ea typeface="Century Schoolbook" charset="0"/>
                <a:cs typeface="Century Schoolbook" charset="0"/>
              </a:rPr>
            </a:br>
            <a:br>
              <a:rPr lang="en-US" sz="1300" dirty="0">
                <a:latin typeface="Century Schoolbook" charset="0"/>
                <a:ea typeface="Century Schoolbook" charset="0"/>
                <a:cs typeface="Century Schoolbook" charset="0"/>
              </a:rPr>
            </a:br>
            <a:endParaRPr lang="en-US" sz="1300" dirty="0">
              <a:latin typeface="Century Schoolbook" charset="0"/>
              <a:ea typeface="Century Schoolbook" charset="0"/>
              <a:cs typeface="Century Schoolbook" charset="0"/>
            </a:endParaRPr>
          </a:p>
        </p:txBody>
      </p:sp>
      <p:pic>
        <p:nvPicPr>
          <p:cNvPr id="1028" name="Picture 4">
            <a:extLst>
              <a:ext uri="{FF2B5EF4-FFF2-40B4-BE49-F238E27FC236}">
                <a16:creationId xmlns:a16="http://schemas.microsoft.com/office/drawing/2014/main" id="{4483BFDD-7915-FF2C-B322-3CE0B82AF45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82910" y="2150348"/>
            <a:ext cx="4752869" cy="3838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385BBF5-BB1B-6661-7DCC-FD059CAD1F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43800" y="2150347"/>
            <a:ext cx="4160838" cy="383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1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59" y="1576874"/>
            <a:ext cx="5859724" cy="1387999"/>
          </a:xfrm>
        </p:spPr>
        <p:txBody>
          <a:bodyPr/>
          <a:lstStyle/>
          <a:p>
            <a:r>
              <a:rPr lang="en" dirty="0"/>
              <a:t>EVALUATE </a:t>
            </a:r>
            <a:r>
              <a:rPr lang="en-US" dirty="0"/>
              <a:t>THE </a:t>
            </a:r>
            <a:br>
              <a:rPr lang="en-US" dirty="0"/>
            </a:br>
            <a:r>
              <a:rPr lang="en" dirty="0"/>
              <a:t>EXISTING POLICY</a:t>
            </a:r>
            <a:endParaRPr lang="en-US" dirty="0"/>
          </a:p>
        </p:txBody>
      </p:sp>
      <p:sp>
        <p:nvSpPr>
          <p:cNvPr id="3" name="Text Placeholder 2"/>
          <p:cNvSpPr>
            <a:spLocks noGrp="1"/>
          </p:cNvSpPr>
          <p:nvPr>
            <p:ph type="body" idx="1"/>
          </p:nvPr>
        </p:nvSpPr>
        <p:spPr>
          <a:xfrm>
            <a:off x="2845837" y="2780522"/>
            <a:ext cx="6354147" cy="2567333"/>
          </a:xfrm>
        </p:spPr>
        <p:txBody>
          <a:bodyPr>
            <a:normAutofit fontScale="77500" lnSpcReduction="20000"/>
          </a:bodyPr>
          <a:lstStyle/>
          <a:p>
            <a:r>
              <a:rPr lang="en-US" dirty="0"/>
              <a:t>What do schools do to reinforce parental involvement?</a:t>
            </a:r>
          </a:p>
          <a:p>
            <a:pPr marL="0" indent="0" algn="ctr">
              <a:buNone/>
            </a:pPr>
            <a:r>
              <a:rPr lang="en-US" dirty="0"/>
              <a:t>NYCDOE Policies</a:t>
            </a:r>
          </a:p>
          <a:p>
            <a:r>
              <a:rPr lang="en-US" dirty="0"/>
              <a:t>Each school is assigned a Parent Coordinator</a:t>
            </a:r>
          </a:p>
          <a:p>
            <a:endParaRPr lang="en-US" dirty="0"/>
          </a:p>
          <a:p>
            <a:r>
              <a:rPr lang="en-US" dirty="0"/>
              <a:t>Schools are encouraged to host Family workshops</a:t>
            </a:r>
          </a:p>
          <a:p>
            <a:r>
              <a:rPr lang="en-US" dirty="0"/>
              <a:t>Schools have PTC for to five times each year.</a:t>
            </a:r>
          </a:p>
          <a:p>
            <a:r>
              <a:rPr lang="en-US" dirty="0"/>
              <a:t>Institute parental Engagement once per week. </a:t>
            </a:r>
          </a:p>
          <a:p>
            <a:r>
              <a:rPr lang="en-US" dirty="0"/>
              <a:t>Schools host Parent Orientations at the beginning of the school year.</a:t>
            </a:r>
          </a:p>
          <a:p>
            <a:r>
              <a:rPr lang="en-US" i="1" dirty="0">
                <a:latin typeface="Century Schoolbook" panose="02040604050505020304" pitchFamily="18" charset="0"/>
              </a:rPr>
              <a:t>. </a:t>
            </a:r>
          </a:p>
        </p:txBody>
      </p:sp>
    </p:spTree>
    <p:extLst>
      <p:ext uri="{BB962C8B-B14F-4D97-AF65-F5344CB8AC3E}">
        <p14:creationId xmlns:p14="http://schemas.microsoft.com/office/powerpoint/2010/main" val="169284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961054"/>
            <a:ext cx="3793678" cy="1608668"/>
          </a:xfrm>
        </p:spPr>
        <p:txBody>
          <a:bodyPr>
            <a:noAutofit/>
          </a:bodyPr>
          <a:lstStyle/>
          <a:p>
            <a:pPr algn="ctr"/>
            <a:r>
              <a:rPr lang="en-US" sz="2800" dirty="0"/>
              <a:t>Is Parental involvement increasing?</a:t>
            </a:r>
            <a:endParaRPr lang="en-US" sz="2700" dirty="0"/>
          </a:p>
        </p:txBody>
      </p:sp>
      <p:sp>
        <p:nvSpPr>
          <p:cNvPr id="4" name="Text Placeholder 3"/>
          <p:cNvSpPr>
            <a:spLocks noGrp="1"/>
          </p:cNvSpPr>
          <p:nvPr>
            <p:ph type="subTitle" idx="1"/>
          </p:nvPr>
        </p:nvSpPr>
        <p:spPr>
          <a:xfrm>
            <a:off x="7483151" y="2258908"/>
            <a:ext cx="4708849" cy="4023360"/>
          </a:xfrm>
        </p:spPr>
        <p:txBody>
          <a:bodyPr>
            <a:normAutofit fontScale="77500" lnSpcReduction="20000"/>
          </a:bodyPr>
          <a:lstStyle/>
          <a:p>
            <a:r>
              <a:rPr lang="en-US" i="1" dirty="0">
                <a:latin typeface="Century Schoolbook" panose="02040604050505020304" pitchFamily="18" charset="0"/>
              </a:rPr>
              <a:t>In NYCDOE it shows  that nearly every school with a parent/guardian response rate over 80% has for schools wishing to increase family engagement with the survey at their school is to follow up! The most effective strategies schools found for guaranteeing as many parents/guardians participated in the survey as possible was to track completion and follow up with a personal phone call from the principal or other trusted staff member – for example, the school’s parent coordinator or guidance counselor – and home visits when feasible. Schools also use automated message systems like Phone Masters or Robo Calls.</a:t>
            </a:r>
          </a:p>
        </p:txBody>
      </p:sp>
      <p:pic>
        <p:nvPicPr>
          <p:cNvPr id="5" name="Picture 4">
            <a:extLst>
              <a:ext uri="{FF2B5EF4-FFF2-40B4-BE49-F238E27FC236}">
                <a16:creationId xmlns:a16="http://schemas.microsoft.com/office/drawing/2014/main" id="{C545E183-0A7C-F740-A755-7D6FF6EE7093}"/>
              </a:ext>
            </a:extLst>
          </p:cNvPr>
          <p:cNvPicPr>
            <a:picLocks noChangeAspect="1"/>
          </p:cNvPicPr>
          <p:nvPr/>
        </p:nvPicPr>
        <p:blipFill rotWithShape="1">
          <a:blip r:embed="rId2"/>
          <a:srcRect r="1010"/>
          <a:stretch/>
        </p:blipFill>
        <p:spPr>
          <a:xfrm>
            <a:off x="0" y="1613745"/>
            <a:ext cx="7315200" cy="4023360"/>
          </a:xfrm>
          <a:prstGeom prst="rect">
            <a:avLst/>
          </a:prstGeom>
        </p:spPr>
      </p:pic>
    </p:spTree>
    <p:extLst>
      <p:ext uri="{BB962C8B-B14F-4D97-AF65-F5344CB8AC3E}">
        <p14:creationId xmlns:p14="http://schemas.microsoft.com/office/powerpoint/2010/main" val="102707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449" y="1698171"/>
            <a:ext cx="5995234" cy="979715"/>
          </a:xfrm>
        </p:spPr>
        <p:txBody>
          <a:bodyPr/>
          <a:lstStyle/>
          <a:p>
            <a:r>
              <a:rPr lang="en-US" dirty="0"/>
              <a:t>DEVELOP SOLUTIONS</a:t>
            </a:r>
          </a:p>
        </p:txBody>
      </p:sp>
      <p:sp>
        <p:nvSpPr>
          <p:cNvPr id="3" name="Text Placeholder 2"/>
          <p:cNvSpPr>
            <a:spLocks noGrp="1"/>
          </p:cNvSpPr>
          <p:nvPr>
            <p:ph type="body" idx="1"/>
          </p:nvPr>
        </p:nvSpPr>
        <p:spPr>
          <a:xfrm>
            <a:off x="2799184" y="2537928"/>
            <a:ext cx="6568751" cy="2829940"/>
          </a:xfrm>
        </p:spPr>
        <p:txBody>
          <a:bodyPr>
            <a:normAutofit fontScale="92500" lnSpcReduction="20000"/>
          </a:bodyPr>
          <a:lstStyle/>
          <a:p>
            <a:r>
              <a:rPr lang="en-US" i="1" dirty="0">
                <a:latin typeface="Century Schoolbook" panose="02040604050505020304" pitchFamily="18" charset="0"/>
              </a:rPr>
              <a:t>Schools that successfully engage families in the annual NYC School Survey are located in all five boroughs and serve diverse students and families. One thing these schools have in common is a strong culture of family engagement year-round tailored to the distinct communication styles and needs of their school communities. Therefore, it is evident that teachers should push for more parental involvement in their student’s life. </a:t>
            </a:r>
          </a:p>
        </p:txBody>
      </p:sp>
    </p:spTree>
    <p:extLst>
      <p:ext uri="{BB962C8B-B14F-4D97-AF65-F5344CB8AC3E}">
        <p14:creationId xmlns:p14="http://schemas.microsoft.com/office/powerpoint/2010/main" val="34030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2001205"/>
            <a:ext cx="3793678" cy="1879690"/>
          </a:xfrm>
        </p:spPr>
        <p:txBody>
          <a:bodyPr>
            <a:noAutofit/>
          </a:bodyPr>
          <a:lstStyle/>
          <a:p>
            <a:pPr algn="ctr"/>
            <a:r>
              <a:rPr lang="en-US" sz="3600" dirty="0"/>
              <a:t>TIME SCREENING</a:t>
            </a:r>
            <a:br>
              <a:rPr lang="en-US" sz="2800" dirty="0"/>
            </a:br>
            <a:r>
              <a:rPr lang="en-US" sz="2800" dirty="0"/>
              <a:t> </a:t>
            </a:r>
            <a:endParaRPr lang="en-US" sz="2700" i="1" dirty="0"/>
          </a:p>
        </p:txBody>
      </p:sp>
      <p:sp>
        <p:nvSpPr>
          <p:cNvPr id="4" name="Text Placeholder 3"/>
          <p:cNvSpPr>
            <a:spLocks noGrp="1"/>
          </p:cNvSpPr>
          <p:nvPr>
            <p:ph type="subTitle" idx="1"/>
          </p:nvPr>
        </p:nvSpPr>
        <p:spPr>
          <a:xfrm>
            <a:off x="7920752" y="4655127"/>
            <a:ext cx="3793678" cy="1565564"/>
          </a:xfrm>
        </p:spPr>
        <p:txBody>
          <a:bodyPr>
            <a:normAutofit fontScale="62500" lnSpcReduction="20000"/>
          </a:bodyPr>
          <a:lstStyle/>
          <a:p>
            <a:pPr>
              <a:lnSpc>
                <a:spcPct val="120000"/>
              </a:lnSpc>
            </a:pPr>
            <a:r>
              <a:rPr lang="en-US" i="1" dirty="0">
                <a:latin typeface="Century Schoolbook" panose="02040604050505020304" pitchFamily="18" charset="0"/>
              </a:rPr>
              <a:t>The American Academy of Pediatrics (AAP) recommends that parents place consistent limits on time spent using video games on gaming consoles, tablets, or smartphones to keep game-playing from interfering with schoolwork, household chores, and the physical activity your son needs every day.</a:t>
            </a:r>
          </a:p>
        </p:txBody>
      </p:sp>
      <p:pic>
        <p:nvPicPr>
          <p:cNvPr id="6" name="Picture 5">
            <a:extLst>
              <a:ext uri="{FF2B5EF4-FFF2-40B4-BE49-F238E27FC236}">
                <a16:creationId xmlns:a16="http://schemas.microsoft.com/office/drawing/2014/main" id="{4AF34EBA-7B89-5F49-AEE0-750FDD5164F0}"/>
              </a:ext>
            </a:extLst>
          </p:cNvPr>
          <p:cNvPicPr>
            <a:picLocks noChangeAspect="1"/>
          </p:cNvPicPr>
          <p:nvPr/>
        </p:nvPicPr>
        <p:blipFill>
          <a:blip r:embed="rId2"/>
          <a:stretch>
            <a:fillRect/>
          </a:stretch>
        </p:blipFill>
        <p:spPr>
          <a:xfrm>
            <a:off x="0" y="0"/>
            <a:ext cx="7422076" cy="6858000"/>
          </a:xfrm>
          <a:prstGeom prst="rect">
            <a:avLst/>
          </a:prstGeom>
        </p:spPr>
      </p:pic>
    </p:spTree>
    <p:extLst>
      <p:ext uri="{BB962C8B-B14F-4D97-AF65-F5344CB8AC3E}">
        <p14:creationId xmlns:p14="http://schemas.microsoft.com/office/powerpoint/2010/main" val="182574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59" y="2121524"/>
            <a:ext cx="5859724" cy="1841715"/>
          </a:xfrm>
        </p:spPr>
        <p:txBody>
          <a:bodyPr>
            <a:noAutofit/>
          </a:bodyPr>
          <a:lstStyle/>
          <a:p>
            <a:r>
              <a:rPr lang="en" sz="2600" dirty="0"/>
              <a:t>SELECT THE BEST SOLUTION</a:t>
            </a:r>
            <a:r>
              <a:rPr lang="en-US" sz="2600" dirty="0"/>
              <a:t> </a:t>
            </a:r>
            <a:r>
              <a:rPr lang="en" sz="2600" dirty="0"/>
              <a:t>– </a:t>
            </a:r>
            <a:br>
              <a:rPr lang="en-US" sz="2800" dirty="0"/>
            </a:br>
            <a:r>
              <a:rPr lang="en" sz="2800" dirty="0"/>
              <a:t>EVALUATE EFFECTIVENESS/FEASIBILITY</a:t>
            </a:r>
            <a:endParaRPr lang="en-US" sz="2800" dirty="0"/>
          </a:p>
        </p:txBody>
      </p:sp>
      <p:sp>
        <p:nvSpPr>
          <p:cNvPr id="3" name="Text Placeholder 2"/>
          <p:cNvSpPr>
            <a:spLocks noGrp="1"/>
          </p:cNvSpPr>
          <p:nvPr>
            <p:ph type="body" idx="1"/>
          </p:nvPr>
        </p:nvSpPr>
        <p:spPr>
          <a:xfrm>
            <a:off x="3812763" y="3963239"/>
            <a:ext cx="4566474" cy="1607125"/>
          </a:xfrm>
        </p:spPr>
        <p:txBody>
          <a:bodyPr>
            <a:normAutofit fontScale="70000" lnSpcReduction="20000"/>
          </a:bodyPr>
          <a:lstStyle/>
          <a:p>
            <a:pPr fontAlgn="base"/>
            <a:r>
              <a:rPr lang="en-US" i="1" dirty="0">
                <a:latin typeface="Century Schoolbook" panose="02040604050505020304" pitchFamily="18" charset="0"/>
              </a:rPr>
              <a:t>Parents should monitor the video games their children are playing. Make sure games are suitable for their age as games rated "M" for "mature" can contain heavy-duty violence, strong language, and sexual content.</a:t>
            </a:r>
            <a:br>
              <a:rPr lang="en-US" i="1" dirty="0">
                <a:latin typeface="Century Schoolbook" panose="02040604050505020304" pitchFamily="18" charset="0"/>
              </a:rPr>
            </a:br>
            <a:endParaRPr lang="en-US" i="1" dirty="0">
              <a:latin typeface="Century Schoolbook" panose="02040604050505020304" pitchFamily="18" charset="0"/>
            </a:endParaRPr>
          </a:p>
        </p:txBody>
      </p:sp>
    </p:spTree>
    <p:extLst>
      <p:ext uri="{BB962C8B-B14F-4D97-AF65-F5344CB8AC3E}">
        <p14:creationId xmlns:p14="http://schemas.microsoft.com/office/powerpoint/2010/main" val="125112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A428-42F3-6D47-81D9-93CD7F7B8D37}"/>
              </a:ext>
            </a:extLst>
          </p:cNvPr>
          <p:cNvSpPr>
            <a:spLocks noGrp="1"/>
          </p:cNvSpPr>
          <p:nvPr>
            <p:ph type="ctrTitle"/>
          </p:nvPr>
        </p:nvSpPr>
        <p:spPr>
          <a:xfrm>
            <a:off x="7920752" y="825191"/>
            <a:ext cx="3793678" cy="844989"/>
          </a:xfrm>
        </p:spPr>
        <p:txBody>
          <a:bodyPr/>
          <a:lstStyle/>
          <a:p>
            <a:pPr algn="ctr"/>
            <a:r>
              <a:rPr lang="en-US" sz="3600" dirty="0"/>
              <a:t>Build a Team</a:t>
            </a:r>
          </a:p>
        </p:txBody>
      </p:sp>
      <p:sp>
        <p:nvSpPr>
          <p:cNvPr id="4" name="Text Placeholder 3"/>
          <p:cNvSpPr>
            <a:spLocks noGrp="1"/>
          </p:cNvSpPr>
          <p:nvPr>
            <p:ph type="subTitle" idx="1"/>
          </p:nvPr>
        </p:nvSpPr>
        <p:spPr>
          <a:xfrm>
            <a:off x="7511143" y="1530220"/>
            <a:ext cx="4680858" cy="4502591"/>
          </a:xfrm>
        </p:spPr>
        <p:txBody>
          <a:bodyPr>
            <a:normAutofit fontScale="25000" lnSpcReduction="20000"/>
          </a:bodyPr>
          <a:lstStyle/>
          <a:p>
            <a:r>
              <a:rPr lang="en-US" sz="5600" b="1" i="1" dirty="0">
                <a:latin typeface="Century Schoolbook" panose="02040604050505020304" pitchFamily="18" charset="0"/>
              </a:rPr>
              <a:t>Principals should recruit parents from the school community to help plan ways parents can become involved in their child’s school life by  coordinate events and reach out to other families at  school. Parent volunteers can help make personal phone calls to parents to encourage attendance at events and participation in activities in their children’s school life. Teachers can discuss the importance of their parents participating with their classes and share with them how this help to build  academically and socially success of their children. Students can have discussion with their parent on how to be more involved in their education. Last, but not least, schools with high parent response rates leverage the expertise of their parent coordinators who are critical partners in building and maintaining strong relationships with students’ families</a:t>
            </a:r>
            <a:r>
              <a:rPr lang="en-US" b="1" i="1" dirty="0">
                <a:latin typeface="Century Schoolbook" panose="02040604050505020304" pitchFamily="18" charset="0"/>
              </a:rPr>
              <a:t>.</a:t>
            </a:r>
          </a:p>
        </p:txBody>
      </p:sp>
      <p:pic>
        <p:nvPicPr>
          <p:cNvPr id="6146" name="Picture 2">
            <a:extLst>
              <a:ext uri="{FF2B5EF4-FFF2-40B4-BE49-F238E27FC236}">
                <a16:creationId xmlns:a16="http://schemas.microsoft.com/office/drawing/2014/main" id="{63F669EC-6A21-A385-1636-977DD1FE8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5" y="333375"/>
            <a:ext cx="7355393"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8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2201505"/>
            <a:ext cx="3793678" cy="1234424"/>
          </a:xfrm>
        </p:spPr>
        <p:txBody>
          <a:bodyPr>
            <a:normAutofit fontScale="90000"/>
          </a:bodyPr>
          <a:lstStyle/>
          <a:p>
            <a:pPr algn="ctr"/>
            <a:r>
              <a:rPr lang="en-US" dirty="0"/>
              <a:t>NOW, IT’S YOUR TURN!</a:t>
            </a:r>
          </a:p>
        </p:txBody>
      </p:sp>
      <p:sp>
        <p:nvSpPr>
          <p:cNvPr id="3" name="Subtitle 2"/>
          <p:cNvSpPr>
            <a:spLocks noGrp="1"/>
          </p:cNvSpPr>
          <p:nvPr>
            <p:ph type="subTitle" idx="1"/>
          </p:nvPr>
        </p:nvSpPr>
        <p:spPr/>
        <p:txBody>
          <a:bodyPr>
            <a:normAutofit fontScale="92500" lnSpcReduction="20000"/>
          </a:bodyPr>
          <a:lstStyle/>
          <a:p>
            <a:r>
              <a:rPr lang="en-US" i="1" dirty="0"/>
              <a:t>What are some ways parents can be involved in their children’s  education?</a:t>
            </a:r>
          </a:p>
        </p:txBody>
      </p:sp>
      <p:pic>
        <p:nvPicPr>
          <p:cNvPr id="7170" name="Picture 2">
            <a:extLst>
              <a:ext uri="{FF2B5EF4-FFF2-40B4-BE49-F238E27FC236}">
                <a16:creationId xmlns:a16="http://schemas.microsoft.com/office/drawing/2014/main" id="{2409F927-0FB7-3D5F-C22B-9124F024E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473695" y="1283184"/>
            <a:ext cx="3230625" cy="670307"/>
          </a:xfrm>
        </p:spPr>
        <p:txBody>
          <a:bodyPr/>
          <a:lstStyle/>
          <a:p>
            <a:pPr algn="ctr"/>
            <a:r>
              <a:rPr lang="en-US" dirty="0"/>
              <a:t>RESOURCES</a:t>
            </a:r>
          </a:p>
        </p:txBody>
      </p:sp>
      <p:sp>
        <p:nvSpPr>
          <p:cNvPr id="16" name="Text Placeholder 15"/>
          <p:cNvSpPr>
            <a:spLocks noGrp="1"/>
          </p:cNvSpPr>
          <p:nvPr>
            <p:ph type="body" sz="half" idx="2"/>
          </p:nvPr>
        </p:nvSpPr>
        <p:spPr>
          <a:xfrm>
            <a:off x="8983226" y="1953492"/>
            <a:ext cx="3208774" cy="3458264"/>
          </a:xfrm>
        </p:spPr>
        <p:txBody>
          <a:bodyPr>
            <a:normAutofit/>
          </a:bodyPr>
          <a:lstStyle/>
          <a:p>
            <a:r>
              <a:rPr lang="en-US" sz="1300" i="0" dirty="0">
                <a:solidFill>
                  <a:schemeClr val="tx1"/>
                </a:solidFill>
                <a:effectLst/>
                <a:latin typeface="Century Schoolbook" panose="02040604050505020304" pitchFamily="18" charset="0"/>
              </a:rPr>
              <a:t>Parental Involvement by NYC DOE PRESS RELEASE – SCHOOLS CHANCELLOR DAVID C. BANKS</a:t>
            </a:r>
          </a:p>
          <a:p>
            <a:pPr algn="l">
              <a:lnSpc>
                <a:spcPct val="110000"/>
              </a:lnSpc>
            </a:pPr>
            <a:r>
              <a:rPr lang="en-US" sz="1300" b="0" i="0" u="none" strike="noStrike" dirty="0">
                <a:solidFill>
                  <a:schemeClr val="tx1"/>
                </a:solidFill>
                <a:effectLst/>
                <a:latin typeface="Century Schoolbook" panose="02040604050505020304" pitchFamily="18" charset="0"/>
                <a:hlinkClick r:id="rId2">
                  <a:extLst>
                    <a:ext uri="{A12FA001-AC4F-418D-AE19-62706E023703}">
                      <ahyp:hlinkClr xmlns:ahyp="http://schemas.microsoft.com/office/drawing/2018/hyperlinkcolor" val="tx"/>
                    </a:ext>
                  </a:extLst>
                </a:hlinkClick>
              </a:rPr>
              <a:t>Parental Involvement in Education by Nancy E. Hill</a:t>
            </a:r>
            <a:r>
              <a:rPr lang="en-US" sz="1300" u="none" strike="noStrike" dirty="0">
                <a:solidFill>
                  <a:schemeClr val="tx1"/>
                </a:solidFill>
                <a:latin typeface="Century Schoolbook" panose="02040604050505020304" pitchFamily="18" charset="0"/>
              </a:rPr>
              <a:t> </a:t>
            </a:r>
            <a:r>
              <a:rPr lang="en-US" sz="1300" b="0" i="0" dirty="0">
                <a:solidFill>
                  <a:schemeClr val="tx1"/>
                </a:solidFill>
                <a:effectLst/>
                <a:latin typeface="Century Schoolbook" panose="02040604050505020304" pitchFamily="18" charset="0"/>
              </a:rPr>
              <a:t>Educational Psychologist Published online: 15 Nov 2022</a:t>
            </a:r>
            <a:endParaRPr lang="en-US" sz="2200" b="1" dirty="0">
              <a:solidFill>
                <a:schemeClr val="tx1"/>
              </a:solidFill>
              <a:latin typeface="Century Schoolbook" panose="02040604050505020304" pitchFamily="18" charset="0"/>
            </a:endParaRPr>
          </a:p>
          <a:p>
            <a:r>
              <a:rPr lang="en-US" sz="1400" b="0" i="0" dirty="0">
                <a:solidFill>
                  <a:schemeClr val="tx1"/>
                </a:solidFill>
                <a:effectLst/>
                <a:latin typeface="Century Schoolbook" panose="02040604050505020304" pitchFamily="18" charset="0"/>
              </a:rPr>
              <a:t>www.teacherph.com/parental-involvement-education/</a:t>
            </a:r>
            <a:endParaRPr lang="en-US" sz="1400" b="1" dirty="0">
              <a:solidFill>
                <a:schemeClr val="tx1"/>
              </a:solidFill>
              <a:latin typeface="Century Schoolbook" panose="02040604050505020304" pitchFamily="18" charset="0"/>
            </a:endParaRPr>
          </a:p>
          <a:p>
            <a:r>
              <a:rPr lang="en-US" sz="1400" dirty="0">
                <a:solidFill>
                  <a:schemeClr val="tx1"/>
                </a:solidFill>
                <a:latin typeface="Century Schoolbook" panose="02040604050505020304" pitchFamily="18" charset="0"/>
              </a:rPr>
              <a:t>https://gpcalour.com/blog-post/parental-involvement-affects-student</a:t>
            </a:r>
          </a:p>
        </p:txBody>
      </p:sp>
      <p:pic>
        <p:nvPicPr>
          <p:cNvPr id="8194" name="Picture 2">
            <a:extLst>
              <a:ext uri="{FF2B5EF4-FFF2-40B4-BE49-F238E27FC236}">
                <a16:creationId xmlns:a16="http://schemas.microsoft.com/office/drawing/2014/main" id="{5447FFC1-DC95-9218-0919-D547B97E06E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9134" r="19134"/>
          <a:stretch>
            <a:fillRect/>
          </a:stretch>
        </p:blipFill>
        <p:spPr bwMode="auto">
          <a:xfrm>
            <a:off x="-125940" y="-186612"/>
            <a:ext cx="862148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2BA0E5-71C6-B052-F4F1-42F32CBA59D1}"/>
              </a:ext>
            </a:extLst>
          </p:cNvPr>
          <p:cNvSpPr>
            <a:spLocks noChangeArrowheads="1"/>
          </p:cNvSpPr>
          <p:nvPr/>
        </p:nvSpPr>
        <p:spPr bwMode="auto">
          <a:xfrm>
            <a:off x="0" y="0"/>
            <a:ext cx="12192000" cy="0"/>
          </a:xfrm>
          <a:prstGeom prst="rect">
            <a:avLst/>
          </a:prstGeom>
          <a:solidFill>
            <a:srgbClr val="FFBD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FFFFFF"/>
                </a:solidFill>
                <a:effectLst/>
                <a:latin typeface="Roboto" panose="02000000000000000000" pitchFamily="2" charset="0"/>
                <a:hlinkClick r:id="rId4" tooltip="Blog"/>
              </a:rPr>
              <a:t>BLOG</a:t>
            </a:r>
            <a:endParaRPr kumimoji="0" lang="en-US" altLang="en-US" b="0" i="0" u="none" strike="noStrike" cap="none" normalizeH="0" baseline="0">
              <a:ln>
                <a:noFill/>
              </a:ln>
              <a:solidFill>
                <a:srgbClr val="FFFFFF"/>
              </a:solidFill>
              <a:effectLst/>
              <a:latin typeface="Roboto" panose="02000000000000000000" pitchFamily="2" charset="0"/>
            </a:endParaRP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en-US" altLang="en-US" sz="1100" b="1" i="0" u="none" strike="noStrike" cap="none" normalizeH="0" baseline="0">
              <a:ln>
                <a:noFill/>
              </a:ln>
              <a:solidFill>
                <a:srgbClr val="9261AA"/>
              </a:solidFill>
              <a:effectLst/>
              <a:latin typeface="inheri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9261AA"/>
                </a:solidFill>
                <a:effectLst/>
                <a:latin typeface="inherit"/>
              </a:rPr>
              <a:t>HOW PARENTAL INVOLVEMENT AFFECTS STUDENT ACHIEVEMENT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99C9CF9-022A-F7E6-EE44-37DB7F842454}"/>
              </a:ext>
            </a:extLst>
          </p:cNvPr>
          <p:cNvSpPr>
            <a:spLocks noChangeArrowheads="1"/>
          </p:cNvSpPr>
          <p:nvPr/>
        </p:nvSpPr>
        <p:spPr bwMode="auto">
          <a:xfrm>
            <a:off x="152400" y="152400"/>
            <a:ext cx="12192000" cy="0"/>
          </a:xfrm>
          <a:prstGeom prst="rect">
            <a:avLst/>
          </a:prstGeom>
          <a:solidFill>
            <a:srgbClr val="FFBD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FFFFFF"/>
                </a:solidFill>
                <a:effectLst/>
                <a:latin typeface="Roboto" panose="02000000000000000000" pitchFamily="2" charset="0"/>
                <a:hlinkClick r:id="rId4" tooltip="Blog"/>
              </a:rPr>
              <a:t>BLOG</a:t>
            </a:r>
            <a:endParaRPr kumimoji="0" lang="en-US" altLang="en-US" b="0" i="0" u="none" strike="noStrike" cap="none" normalizeH="0" baseline="0">
              <a:ln>
                <a:noFill/>
              </a:ln>
              <a:solidFill>
                <a:srgbClr val="FFFFFF"/>
              </a:solidFill>
              <a:effectLst/>
              <a:latin typeface="Roboto" panose="02000000000000000000" pitchFamily="2" charset="0"/>
            </a:endParaRP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en-US" altLang="en-US" sz="1100" b="1" i="0" u="none" strike="noStrike" cap="none" normalizeH="0" baseline="0">
              <a:ln>
                <a:noFill/>
              </a:ln>
              <a:solidFill>
                <a:srgbClr val="9261AA"/>
              </a:solidFill>
              <a:effectLst/>
              <a:latin typeface="inheri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9261AA"/>
                </a:solidFill>
                <a:effectLst/>
                <a:latin typeface="inherit"/>
              </a:rPr>
              <a:t>HOW PARENTAL INVOLVEMENT AFFECTS STUDENT ACHIEVEMENT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CBF1A29-5698-3577-9457-AE723D156863}"/>
              </a:ext>
            </a:extLst>
          </p:cNvPr>
          <p:cNvSpPr>
            <a:spLocks noChangeArrowheads="1"/>
          </p:cNvSpPr>
          <p:nvPr/>
        </p:nvSpPr>
        <p:spPr bwMode="auto">
          <a:xfrm>
            <a:off x="304800" y="304800"/>
            <a:ext cx="12192000" cy="0"/>
          </a:xfrm>
          <a:prstGeom prst="rect">
            <a:avLst/>
          </a:prstGeom>
          <a:solidFill>
            <a:srgbClr val="FFBD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FFFFFF"/>
                </a:solidFill>
                <a:effectLst/>
                <a:latin typeface="Roboto" panose="02000000000000000000" pitchFamily="2" charset="0"/>
                <a:hlinkClick r:id="rId4" tooltip="Blog"/>
              </a:rPr>
              <a:t>BLOG</a:t>
            </a:r>
            <a:endParaRPr kumimoji="0" lang="en-US" altLang="en-US" b="0" i="0" u="none" strike="noStrike" cap="none" normalizeH="0" baseline="0">
              <a:ln>
                <a:noFill/>
              </a:ln>
              <a:solidFill>
                <a:srgbClr val="FFFFFF"/>
              </a:solidFill>
              <a:effectLst/>
              <a:latin typeface="Roboto" panose="02000000000000000000" pitchFamily="2" charset="0"/>
            </a:endParaRP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en-US" altLang="en-US" sz="1100" b="1" i="0" u="none" strike="noStrike" cap="none" normalizeH="0" baseline="0">
              <a:ln>
                <a:noFill/>
              </a:ln>
              <a:solidFill>
                <a:srgbClr val="9261AA"/>
              </a:solidFill>
              <a:effectLst/>
              <a:latin typeface="inheri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9261AA"/>
                </a:solidFill>
                <a:effectLst/>
                <a:latin typeface="inherit"/>
              </a:rPr>
              <a:t>HOW PARENTAL INVOLVEMENT AFFECTS STUDENT ACHIEVEMENT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715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dirty="0"/>
              <a:t>THE PUBLIC POLICY ANALYST</a:t>
            </a:r>
            <a:endParaRPr lang="en-US" dirty="0"/>
          </a:p>
        </p:txBody>
      </p:sp>
      <p:sp>
        <p:nvSpPr>
          <p:cNvPr id="5" name="TextBox 4"/>
          <p:cNvSpPr txBox="1"/>
          <p:nvPr/>
        </p:nvSpPr>
        <p:spPr>
          <a:xfrm>
            <a:off x="2933700" y="2466109"/>
            <a:ext cx="8770571" cy="3539430"/>
          </a:xfrm>
          <a:prstGeom prst="rect">
            <a:avLst/>
          </a:prstGeom>
          <a:noFill/>
        </p:spPr>
        <p:txBody>
          <a:bodyPr wrap="square" rtlCol="0">
            <a:spAutoFit/>
          </a:bodyPr>
          <a:lstStyle/>
          <a:p>
            <a:pPr lvl="0" algn="ctr"/>
            <a:r>
              <a:rPr lang="en" sz="3200" b="1" dirty="0">
                <a:latin typeface="Century Schoolbook" charset="0"/>
                <a:ea typeface="Century Schoolbook" charset="0"/>
                <a:cs typeface="Century Schoolbook" charset="0"/>
              </a:rPr>
              <a:t>The Public Policy Analyst </a:t>
            </a:r>
            <a:r>
              <a:rPr lang="en" sz="3200" dirty="0">
                <a:latin typeface="Century Schoolbook" charset="0"/>
                <a:ea typeface="Century Schoolbook" charset="0"/>
                <a:cs typeface="Century Schoolbook" charset="0"/>
              </a:rPr>
              <a:t>is </a:t>
            </a:r>
            <a:r>
              <a:rPr lang="en-US" sz="3200" dirty="0">
                <a:latin typeface="Century Schoolbook" charset="0"/>
                <a:ea typeface="Century Schoolbook" charset="0"/>
                <a:cs typeface="Century Schoolbook" charset="0"/>
              </a:rPr>
              <a:t>a </a:t>
            </a:r>
            <a:r>
              <a:rPr lang="en" sz="3200" dirty="0">
                <a:latin typeface="Century Schoolbook" charset="0"/>
                <a:ea typeface="Century Schoolbook" charset="0"/>
                <a:cs typeface="Century Schoolbook" charset="0"/>
              </a:rPr>
              <a:t>six step</a:t>
            </a:r>
            <a:r>
              <a:rPr lang="en-US" sz="3200" dirty="0">
                <a:latin typeface="Century Schoolbook" charset="0"/>
                <a:ea typeface="Century Schoolbook" charset="0"/>
                <a:cs typeface="Century Schoolbook" charset="0"/>
              </a:rPr>
              <a:t> tool that allows you to focus on a specific </a:t>
            </a:r>
            <a:r>
              <a:rPr lang="en" sz="3200" dirty="0">
                <a:latin typeface="Century Schoolbook" charset="0"/>
                <a:ea typeface="Century Schoolbook" charset="0"/>
                <a:cs typeface="Century Schoolbook" charset="0"/>
              </a:rPr>
              <a:t>issue by</a:t>
            </a:r>
            <a:r>
              <a:rPr lang="en-US" sz="3200" dirty="0">
                <a:latin typeface="Century Schoolbook" charset="0"/>
                <a:ea typeface="Century Schoolbook" charset="0"/>
                <a:cs typeface="Century Schoolbook" charset="0"/>
              </a:rPr>
              <a:t> the</a:t>
            </a:r>
            <a:r>
              <a:rPr lang="en" sz="3200" dirty="0">
                <a:latin typeface="Century Schoolbook" charset="0"/>
                <a:ea typeface="Century Schoolbook" charset="0"/>
                <a:cs typeface="Century Schoolbook" charset="0"/>
              </a:rPr>
              <a:t> means of evidence. </a:t>
            </a:r>
            <a:endParaRPr lang="en-US" sz="3200" dirty="0">
              <a:latin typeface="Century Schoolbook" charset="0"/>
              <a:ea typeface="Century Schoolbook" charset="0"/>
              <a:cs typeface="Century Schoolbook" charset="0"/>
            </a:endParaRPr>
          </a:p>
          <a:p>
            <a:pPr lvl="0" algn="ctr"/>
            <a:endParaRPr lang="en-US" sz="3200" dirty="0">
              <a:latin typeface="Century Schoolbook" charset="0"/>
              <a:ea typeface="Century Schoolbook" charset="0"/>
              <a:cs typeface="Century Schoolbook" charset="0"/>
            </a:endParaRPr>
          </a:p>
          <a:p>
            <a:pPr algn="ctr"/>
            <a:r>
              <a:rPr lang="en-US" sz="3200" dirty="0">
                <a:latin typeface="Century Schoolbook" charset="0"/>
                <a:ea typeface="Century Schoolbook" charset="0"/>
                <a:cs typeface="Century Schoolbook" charset="0"/>
              </a:rPr>
              <a:t>Here is a presentation using the </a:t>
            </a:r>
            <a:r>
              <a:rPr lang="en" sz="3200" dirty="0">
                <a:latin typeface="Century Schoolbook" charset="0"/>
                <a:ea typeface="Century Schoolbook" charset="0"/>
                <a:cs typeface="Century Schoolbook" charset="0"/>
              </a:rPr>
              <a:t>PPA </a:t>
            </a:r>
            <a:r>
              <a:rPr lang="en-US" sz="3200" dirty="0">
                <a:latin typeface="Century Schoolbook" charset="0"/>
                <a:ea typeface="Century Schoolbook" charset="0"/>
                <a:cs typeface="Century Schoolbook" charset="0"/>
              </a:rPr>
              <a:t>with a focus on the topic on the impact of parent involvement.</a:t>
            </a:r>
          </a:p>
        </p:txBody>
      </p:sp>
    </p:spTree>
    <p:extLst>
      <p:ext uri="{BB962C8B-B14F-4D97-AF65-F5344CB8AC3E}">
        <p14:creationId xmlns:p14="http://schemas.microsoft.com/office/powerpoint/2010/main" val="207497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59" y="2190798"/>
            <a:ext cx="5859724" cy="1841715"/>
          </a:xfrm>
        </p:spPr>
        <p:txBody>
          <a:bodyPr>
            <a:normAutofit fontScale="90000"/>
          </a:bodyPr>
          <a:lstStyle/>
          <a:p>
            <a:r>
              <a:rPr lang="en-US" sz="4300" dirty="0"/>
              <a:t>DEFINE THE </a:t>
            </a:r>
            <a:br>
              <a:rPr lang="en-US" sz="4300" dirty="0"/>
            </a:br>
            <a:r>
              <a:rPr lang="en-US" sz="4300" dirty="0"/>
              <a:t>PROBLEM:</a:t>
            </a:r>
            <a:br>
              <a:rPr lang="en-US" sz="3600" dirty="0"/>
            </a:br>
            <a:br>
              <a:rPr lang="en-US" sz="3600" dirty="0"/>
            </a:br>
            <a:br>
              <a:rPr lang="en-US" sz="3600" dirty="0"/>
            </a:br>
            <a:br>
              <a:rPr lang="en-US" dirty="0"/>
            </a:br>
            <a:endParaRPr lang="en-US" dirty="0"/>
          </a:p>
        </p:txBody>
      </p:sp>
      <p:sp>
        <p:nvSpPr>
          <p:cNvPr id="3" name="Text Placeholder 2"/>
          <p:cNvSpPr>
            <a:spLocks noGrp="1"/>
          </p:cNvSpPr>
          <p:nvPr>
            <p:ph type="body" idx="1"/>
          </p:nvPr>
        </p:nvSpPr>
        <p:spPr>
          <a:xfrm>
            <a:off x="3814584" y="4032513"/>
            <a:ext cx="4566474" cy="905996"/>
          </a:xfrm>
        </p:spPr>
        <p:txBody>
          <a:bodyPr>
            <a:noAutofit/>
          </a:bodyPr>
          <a:lstStyle/>
          <a:p>
            <a:r>
              <a:rPr lang="en-US" i="1" dirty="0">
                <a:latin typeface="Century Schoolbook" panose="02040604050505020304" pitchFamily="18" charset="0"/>
              </a:rPr>
              <a:t>Parent Involvement makes students academic  performance better.</a:t>
            </a:r>
          </a:p>
        </p:txBody>
      </p:sp>
    </p:spTree>
    <p:extLst>
      <p:ext uri="{BB962C8B-B14F-4D97-AF65-F5344CB8AC3E}">
        <p14:creationId xmlns:p14="http://schemas.microsoft.com/office/powerpoint/2010/main" val="98837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CF4D945-2477-4188-8EDF-AD5125971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5">
            <a:extLst>
              <a:ext uri="{FF2B5EF4-FFF2-40B4-BE49-F238E27FC236}">
                <a16:creationId xmlns:a16="http://schemas.microsoft.com/office/drawing/2014/main" id="{1C5474C0-97A2-47AA-8F86-19AA3B823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txBody>
          <a:bodyPr/>
          <a:lstStyle/>
          <a:p>
            <a:endParaRPr lang="en-US"/>
          </a:p>
        </p:txBody>
      </p:sp>
      <p:sp>
        <p:nvSpPr>
          <p:cNvPr id="2059" name="Rectangle: Rounded Corners 2058">
            <a:extLst>
              <a:ext uri="{FF2B5EF4-FFF2-40B4-BE49-F238E27FC236}">
                <a16:creationId xmlns:a16="http://schemas.microsoft.com/office/drawing/2014/main" id="{C8A39A8E-286C-40DC-AE24-9744CCEB9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48" y="726948"/>
            <a:ext cx="10661904" cy="5404104"/>
          </a:xfrm>
          <a:prstGeom prst="roundRect">
            <a:avLst>
              <a:gd name="adj" fmla="val 6411"/>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3D4B6623-6A3E-F41C-75E5-CE0E65DA9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48" y="726947"/>
            <a:ext cx="10740315" cy="540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8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59" y="2190798"/>
            <a:ext cx="5859724" cy="1513455"/>
          </a:xfrm>
        </p:spPr>
        <p:txBody>
          <a:bodyPr>
            <a:normAutofit fontScale="90000"/>
          </a:bodyPr>
          <a:lstStyle/>
          <a:p>
            <a:r>
              <a:rPr lang="en-US" sz="4300" dirty="0"/>
              <a:t>GATHER THE EVIDENCE:</a:t>
            </a:r>
            <a:br>
              <a:rPr lang="en-US" sz="3600" dirty="0"/>
            </a:br>
            <a:br>
              <a:rPr lang="en-US" sz="3600" dirty="0"/>
            </a:br>
            <a:br>
              <a:rPr lang="en-US" sz="3600" dirty="0"/>
            </a:br>
            <a:br>
              <a:rPr lang="en-US" dirty="0"/>
            </a:br>
            <a:endParaRPr lang="en-US" dirty="0"/>
          </a:p>
        </p:txBody>
      </p:sp>
      <p:sp>
        <p:nvSpPr>
          <p:cNvPr id="3" name="Text Placeholder 2"/>
          <p:cNvSpPr>
            <a:spLocks noGrp="1"/>
          </p:cNvSpPr>
          <p:nvPr>
            <p:ph type="body" idx="1"/>
          </p:nvPr>
        </p:nvSpPr>
        <p:spPr>
          <a:xfrm>
            <a:off x="2883877" y="3828422"/>
            <a:ext cx="6340509" cy="1400803"/>
          </a:xfrm>
        </p:spPr>
        <p:txBody>
          <a:bodyPr>
            <a:noAutofit/>
          </a:bodyPr>
          <a:lstStyle/>
          <a:p>
            <a:r>
              <a:rPr lang="en-US" sz="1800" i="1" dirty="0">
                <a:solidFill>
                  <a:schemeClr val="tx1"/>
                </a:solidFill>
                <a:latin typeface="Century Schoolbook" panose="02040604050505020304" pitchFamily="18" charset="0"/>
              </a:rPr>
              <a:t>After two months of parental involvement, it shows that when parents are involved in their child’s education it can improve their academic performance and positively influence a child’s attitude about school. </a:t>
            </a:r>
            <a:r>
              <a:rPr lang="en-US" sz="1600" b="0" i="0" dirty="0">
                <a:solidFill>
                  <a:schemeClr val="tx1"/>
                </a:solidFill>
                <a:effectLst/>
                <a:latin typeface="Century Schoolbook" panose="02040604050505020304" pitchFamily="18" charset="0"/>
              </a:rPr>
              <a:t> </a:t>
            </a:r>
            <a:endParaRPr lang="en-US" sz="1800" i="1" dirty="0">
              <a:latin typeface="Century Schoolbook" panose="02040604050505020304" pitchFamily="18" charset="0"/>
            </a:endParaRPr>
          </a:p>
        </p:txBody>
      </p:sp>
    </p:spTree>
    <p:extLst>
      <p:ext uri="{BB962C8B-B14F-4D97-AF65-F5344CB8AC3E}">
        <p14:creationId xmlns:p14="http://schemas.microsoft.com/office/powerpoint/2010/main" val="239322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20752" y="812800"/>
            <a:ext cx="3793678" cy="1270000"/>
          </a:xfrm>
        </p:spPr>
        <p:txBody>
          <a:bodyPr>
            <a:normAutofit fontScale="90000"/>
          </a:bodyPr>
          <a:lstStyle/>
          <a:p>
            <a:pPr algn="ctr"/>
            <a:r>
              <a:rPr lang="en-US" sz="3200" b="0" i="0" dirty="0">
                <a:solidFill>
                  <a:schemeClr val="bg1"/>
                </a:solidFill>
                <a:effectLst/>
                <a:latin typeface="Teodor"/>
              </a:rPr>
              <a:t>Parental Involvement and Student Success</a:t>
            </a:r>
            <a:br>
              <a:rPr lang="en-US" sz="1400" b="0" i="0" dirty="0">
                <a:solidFill>
                  <a:srgbClr val="000000"/>
                </a:solidFill>
                <a:effectLst/>
                <a:latin typeface="Teodor"/>
              </a:rPr>
            </a:br>
            <a:endParaRPr lang="en-US" sz="3200" dirty="0"/>
          </a:p>
        </p:txBody>
      </p:sp>
      <p:sp>
        <p:nvSpPr>
          <p:cNvPr id="3" name="Text Placeholder 2"/>
          <p:cNvSpPr>
            <a:spLocks noGrp="1"/>
          </p:cNvSpPr>
          <p:nvPr>
            <p:ph type="subTitle" idx="1"/>
          </p:nvPr>
        </p:nvSpPr>
        <p:spPr>
          <a:xfrm>
            <a:off x="7538720" y="1778001"/>
            <a:ext cx="4653280" cy="4267200"/>
          </a:xfrm>
        </p:spPr>
        <p:txBody>
          <a:bodyPr>
            <a:normAutofit fontScale="62500" lnSpcReduction="20000"/>
          </a:bodyPr>
          <a:lstStyle/>
          <a:p>
            <a:pPr algn="l">
              <a:spcBef>
                <a:spcPts val="2000"/>
              </a:spcBef>
              <a:spcAft>
                <a:spcPts val="2000"/>
              </a:spcAft>
            </a:pPr>
            <a:r>
              <a:rPr lang="en-US" sz="1900" i="1" dirty="0">
                <a:latin typeface="Century Schoolbook" panose="02040604050505020304" pitchFamily="18" charset="0"/>
              </a:rPr>
              <a:t>According to, </a:t>
            </a:r>
            <a:r>
              <a:rPr lang="en-US" sz="1900" b="0" i="0" dirty="0">
                <a:effectLst/>
                <a:latin typeface="Century Schoolbook" panose="02040604050505020304" pitchFamily="18" charset="0"/>
                <a:hlinkClick r:id="rId2"/>
              </a:rPr>
              <a:t>Anna </a:t>
            </a:r>
            <a:r>
              <a:rPr lang="en-US" sz="1900" b="0" i="0" dirty="0" err="1">
                <a:effectLst/>
                <a:latin typeface="Century Schoolbook" panose="02040604050505020304" pitchFamily="18" charset="0"/>
                <a:hlinkClick r:id="rId2"/>
              </a:rPr>
              <a:t>Sudderth</a:t>
            </a:r>
            <a:r>
              <a:rPr lang="en-US" sz="1900" b="0" i="0" dirty="0">
                <a:effectLst/>
                <a:latin typeface="Century Schoolbook" panose="02040604050505020304" pitchFamily="18" charset="0"/>
              </a:rPr>
              <a:t> </a:t>
            </a:r>
            <a:r>
              <a:rPr lang="en-US" sz="1900" b="1" i="0" dirty="0">
                <a:solidFill>
                  <a:schemeClr val="bg1">
                    <a:lumMod val="95000"/>
                  </a:schemeClr>
                </a:solidFill>
                <a:effectLst/>
                <a:latin typeface="Century Schoolbook" panose="02040604050505020304" pitchFamily="18" charset="0"/>
              </a:rPr>
              <a:t>When parents are stakeholders in students’ education, there’s a positive impact on student success. When parents get involved and engaged in their child’s education, students are more likely to graduate, earn higher grades, improve their attendance, and go to college</a:t>
            </a:r>
            <a:r>
              <a:rPr lang="en-US" sz="1900" b="1" i="0" dirty="0">
                <a:solidFill>
                  <a:schemeClr val="bg1"/>
                </a:solidFill>
                <a:effectLst/>
                <a:latin typeface="Century Schoolbook" panose="02040604050505020304" pitchFamily="18" charset="0"/>
              </a:rPr>
              <a:t>. </a:t>
            </a:r>
            <a:r>
              <a:rPr lang="en-US" sz="1900" b="0" i="0" dirty="0">
                <a:solidFill>
                  <a:schemeClr val="bg1"/>
                </a:solidFill>
                <a:effectLst/>
                <a:latin typeface="Century Schoolbook" panose="02040604050505020304" pitchFamily="18" charset="0"/>
              </a:rPr>
              <a:t>Parent involvement has been defined and measured in multiple ways, including activities that parents engage in at home and at school and positive attitudes parents have towards their child's education, school, and teacher. Based on previous research, it was hypothesized that parents who have a positive attitude towards their child's education, school, and teacher are able to positively influence their child's academic performance by two mechanisms: (a) by being engaged with the child to increase the child's self-perception of cognitive competence and (b) by being engaged with the teacher and school to promote a stronger and more positive student-teacher relationship</a:t>
            </a:r>
            <a:r>
              <a:rPr lang="en-US" sz="1500" b="0" i="0" dirty="0">
                <a:solidFill>
                  <a:srgbClr val="212121"/>
                </a:solidFill>
                <a:effectLst/>
                <a:latin typeface="Cambria" panose="02040503050406030204" pitchFamily="18" charset="0"/>
              </a:rPr>
              <a:t>.</a:t>
            </a:r>
          </a:p>
          <a:p>
            <a:endParaRPr lang="en-US" sz="1400" i="1" dirty="0">
              <a:solidFill>
                <a:schemeClr val="bg1"/>
              </a:solidFill>
              <a:latin typeface="Century Schoolbook" panose="02040604050505020304" pitchFamily="18" charset="0"/>
            </a:endParaRPr>
          </a:p>
        </p:txBody>
      </p:sp>
      <p:pic>
        <p:nvPicPr>
          <p:cNvPr id="3074" name="Picture 2">
            <a:extLst>
              <a:ext uri="{FF2B5EF4-FFF2-40B4-BE49-F238E27FC236}">
                <a16:creationId xmlns:a16="http://schemas.microsoft.com/office/drawing/2014/main" id="{1AB33B65-624B-6366-DBFA-94A80CAC5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2" y="0"/>
            <a:ext cx="73374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176942"/>
            <a:ext cx="5859724" cy="1841715"/>
          </a:xfrm>
        </p:spPr>
        <p:txBody>
          <a:bodyPr/>
          <a:lstStyle/>
          <a:p>
            <a:r>
              <a:rPr lang="en-US" dirty="0"/>
              <a:t>IDENTIFY THE </a:t>
            </a:r>
            <a:br>
              <a:rPr lang="en-US" dirty="0"/>
            </a:br>
            <a:r>
              <a:rPr lang="en-US" dirty="0"/>
              <a:t>CAUSE</a:t>
            </a:r>
          </a:p>
        </p:txBody>
      </p:sp>
      <p:sp>
        <p:nvSpPr>
          <p:cNvPr id="3" name="Text Placeholder 2"/>
          <p:cNvSpPr>
            <a:spLocks noGrp="1"/>
          </p:cNvSpPr>
          <p:nvPr>
            <p:ph type="body" idx="1"/>
          </p:nvPr>
        </p:nvSpPr>
        <p:spPr>
          <a:xfrm>
            <a:off x="2631233" y="3918857"/>
            <a:ext cx="6885991" cy="1374418"/>
          </a:xfrm>
        </p:spPr>
        <p:txBody>
          <a:bodyPr>
            <a:normAutofit fontScale="85000" lnSpcReduction="10000"/>
          </a:bodyPr>
          <a:lstStyle/>
          <a:p>
            <a:r>
              <a:rPr lang="en-US" b="0" i="0" dirty="0">
                <a:solidFill>
                  <a:srgbClr val="333333"/>
                </a:solidFill>
                <a:effectLst/>
                <a:latin typeface="Open Sans" panose="020B0606030504020204" pitchFamily="34" charset="0"/>
              </a:rPr>
              <a:t>The impact of Parental involvement is positively associated with students’ educational success. However, research shows that levels of involvement and participation vary considerably, depending on parents’ social and economic resources. </a:t>
            </a:r>
            <a:endParaRPr lang="en-US" i="1" dirty="0">
              <a:latin typeface="Century Schoolbook" panose="02040604050505020304" pitchFamily="18" charset="0"/>
            </a:endParaRPr>
          </a:p>
        </p:txBody>
      </p:sp>
    </p:spTree>
    <p:extLst>
      <p:ext uri="{BB962C8B-B14F-4D97-AF65-F5344CB8AC3E}">
        <p14:creationId xmlns:p14="http://schemas.microsoft.com/office/powerpoint/2010/main" val="56291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FA9979B-9B50-D8C1-5D9A-585F80B1E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723900"/>
            <a:ext cx="111442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4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975360"/>
            <a:ext cx="3546570" cy="1981200"/>
          </a:xfrm>
        </p:spPr>
        <p:txBody>
          <a:bodyPr>
            <a:normAutofit fontScale="90000"/>
          </a:bodyPr>
          <a:lstStyle/>
          <a:p>
            <a:pPr algn="ctr"/>
            <a:r>
              <a:rPr lang="en-US" sz="3200" dirty="0"/>
              <a:t>Parental Involvement </a:t>
            </a:r>
            <a:br>
              <a:rPr lang="en-US" sz="3200" dirty="0"/>
            </a:br>
            <a:r>
              <a:rPr lang="en-US" sz="3200" dirty="0"/>
              <a:t>Build</a:t>
            </a:r>
            <a:br>
              <a:rPr lang="en-US" sz="3200" dirty="0"/>
            </a:br>
            <a:r>
              <a:rPr lang="en-US" sz="3200" dirty="0"/>
              <a:t> Positive Result.</a:t>
            </a:r>
            <a:endParaRPr lang="en-US" sz="3200" i="1" dirty="0"/>
          </a:p>
        </p:txBody>
      </p:sp>
      <p:sp>
        <p:nvSpPr>
          <p:cNvPr id="3" name="Subtitle 2"/>
          <p:cNvSpPr>
            <a:spLocks noGrp="1"/>
          </p:cNvSpPr>
          <p:nvPr>
            <p:ph type="subTitle" idx="1"/>
          </p:nvPr>
        </p:nvSpPr>
        <p:spPr>
          <a:xfrm>
            <a:off x="7651102" y="2885440"/>
            <a:ext cx="4540898" cy="3216781"/>
          </a:xfrm>
        </p:spPr>
        <p:txBody>
          <a:bodyPr>
            <a:noAutofit/>
          </a:bodyPr>
          <a:lstStyle/>
          <a:p>
            <a:r>
              <a:rPr lang="en-US" sz="1200" i="0" dirty="0">
                <a:solidFill>
                  <a:schemeClr val="bg1"/>
                </a:solidFill>
                <a:effectLst/>
                <a:latin typeface="+mj-lt"/>
              </a:rPr>
              <a:t>Parental involvement helps give children attention and praise which, in turn, helps them recognize their education is good of adult interest. As children tend to model adult behaviors, when parents are actively involved with their schooling, children will learn the importance of education and try to copy those behaviors from their parents. It also helps children understand that their schooling isn’t just about them. It’s a collaborative approach between students, teachers and their parents. This team approach can further motivate them to work hard and produce positive results. Children who receive help from their parents are also more likely to feel empowered, and their academic achievement becomes more important to them.</a:t>
            </a:r>
            <a:endParaRPr lang="en-US" sz="1200" i="1" dirty="0">
              <a:solidFill>
                <a:schemeClr val="bg1"/>
              </a:solidFill>
              <a:latin typeface="+mj-lt"/>
            </a:endParaRPr>
          </a:p>
        </p:txBody>
      </p:sp>
      <p:pic>
        <p:nvPicPr>
          <p:cNvPr id="5122" name="Picture 2">
            <a:extLst>
              <a:ext uri="{FF2B5EF4-FFF2-40B4-BE49-F238E27FC236}">
                <a16:creationId xmlns:a16="http://schemas.microsoft.com/office/drawing/2014/main" id="{88782C28-6349-D090-7F7C-E7E5DBE73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 y="552659"/>
            <a:ext cx="7345346" cy="54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3116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2747</TotalTime>
  <Words>1054</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Cambria</vt:lpstr>
      <vt:lpstr>Century Schoolbook</vt:lpstr>
      <vt:lpstr>Corbel</vt:lpstr>
      <vt:lpstr>inherit</vt:lpstr>
      <vt:lpstr>Open Sans</vt:lpstr>
      <vt:lpstr>Roboto</vt:lpstr>
      <vt:lpstr>Teodor</vt:lpstr>
      <vt:lpstr>Feathered</vt:lpstr>
      <vt:lpstr>Impact of Parental Involvement Claudette Lewin-Rabb MARY MCLEOD BETUNE ELEMENTARY SCHOOL  FIFTH GRADE P.S. 92  </vt:lpstr>
      <vt:lpstr>THE PUBLIC POLICY ANALYST</vt:lpstr>
      <vt:lpstr>DEFINE THE  PROBLEM:    </vt:lpstr>
      <vt:lpstr>PowerPoint Presentation</vt:lpstr>
      <vt:lpstr>GATHER THE EVIDENCE:    </vt:lpstr>
      <vt:lpstr>Parental Involvement and Student Success </vt:lpstr>
      <vt:lpstr>IDENTIFY THE  CAUSE</vt:lpstr>
      <vt:lpstr>PowerPoint Presentation</vt:lpstr>
      <vt:lpstr>Parental Involvement  Build  Positive Result.</vt:lpstr>
      <vt:lpstr>EVALUATE THE  EXISTING POLICY</vt:lpstr>
      <vt:lpstr>Is Parental involvement increasing?</vt:lpstr>
      <vt:lpstr>DEVELOP SOLUTIONS</vt:lpstr>
      <vt:lpstr>TIME SCREENING  </vt:lpstr>
      <vt:lpstr>SELECT THE BEST SOLUTION –  EVALUATE EFFECTIVENESS/FEASIBILITY</vt:lpstr>
      <vt:lpstr>Build a Team</vt:lpstr>
      <vt:lpstr>NOW, IT’S YOUR TURN!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Kamellia Rabb</cp:lastModifiedBy>
  <cp:revision>58</cp:revision>
  <cp:lastPrinted>2019-12-06T02:55:12Z</cp:lastPrinted>
  <dcterms:created xsi:type="dcterms:W3CDTF">2019-11-29T21:07:44Z</dcterms:created>
  <dcterms:modified xsi:type="dcterms:W3CDTF">2023-12-31T00:55:02Z</dcterms:modified>
</cp:coreProperties>
</file>