
<file path=[Content_Types].xml><?xml version="1.0" encoding="utf-8"?>
<Types xmlns="http://schemas.openxmlformats.org/package/2006/content-types">
  <Default ContentType="image/jpeg" Extension="jpg"/>
  <Default ContentType="image/gif" Extension="gif"/>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g70a2f456e6_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70a2f456e6_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70a2f456e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70a2f456e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70a2f456e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70a2f456e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70a2f456e6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70a2f456e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6d36ed4bb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6d36ed4bb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6d37c9081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6d37c9081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70a2f456e6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70a2f456e6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70a2f456e6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70a2f456e6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70a2f456e6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70a2f456e6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nytimes.com/2019/08/22/nyregion/new-york-city-school-test-scores.html" TargetMode="Externa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chalkbeat.org/posts/ny/2019/08/22/2019-state-test-scores-are-out-find-out-how-your-nyc-school-fared/" TargetMode="External"/><Relationship Id="rId4" Type="http://schemas.openxmlformats.org/officeDocument/2006/relationships/hyperlink" Target="https://flagpole.com/news/news-features/2019/10/09/poverty-is-the-biggest-hurdle-to-closing-student-achievement-gaps" TargetMode="External"/><Relationship Id="rId5"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nbcnews.com/better/health/fall-all-new-york-students-will-be-learning-about-mental-ncna911031" TargetMode="External"/><Relationship Id="rId4" Type="http://schemas.openxmlformats.org/officeDocument/2006/relationships/hyperlink" Target="https://www.nytimes.com/2019/09/12/learning/students-mental-health-days.html" TargetMode="External"/><Relationship Id="rId5" Type="http://schemas.openxmlformats.org/officeDocument/2006/relationships/image" Target="../media/image1.gif"/><Relationship Id="rId6"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nces.ed.gov/pubs2009/attendancedata/chapter1a.asp" TargetMode="External"/><Relationship Id="rId4" Type="http://schemas.openxmlformats.org/officeDocument/2006/relationships/hyperlink" Target="https://www.attendanceworks.org/chronic-absence/the-problem/10-facts-about-school-attendance/" TargetMode="External"/><Relationship Id="rId5" Type="http://schemas.openxmlformats.org/officeDocument/2006/relationships/image" Target="../media/image8.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ldaamerica.org/support/new-to-ld/" TargetMode="External"/><Relationship Id="rId4" Type="http://schemas.openxmlformats.org/officeDocument/2006/relationships/hyperlink" Target="https://docs.google.com/document/d/1lPPkNmYHBN0MZNTrWs-aa0UGLB_zZ4MY0KrLwpPNT6M/edit?ts=5e13b755" TargetMode="External"/><Relationship Id="rId5" Type="http://schemas.openxmlformats.org/officeDocument/2006/relationships/image" Target="../media/image7.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Impact of Poor Academic Performance</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At PS/MS 278</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a:p>
          <a:p>
            <a:pPr indent="0" lvl="0" marL="0" rtl="0" algn="l">
              <a:spcBef>
                <a:spcPts val="0"/>
              </a:spcBef>
              <a:spcAft>
                <a:spcPts val="0"/>
              </a:spcAft>
              <a:buNone/>
            </a:pPr>
            <a:r>
              <a:t/>
            </a:r>
            <a:endParaRPr/>
          </a:p>
        </p:txBody>
      </p:sp>
      <p:pic>
        <p:nvPicPr>
          <p:cNvPr id="56" name="Google Shape;56;p13"/>
          <p:cNvPicPr preferRelativeResize="0"/>
          <p:nvPr/>
        </p:nvPicPr>
        <p:blipFill>
          <a:blip r:embed="rId3">
            <a:alphaModFix/>
          </a:blip>
          <a:stretch>
            <a:fillRect/>
          </a:stretch>
        </p:blipFill>
        <p:spPr>
          <a:xfrm>
            <a:off x="3327875" y="3385275"/>
            <a:ext cx="2488248" cy="165882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 Key Take-Aways</a:t>
            </a:r>
            <a:endParaRPr/>
          </a:p>
        </p:txBody>
      </p:sp>
      <p:sp>
        <p:nvSpPr>
          <p:cNvPr id="116" name="Google Shape;116;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arenR"/>
            </a:pPr>
            <a:r>
              <a:rPr lang="en"/>
              <a:t>Various Factors May Impact Academic Performance </a:t>
            </a:r>
            <a:endParaRPr/>
          </a:p>
          <a:p>
            <a:pPr indent="0" lvl="0" marL="457200" rtl="0" algn="l">
              <a:spcBef>
                <a:spcPts val="1600"/>
              </a:spcBef>
              <a:spcAft>
                <a:spcPts val="0"/>
              </a:spcAft>
              <a:buNone/>
            </a:pPr>
            <a:r>
              <a:rPr lang="en"/>
              <a:t>Mental health issues, attendance, or learning disabilities present challenges for many students. Please reach out if you have any questions or need assistance with your learning. Your school community is here to help you!</a:t>
            </a:r>
            <a:endParaRPr/>
          </a:p>
          <a:p>
            <a:pPr indent="-342900" lvl="0" marL="457200" rtl="0" algn="l">
              <a:spcBef>
                <a:spcPts val="1600"/>
              </a:spcBef>
              <a:spcAft>
                <a:spcPts val="0"/>
              </a:spcAft>
              <a:buSzPts val="1800"/>
              <a:buAutoNum type="arabicParenR"/>
            </a:pPr>
            <a:r>
              <a:rPr lang="en"/>
              <a:t>The 6-step PPA process (</a:t>
            </a:r>
            <a:r>
              <a:rPr i="1" lang="en"/>
              <a:t>define the problem, gather the evidence, identify the causes, evaluate existing policies, develop solutions, choose the best solution)</a:t>
            </a:r>
            <a:r>
              <a:rPr lang="en"/>
              <a:t> can be used to tackle MANY social problems!</a:t>
            </a:r>
            <a:endParaRPr/>
          </a:p>
          <a:p>
            <a:pPr indent="457200" lvl="0" marL="0" rtl="0" algn="l">
              <a:spcBef>
                <a:spcPts val="1600"/>
              </a:spcBef>
              <a:spcAft>
                <a:spcPts val="1600"/>
              </a:spcAft>
              <a:buNone/>
            </a:pPr>
            <a:r>
              <a:rPr lang="en"/>
              <a:t>YOU are part of the solution!    </a:t>
            </a:r>
            <a:endParaRPr/>
          </a:p>
        </p:txBody>
      </p:sp>
      <p:pic>
        <p:nvPicPr>
          <p:cNvPr id="117" name="Google Shape;117;p22"/>
          <p:cNvPicPr preferRelativeResize="0"/>
          <p:nvPr/>
        </p:nvPicPr>
        <p:blipFill>
          <a:blip r:embed="rId3">
            <a:alphaModFix/>
          </a:blip>
          <a:stretch>
            <a:fillRect/>
          </a:stretch>
        </p:blipFill>
        <p:spPr>
          <a:xfrm>
            <a:off x="6592650" y="3586025"/>
            <a:ext cx="2239651" cy="14931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1: Define The Problem</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New York City students struggle academically at school.</a:t>
            </a:r>
            <a:endParaRPr/>
          </a:p>
          <a:p>
            <a:pPr indent="0" lvl="0" marL="0" rtl="0" algn="l">
              <a:spcBef>
                <a:spcPts val="1600"/>
              </a:spcBef>
              <a:spcAft>
                <a:spcPts val="0"/>
              </a:spcAft>
              <a:buNone/>
            </a:pPr>
            <a:r>
              <a:rPr lang="en" sz="1100" u="sng">
                <a:solidFill>
                  <a:schemeClr val="hlink"/>
                </a:solidFill>
                <a:hlinkClick r:id="rId3"/>
              </a:rPr>
              <a:t>https://www.nytimes.com/2019/08/22/nyregion/new-york-city-school-test-scores.html</a:t>
            </a:r>
            <a:endParaRPr/>
          </a:p>
          <a:p>
            <a:pPr indent="-342900" lvl="0" marL="457200" rtl="0" algn="l">
              <a:spcBef>
                <a:spcPts val="1600"/>
              </a:spcBef>
              <a:spcAft>
                <a:spcPts val="0"/>
              </a:spcAft>
              <a:buSzPts val="1800"/>
              <a:buChar char="●"/>
            </a:pPr>
            <a:r>
              <a:rPr lang="en"/>
              <a:t>About 46% of 3-8th graders achieved proficiency on state math test</a:t>
            </a:r>
            <a:endParaRPr/>
          </a:p>
          <a:p>
            <a:pPr indent="-342900" lvl="0" marL="457200" rtl="0" algn="l">
              <a:spcBef>
                <a:spcPts val="0"/>
              </a:spcBef>
              <a:spcAft>
                <a:spcPts val="0"/>
              </a:spcAft>
              <a:buSzPts val="1800"/>
              <a:buChar char="●"/>
            </a:pPr>
            <a:r>
              <a:rPr lang="en"/>
              <a:t>About 47% of 3-8th graders achieved proficiency on state ELA test</a:t>
            </a:r>
            <a:endParaRPr/>
          </a:p>
          <a:p>
            <a:pPr indent="-342900" lvl="0" marL="457200" rtl="0" algn="l">
              <a:spcBef>
                <a:spcPts val="0"/>
              </a:spcBef>
              <a:spcAft>
                <a:spcPts val="0"/>
              </a:spcAft>
              <a:buSzPts val="1800"/>
              <a:buChar char="●"/>
            </a:pPr>
            <a:r>
              <a:rPr lang="en"/>
              <a:t>Gaps persist between achievement of black and Hispanic students compared with white and Asian students, as well as with special needs students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63" name="Google Shape;63;p14"/>
          <p:cNvPicPr preferRelativeResize="0"/>
          <p:nvPr/>
        </p:nvPicPr>
        <p:blipFill>
          <a:blip r:embed="rId4">
            <a:alphaModFix/>
          </a:blip>
          <a:stretch>
            <a:fillRect/>
          </a:stretch>
        </p:blipFill>
        <p:spPr>
          <a:xfrm>
            <a:off x="3104650" y="3411173"/>
            <a:ext cx="2603474" cy="17323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2: Gather the evidence</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Test scores at PS/MS 278:</a:t>
            </a:r>
            <a:endParaRPr/>
          </a:p>
          <a:p>
            <a:pPr indent="0" lvl="0" marL="0" rtl="0" algn="l">
              <a:spcBef>
                <a:spcPts val="1600"/>
              </a:spcBef>
              <a:spcAft>
                <a:spcPts val="0"/>
              </a:spcAft>
              <a:buNone/>
            </a:pPr>
            <a:r>
              <a:rPr lang="en" sz="1100" u="sng">
                <a:solidFill>
                  <a:schemeClr val="hlink"/>
                </a:solidFill>
                <a:hlinkClick r:id="rId3"/>
              </a:rPr>
              <a:t>https://www.chalkbeat.org/posts/ny/2019/08/22/2019-state-test-scores-are-out-find-out-how-your-nyc-school-fared/</a:t>
            </a:r>
            <a:endParaRPr/>
          </a:p>
          <a:p>
            <a:pPr indent="-342900" lvl="0" marL="457200" rtl="0" algn="l">
              <a:spcBef>
                <a:spcPts val="1600"/>
              </a:spcBef>
              <a:spcAft>
                <a:spcPts val="0"/>
              </a:spcAft>
              <a:buSzPts val="1800"/>
              <a:buChar char="●"/>
            </a:pPr>
            <a:r>
              <a:rPr lang="en"/>
              <a:t>52</a:t>
            </a:r>
            <a:r>
              <a:rPr lang="en"/>
              <a:t>% of 3-8th graders achieved proficiency on state math test</a:t>
            </a:r>
            <a:endParaRPr/>
          </a:p>
          <a:p>
            <a:pPr indent="-342900" lvl="0" marL="457200" rtl="0" algn="l">
              <a:spcBef>
                <a:spcPts val="0"/>
              </a:spcBef>
              <a:spcAft>
                <a:spcPts val="0"/>
              </a:spcAft>
              <a:buSzPts val="1800"/>
              <a:buChar char="●"/>
            </a:pPr>
            <a:r>
              <a:rPr lang="en"/>
              <a:t>53% of 3-8th graders achieved proficiency on state ELA test</a:t>
            </a:r>
            <a:endParaRPr/>
          </a:p>
          <a:p>
            <a:pPr indent="0" lvl="0" marL="0" rtl="0" algn="l">
              <a:spcBef>
                <a:spcPts val="1600"/>
              </a:spcBef>
              <a:spcAft>
                <a:spcPts val="0"/>
              </a:spcAft>
              <a:buNone/>
            </a:pPr>
            <a:r>
              <a:rPr lang="en" sz="1100" u="sng">
                <a:solidFill>
                  <a:schemeClr val="hlink"/>
                </a:solidFill>
                <a:hlinkClick r:id="rId4"/>
              </a:rPr>
              <a:t>https://flagpole.com/news/news-features/2019/10/09/poverty-is-the-biggest-hurdle-to-closing-student-achievement-gaps</a:t>
            </a:r>
            <a:endParaRPr/>
          </a:p>
          <a:p>
            <a:pPr indent="-342900" lvl="0" marL="457200" rtl="0" algn="l">
              <a:spcBef>
                <a:spcPts val="1600"/>
              </a:spcBef>
              <a:spcAft>
                <a:spcPts val="0"/>
              </a:spcAft>
              <a:buSzPts val="1800"/>
              <a:buChar char="●"/>
            </a:pPr>
            <a:r>
              <a:rPr lang="en"/>
              <a:t>Poverty and racial segregation may be barriers to achievement</a:t>
            </a:r>
            <a:endParaRPr/>
          </a:p>
          <a:p>
            <a:pPr indent="0" lvl="0" marL="0" rtl="0" algn="l">
              <a:spcBef>
                <a:spcPts val="1600"/>
              </a:spcBef>
              <a:spcAft>
                <a:spcPts val="1600"/>
              </a:spcAft>
              <a:buNone/>
            </a:pPr>
            <a:r>
              <a:t/>
            </a:r>
            <a:endParaRPr/>
          </a:p>
        </p:txBody>
      </p:sp>
      <p:pic>
        <p:nvPicPr>
          <p:cNvPr id="70" name="Google Shape;70;p15"/>
          <p:cNvPicPr preferRelativeResize="0"/>
          <p:nvPr/>
        </p:nvPicPr>
        <p:blipFill>
          <a:blip r:embed="rId5">
            <a:alphaModFix/>
          </a:blip>
          <a:stretch>
            <a:fillRect/>
          </a:stretch>
        </p:blipFill>
        <p:spPr>
          <a:xfrm>
            <a:off x="3259100" y="3683850"/>
            <a:ext cx="1946199" cy="145964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3: Identify the causes</a:t>
            </a:r>
            <a:endParaRPr/>
          </a:p>
        </p:txBody>
      </p:sp>
      <p:sp>
        <p:nvSpPr>
          <p:cNvPr id="76" name="Google Shape;76;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One major cause of poor academic performance is poor mental health:</a:t>
            </a:r>
            <a:endParaRPr/>
          </a:p>
          <a:p>
            <a:pPr indent="0" lvl="0" marL="0" rtl="0" algn="l">
              <a:spcBef>
                <a:spcPts val="1600"/>
              </a:spcBef>
              <a:spcAft>
                <a:spcPts val="0"/>
              </a:spcAft>
              <a:buNone/>
            </a:pPr>
            <a:r>
              <a:rPr lang="en" sz="1100" u="sng">
                <a:solidFill>
                  <a:schemeClr val="hlink"/>
                </a:solidFill>
                <a:hlinkClick r:id="rId3"/>
              </a:rPr>
              <a:t>https://www.nbcnews.com/better/health/fall-all-new-york-students-will-be-learning-about-mental-ncna911031</a:t>
            </a:r>
            <a:endParaRPr/>
          </a:p>
          <a:p>
            <a:pPr indent="-342900" lvl="0" marL="457200" rtl="0" algn="l">
              <a:spcBef>
                <a:spcPts val="1600"/>
              </a:spcBef>
              <a:spcAft>
                <a:spcPts val="0"/>
              </a:spcAft>
              <a:buSzPts val="1800"/>
              <a:buChar char="●"/>
            </a:pPr>
            <a:r>
              <a:rPr lang="en"/>
              <a:t>Mental health is now part of the health curriculum in New York State</a:t>
            </a:r>
            <a:endParaRPr/>
          </a:p>
          <a:p>
            <a:pPr indent="0" lvl="0" marL="0" rtl="0" algn="l">
              <a:spcBef>
                <a:spcPts val="1600"/>
              </a:spcBef>
              <a:spcAft>
                <a:spcPts val="0"/>
              </a:spcAft>
              <a:buNone/>
            </a:pPr>
            <a:r>
              <a:rPr lang="en" sz="1100" u="sng">
                <a:solidFill>
                  <a:schemeClr val="hlink"/>
                </a:solidFill>
                <a:hlinkClick r:id="rId4"/>
              </a:rPr>
              <a:t>https://www.nytimes.com/2019/09/12/learning/students-mental-health-days.html</a:t>
            </a:r>
            <a:endParaRPr/>
          </a:p>
          <a:p>
            <a:pPr indent="-342900" lvl="0" marL="457200" rtl="0" algn="l">
              <a:spcBef>
                <a:spcPts val="1600"/>
              </a:spcBef>
              <a:spcAft>
                <a:spcPts val="0"/>
              </a:spcAft>
              <a:buSzPts val="1800"/>
              <a:buChar char="●"/>
            </a:pPr>
            <a:r>
              <a:rPr lang="en"/>
              <a:t>Some states are allowing students time off for mental health issues</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77" name="Google Shape;77;p16"/>
          <p:cNvPicPr preferRelativeResize="0"/>
          <p:nvPr/>
        </p:nvPicPr>
        <p:blipFill>
          <a:blip r:embed="rId5">
            <a:alphaModFix/>
          </a:blip>
          <a:stretch>
            <a:fillRect/>
          </a:stretch>
        </p:blipFill>
        <p:spPr>
          <a:xfrm>
            <a:off x="5143525" y="3432025"/>
            <a:ext cx="2377473" cy="1443225"/>
          </a:xfrm>
          <a:prstGeom prst="rect">
            <a:avLst/>
          </a:prstGeom>
          <a:noFill/>
          <a:ln>
            <a:noFill/>
          </a:ln>
        </p:spPr>
      </p:pic>
      <p:pic>
        <p:nvPicPr>
          <p:cNvPr id="78" name="Google Shape;78;p16"/>
          <p:cNvPicPr preferRelativeResize="0"/>
          <p:nvPr/>
        </p:nvPicPr>
        <p:blipFill>
          <a:blip r:embed="rId6">
            <a:alphaModFix/>
          </a:blip>
          <a:stretch>
            <a:fillRect/>
          </a:stretch>
        </p:blipFill>
        <p:spPr>
          <a:xfrm>
            <a:off x="1449475" y="3512150"/>
            <a:ext cx="2164851" cy="144322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3: Identify the causes</a:t>
            </a:r>
            <a:endParaRPr/>
          </a:p>
        </p:txBody>
      </p:sp>
      <p:sp>
        <p:nvSpPr>
          <p:cNvPr id="84" name="Google Shape;84;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Another major cause of poor academic performance is poor attendance:</a:t>
            </a:r>
            <a:endParaRPr/>
          </a:p>
          <a:p>
            <a:pPr indent="0" lvl="0" marL="0" rtl="0" algn="l">
              <a:spcBef>
                <a:spcPts val="1600"/>
              </a:spcBef>
              <a:spcAft>
                <a:spcPts val="0"/>
              </a:spcAft>
              <a:buNone/>
            </a:pPr>
            <a:r>
              <a:rPr lang="en" sz="1100" u="sng">
                <a:solidFill>
                  <a:schemeClr val="hlink"/>
                </a:solidFill>
                <a:hlinkClick r:id="rId3"/>
              </a:rPr>
              <a:t>https://nces.ed.gov/pubs2009/attendancedata/chapter1a.asp</a:t>
            </a:r>
            <a:endParaRPr/>
          </a:p>
          <a:p>
            <a:pPr indent="-342900" lvl="0" marL="457200" rtl="0" algn="l">
              <a:spcBef>
                <a:spcPts val="1600"/>
              </a:spcBef>
              <a:spcAft>
                <a:spcPts val="0"/>
              </a:spcAft>
              <a:buClr>
                <a:schemeClr val="dk1"/>
              </a:buClr>
              <a:buSzPts val="1800"/>
              <a:buChar char="●"/>
            </a:pPr>
            <a:r>
              <a:rPr lang="en">
                <a:solidFill>
                  <a:schemeClr val="dk1"/>
                </a:solidFill>
                <a:highlight>
                  <a:srgbClr val="FFFFFF"/>
                </a:highlight>
              </a:rPr>
              <a:t>As teacher effectiveness is the strongest school-related determinant of student success,</a:t>
            </a:r>
            <a:r>
              <a:rPr baseline="30000" lang="en">
                <a:solidFill>
                  <a:schemeClr val="dk1"/>
                </a:solidFill>
                <a:highlight>
                  <a:srgbClr val="FFFFFF"/>
                </a:highlight>
              </a:rPr>
              <a:t> </a:t>
            </a:r>
            <a:r>
              <a:rPr lang="en">
                <a:solidFill>
                  <a:schemeClr val="dk1"/>
                </a:solidFill>
                <a:highlight>
                  <a:srgbClr val="FFFFFF"/>
                </a:highlight>
              </a:rPr>
              <a:t>chronic student absence reduces even the best teacher's ability to provide learning opportunities.</a:t>
            </a:r>
            <a:endParaRPr/>
          </a:p>
          <a:p>
            <a:pPr indent="0" lvl="0" marL="0" rtl="0" algn="l">
              <a:spcBef>
                <a:spcPts val="1600"/>
              </a:spcBef>
              <a:spcAft>
                <a:spcPts val="0"/>
              </a:spcAft>
              <a:buNone/>
            </a:pPr>
            <a:r>
              <a:rPr lang="en" sz="1100" u="sng">
                <a:solidFill>
                  <a:schemeClr val="hlink"/>
                </a:solidFill>
                <a:hlinkClick r:id="rId4"/>
              </a:rPr>
              <a:t>https://www.attendanceworks.org/chronic-absence/the-problem/10-facts-about-school-attendance/</a:t>
            </a:r>
            <a:endParaRPr/>
          </a:p>
          <a:p>
            <a:pPr indent="-342900" lvl="0" marL="457200" rtl="0" algn="l">
              <a:spcBef>
                <a:spcPts val="1600"/>
              </a:spcBef>
              <a:spcAft>
                <a:spcPts val="0"/>
              </a:spcAft>
              <a:buClr>
                <a:schemeClr val="accent2"/>
              </a:buClr>
              <a:buSzPts val="1800"/>
              <a:buChar char="●"/>
            </a:pPr>
            <a:r>
              <a:rPr lang="en">
                <a:solidFill>
                  <a:schemeClr val="accent2"/>
                </a:solidFill>
                <a:highlight>
                  <a:srgbClr val="FFFFFF"/>
                </a:highlight>
              </a:rPr>
              <a:t>When students improve their attendance rates, they improve their academic prospects and chances for graduating.  </a:t>
            </a:r>
            <a:endParaRPr/>
          </a:p>
        </p:txBody>
      </p:sp>
      <p:pic>
        <p:nvPicPr>
          <p:cNvPr id="85" name="Google Shape;85;p17"/>
          <p:cNvPicPr preferRelativeResize="0"/>
          <p:nvPr/>
        </p:nvPicPr>
        <p:blipFill>
          <a:blip r:embed="rId5">
            <a:alphaModFix/>
          </a:blip>
          <a:stretch>
            <a:fillRect/>
          </a:stretch>
        </p:blipFill>
        <p:spPr>
          <a:xfrm>
            <a:off x="5241325" y="3990625"/>
            <a:ext cx="1568122" cy="104475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3: Identify the causes</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Another major cause of poor academic performance are learning disabilities:</a:t>
            </a:r>
            <a:endParaRPr/>
          </a:p>
          <a:p>
            <a:pPr indent="0" lvl="0" marL="0" rtl="0" algn="l">
              <a:spcBef>
                <a:spcPts val="1600"/>
              </a:spcBef>
              <a:spcAft>
                <a:spcPts val="0"/>
              </a:spcAft>
              <a:buNone/>
            </a:pPr>
            <a:r>
              <a:rPr lang="en" sz="1100" u="sng">
                <a:solidFill>
                  <a:schemeClr val="hlink"/>
                </a:solidFill>
                <a:hlinkClick r:id="rId3"/>
              </a:rPr>
              <a:t>https://ldaamerica.org/support/new-to-ld/</a:t>
            </a:r>
            <a:endParaRPr/>
          </a:p>
          <a:p>
            <a:pPr indent="-342900" lvl="0" marL="457200" rtl="0" algn="l">
              <a:spcBef>
                <a:spcPts val="1600"/>
              </a:spcBef>
              <a:spcAft>
                <a:spcPts val="0"/>
              </a:spcAft>
              <a:buClr>
                <a:srgbClr val="717171"/>
              </a:buClr>
              <a:buSzPts val="1800"/>
              <a:buChar char="●"/>
            </a:pPr>
            <a:r>
              <a:rPr lang="en">
                <a:solidFill>
                  <a:srgbClr val="717171"/>
                </a:solidFill>
                <a:highlight>
                  <a:srgbClr val="FFFFFF"/>
                </a:highlight>
              </a:rPr>
              <a:t>2.3 million students are diagnosed with learning disabilities and receive services, which represents 35% of all students receiving special education services. 75% – 80% of special education students identified as LD have their basic deficits in language and reading</a:t>
            </a:r>
            <a:endParaRPr>
              <a:solidFill>
                <a:srgbClr val="717171"/>
              </a:solidFill>
              <a:highlight>
                <a:srgbClr val="FFFFFF"/>
              </a:highlight>
            </a:endParaRPr>
          </a:p>
          <a:p>
            <a:pPr indent="0" lvl="0" marL="0" rtl="0" algn="l">
              <a:spcBef>
                <a:spcPts val="0"/>
              </a:spcBef>
              <a:spcAft>
                <a:spcPts val="0"/>
              </a:spcAft>
              <a:buNone/>
            </a:pPr>
            <a:r>
              <a:t/>
            </a:r>
            <a:endParaRPr/>
          </a:p>
          <a:p>
            <a:pPr indent="0" lvl="0" marL="0" rtl="0" algn="l">
              <a:spcBef>
                <a:spcPts val="1600"/>
              </a:spcBef>
              <a:spcAft>
                <a:spcPts val="1600"/>
              </a:spcAft>
              <a:buNone/>
            </a:pPr>
            <a:r>
              <a:rPr lang="en" u="sng">
                <a:solidFill>
                  <a:schemeClr val="hlink"/>
                </a:solidFill>
                <a:hlinkClick r:id="rId4"/>
              </a:rPr>
              <a:t>Student Worksheet</a:t>
            </a:r>
            <a:endParaRPr/>
          </a:p>
        </p:txBody>
      </p:sp>
      <p:pic>
        <p:nvPicPr>
          <p:cNvPr id="92" name="Google Shape;92;p18"/>
          <p:cNvPicPr preferRelativeResize="0"/>
          <p:nvPr/>
        </p:nvPicPr>
        <p:blipFill>
          <a:blip r:embed="rId5">
            <a:alphaModFix/>
          </a:blip>
          <a:stretch>
            <a:fillRect/>
          </a:stretch>
        </p:blipFill>
        <p:spPr>
          <a:xfrm>
            <a:off x="5133775" y="3243675"/>
            <a:ext cx="2496525" cy="16651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4: Evaluate an existing policy</a:t>
            </a:r>
            <a:endParaRPr/>
          </a:p>
        </p:txBody>
      </p:sp>
      <p:sp>
        <p:nvSpPr>
          <p:cNvPr id="98" name="Google Shape;98;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policies or systems are in place at PS/MS 278 to help support students academic performance? How are students supported to address or make good choices about mental health issues, attendance, and maximizing their own learning? Think about our classroom, school, and your time with other teachers!</a:t>
            </a:r>
            <a:endParaRPr/>
          </a:p>
          <a:p>
            <a:pPr indent="0" lvl="0" marL="0" rtl="0" algn="l">
              <a:spcBef>
                <a:spcPts val="1600"/>
              </a:spcBef>
              <a:spcAft>
                <a:spcPts val="0"/>
              </a:spcAft>
              <a:buNone/>
            </a:pPr>
            <a:r>
              <a:rPr lang="en"/>
              <a:t>EXISTING POLICIES:</a:t>
            </a:r>
            <a:endParaRPr/>
          </a:p>
          <a:p>
            <a:pPr indent="-342900" lvl="0" marL="457200" rtl="0" algn="l">
              <a:spcBef>
                <a:spcPts val="1600"/>
              </a:spcBef>
              <a:spcAft>
                <a:spcPts val="0"/>
              </a:spcAft>
              <a:buSzPts val="1800"/>
              <a:buChar char="●"/>
            </a:pPr>
            <a:r>
              <a:rPr lang="en"/>
              <a:t>Policy #1</a:t>
            </a:r>
            <a:endParaRPr/>
          </a:p>
          <a:p>
            <a:pPr indent="-342900" lvl="0" marL="457200" rtl="0" algn="l">
              <a:spcBef>
                <a:spcPts val="0"/>
              </a:spcBef>
              <a:spcAft>
                <a:spcPts val="0"/>
              </a:spcAft>
              <a:buSzPts val="1800"/>
              <a:buChar char="●"/>
            </a:pPr>
            <a:r>
              <a:rPr lang="en"/>
              <a:t>Policy #2</a:t>
            </a:r>
            <a:endParaRPr/>
          </a:p>
          <a:p>
            <a:pPr indent="-342900" lvl="0" marL="457200" rtl="0" algn="l">
              <a:spcBef>
                <a:spcPts val="0"/>
              </a:spcBef>
              <a:spcAft>
                <a:spcPts val="0"/>
              </a:spcAft>
              <a:buSzPts val="1800"/>
              <a:buChar char="●"/>
            </a:pPr>
            <a:r>
              <a:rPr lang="en"/>
              <a:t>Policy #3</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5: Develop solutions</a:t>
            </a:r>
            <a:endParaRPr/>
          </a:p>
        </p:txBody>
      </p:sp>
      <p:sp>
        <p:nvSpPr>
          <p:cNvPr id="104" name="Google Shape;104;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Brainstorm with your group. What is a solution you’d like to see at PS/MS 278 to address or improve students’ academic performance? Please aim to come up with 2-3 ideas!</a:t>
            </a:r>
            <a:endParaRPr/>
          </a:p>
          <a:p>
            <a:pPr indent="0" lvl="0" marL="0" rtl="0" algn="l">
              <a:spcBef>
                <a:spcPts val="1600"/>
              </a:spcBef>
              <a:spcAft>
                <a:spcPts val="0"/>
              </a:spcAft>
              <a:buNone/>
            </a:pPr>
            <a:r>
              <a:rPr lang="en"/>
              <a:t>POSSIBLE SOLUTIONS:</a:t>
            </a:r>
            <a:endParaRPr/>
          </a:p>
          <a:p>
            <a:pPr indent="-342900" lvl="0" marL="457200" rtl="0" algn="l">
              <a:spcBef>
                <a:spcPts val="1600"/>
              </a:spcBef>
              <a:spcAft>
                <a:spcPts val="0"/>
              </a:spcAft>
              <a:buSzPts val="1800"/>
              <a:buChar char="●"/>
            </a:pPr>
            <a:r>
              <a:rPr lang="en"/>
              <a:t>Idea #1</a:t>
            </a:r>
            <a:endParaRPr/>
          </a:p>
          <a:p>
            <a:pPr indent="-342900" lvl="0" marL="457200" rtl="0" algn="l">
              <a:spcBef>
                <a:spcPts val="0"/>
              </a:spcBef>
              <a:spcAft>
                <a:spcPts val="0"/>
              </a:spcAft>
              <a:buSzPts val="1800"/>
              <a:buChar char="●"/>
            </a:pPr>
            <a:r>
              <a:rPr lang="en"/>
              <a:t>Idea #2</a:t>
            </a:r>
            <a:endParaRPr/>
          </a:p>
          <a:p>
            <a:pPr indent="-342900" lvl="0" marL="457200" rtl="0" algn="l">
              <a:spcBef>
                <a:spcPts val="0"/>
              </a:spcBef>
              <a:spcAft>
                <a:spcPts val="0"/>
              </a:spcAft>
              <a:buSzPts val="1800"/>
              <a:buChar char="●"/>
            </a:pPr>
            <a:r>
              <a:rPr lang="en"/>
              <a:t>Idea #3</a:t>
            </a:r>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Step 6: Select the best solution</a:t>
            </a:r>
            <a:endParaRPr/>
          </a:p>
        </p:txBody>
      </p:sp>
      <p:sp>
        <p:nvSpPr>
          <p:cNvPr id="110" name="Google Shape;110;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solutions have both </a:t>
            </a:r>
            <a:r>
              <a:rPr b="1" lang="en"/>
              <a:t>pros</a:t>
            </a:r>
            <a:r>
              <a:rPr lang="en"/>
              <a:t> (</a:t>
            </a:r>
            <a:r>
              <a:rPr i="1" lang="en"/>
              <a:t>positives</a:t>
            </a:r>
            <a:r>
              <a:rPr lang="en"/>
              <a:t>) and </a:t>
            </a:r>
            <a:r>
              <a:rPr b="1" lang="en"/>
              <a:t>cons</a:t>
            </a:r>
            <a:r>
              <a:rPr lang="en"/>
              <a:t> (</a:t>
            </a:r>
            <a:r>
              <a:rPr i="1" lang="en"/>
              <a:t>negatives</a:t>
            </a:r>
            <a:r>
              <a:rPr lang="en"/>
              <a:t>). Together, let’s focus on one (</a:t>
            </a:r>
            <a:r>
              <a:rPr i="1" lang="en"/>
              <a:t>or more</a:t>
            </a:r>
            <a:r>
              <a:rPr lang="en"/>
              <a:t>) solution your groups brainstormed to think about:</a:t>
            </a:r>
            <a:endParaRPr/>
          </a:p>
          <a:p>
            <a:pPr indent="0" lvl="0" marL="0" rtl="0" algn="l">
              <a:spcBef>
                <a:spcPts val="1600"/>
              </a:spcBef>
              <a:spcAft>
                <a:spcPts val="0"/>
              </a:spcAft>
              <a:buNone/>
            </a:pPr>
            <a:r>
              <a:rPr lang="en"/>
              <a:t>What is the </a:t>
            </a:r>
            <a:r>
              <a:rPr b="1" lang="en"/>
              <a:t>FEASIBILITY</a:t>
            </a:r>
            <a:r>
              <a:rPr lang="en"/>
              <a:t> of each solution? </a:t>
            </a:r>
            <a:endParaRPr/>
          </a:p>
          <a:p>
            <a:pPr indent="-342900" lvl="0" marL="457200" rtl="0" algn="l">
              <a:spcBef>
                <a:spcPts val="1600"/>
              </a:spcBef>
              <a:spcAft>
                <a:spcPts val="0"/>
              </a:spcAft>
              <a:buSzPts val="1800"/>
              <a:buChar char="●"/>
            </a:pPr>
            <a:r>
              <a:rPr i="1" lang="en"/>
              <a:t>How easily or well can the solution realistically be put in place?</a:t>
            </a:r>
            <a:endParaRPr i="1"/>
          </a:p>
          <a:p>
            <a:pPr indent="0" lvl="0" marL="0" rtl="0" algn="l">
              <a:spcBef>
                <a:spcPts val="1600"/>
              </a:spcBef>
              <a:spcAft>
                <a:spcPts val="0"/>
              </a:spcAft>
              <a:buNone/>
            </a:pPr>
            <a:r>
              <a:rPr lang="en"/>
              <a:t>What is the </a:t>
            </a:r>
            <a:r>
              <a:rPr b="1" lang="en"/>
              <a:t>EFFECTIVENESS</a:t>
            </a:r>
            <a:r>
              <a:rPr lang="en"/>
              <a:t> of each solution?</a:t>
            </a:r>
            <a:endParaRPr/>
          </a:p>
          <a:p>
            <a:pPr indent="-342900" lvl="0" marL="457200" rtl="0" algn="l">
              <a:spcBef>
                <a:spcPts val="1600"/>
              </a:spcBef>
              <a:spcAft>
                <a:spcPts val="0"/>
              </a:spcAft>
              <a:buSzPts val="1800"/>
              <a:buChar char="●"/>
            </a:pPr>
            <a:r>
              <a:rPr i="1" lang="en"/>
              <a:t>How likely is the solution to have the intended or expected outcome?</a:t>
            </a:r>
            <a:endParaRPr i="1"/>
          </a:p>
          <a:p>
            <a:pPr indent="0" lvl="0" marL="0" rtl="0" algn="ctr">
              <a:spcBef>
                <a:spcPts val="1600"/>
              </a:spcBef>
              <a:spcAft>
                <a:spcPts val="1600"/>
              </a:spcAft>
              <a:buNone/>
            </a:pPr>
            <a:r>
              <a:rPr b="1" i="1" lang="en"/>
              <a:t>Which solution seems to have the highest feasibility and effectiveness?</a:t>
            </a:r>
            <a:endParaRPr b="1" i="1"/>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