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rman harris" initials="" lastIdx="4" clrIdx="0"/>
  <p:cmAuthor id="1" name="F Khalid"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46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4c53416125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4c53416125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4c53416125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4c53416125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50689abf65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50689abf6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50689abf65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50689abf65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50689abf65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50689abf6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65dbdaf65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65dbdaf65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50689abf6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50689abf6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4c53416125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4c5341612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c53416125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c5341612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4c5341612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4c5341612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4c53416125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4c53416125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4c53416125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4c53416125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4c53416125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4c5341612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93C47D"/>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forms.gle/8tFhZTmvSdHNhhQe8"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www.corestandards.org/ELA-Literacy/RL/5/1/" TargetMode="External"/><Relationship Id="rId7" Type="http://schemas.openxmlformats.org/officeDocument/2006/relationships/hyperlink" Target="http://www.corestandards.org/ELA-Literacy/W/5/1/a/"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www.corestandards.org/ELA-Literacy/W/5/1/" TargetMode="External"/><Relationship Id="rId5" Type="http://schemas.openxmlformats.org/officeDocument/2006/relationships/hyperlink" Target="http://www.corestandards.org/ELA-Literacy/RL/5/3/" TargetMode="External"/><Relationship Id="rId4" Type="http://schemas.openxmlformats.org/officeDocument/2006/relationships/hyperlink" Target="http://www.corestandards.org/ELA-Literacy/RL/5/2/"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www.corestandards.org/ELA-Literacy/W/5/1/b/" TargetMode="External"/><Relationship Id="rId7" Type="http://schemas.openxmlformats.org/officeDocument/2006/relationships/hyperlink" Target="http://www.corestandards.org/ELA-Literacy/W/5/2/a/"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www.corestandards.org/ELA-Literacy/W/5/2/" TargetMode="External"/><Relationship Id="rId5" Type="http://schemas.openxmlformats.org/officeDocument/2006/relationships/hyperlink" Target="http://www.corestandards.org/ELA-Literacy/W/5/1/d/" TargetMode="External"/><Relationship Id="rId4" Type="http://schemas.openxmlformats.org/officeDocument/2006/relationships/hyperlink" Target="http://www.corestandards.org/ELA-Literacy/W/5/1/c/"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www.corestandards.org/ELA-Literacy/W/5/2/" TargetMode="External"/><Relationship Id="rId7" Type="http://schemas.openxmlformats.org/officeDocument/2006/relationships/hyperlink" Target="http://www.corestandards.org/ELA-Literacy/W/5/2/e/"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hyperlink" Target="http://www.corestandards.org/ELA-Literacy/W/5/2/d/" TargetMode="External"/><Relationship Id="rId5" Type="http://schemas.openxmlformats.org/officeDocument/2006/relationships/hyperlink" Target="http://www.corestandards.org/ELA-Literacy/W/5/2/c/" TargetMode="External"/><Relationship Id="rId4" Type="http://schemas.openxmlformats.org/officeDocument/2006/relationships/hyperlink" Target="http://www.corestandards.org/ELA-Literacy/W/5/2/b/"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flippedtips.com/plegal/ppae/ppae2.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products.office.com/en-us/what-is-powerpoint" TargetMode="External"/><Relationship Id="rId5" Type="http://schemas.openxmlformats.org/officeDocument/2006/relationships/hyperlink" Target="https://www.merriam-webster.com/dictionary/essay" TargetMode="External"/><Relationship Id="rId4" Type="http://schemas.openxmlformats.org/officeDocument/2006/relationships/hyperlink" Target="https://www.merriam-webster.com/dictionary/survey"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rFjeJ4gugGM" TargetMode="External"/><Relationship Id="rId7"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s://www.getepic.com/app/profile-select" TargetMode="External"/><Relationship Id="rId5" Type="http://schemas.openxmlformats.org/officeDocument/2006/relationships/image" Target="../media/image3.jpg"/><Relationship Id="rId4" Type="http://schemas.openxmlformats.org/officeDocument/2006/relationships/hyperlink" Target="https://youtu.be/vGB-hxst7f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ocs.google.com/document/d/1whPjEnR6wIERTa5rAnbDa6uM54DfHOaTxIhn6x21xN4/edit?usp=sharing"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flippedtips.com/plegal/tips/search.html" TargetMode="External"/><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www.surveymonkey.com/" TargetMode="External"/><Relationship Id="rId5" Type="http://schemas.openxmlformats.org/officeDocument/2006/relationships/hyperlink" Target="https://flippedtips.com/plegal/tips/survey1.html" TargetMode="External"/><Relationship Id="rId4" Type="http://schemas.openxmlformats.org/officeDocument/2006/relationships/hyperlink" Target="https://flippedtips.com/plegal/tips/statistics.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newsnetwork.mayoclinic.org/discussion/benefits-of-kids-wearing-masks-in-school/" TargetMode="External"/><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internationalstudent.com/essay_writing/essay_tips/" TargetMode="External"/><Relationship Id="rId5" Type="http://schemas.openxmlformats.org/officeDocument/2006/relationships/hyperlink" Target="https://docs.google.com/document/d/1HQUv1o9d7FrouEjXGT1KmbD6JEPoi-6oNpEaJZ3kcHw/edit?usp=sharing" TargetMode="External"/><Relationship Id="rId4" Type="http://schemas.openxmlformats.org/officeDocument/2006/relationships/hyperlink" Target="https://healthpolicy.usc.edu/article/mandatory-masking-of-school-children-is-a-bad-ide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nationalgeographic.com/science/article/do-masks-really-harm-kids-heres-what-the-science-say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s://www.schools.nyc.gov/school-life/health-and-wellness/covid-information/health-and-safety-in-our-schools" TargetMode="External"/><Relationship Id="rId4" Type="http://schemas.openxmlformats.org/officeDocument/2006/relationships/hyperlink" Target="https://time.com/6231516/universal-masking-in-school-works-new-data-shows-how-we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17225" y="324675"/>
            <a:ext cx="8520600" cy="945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100"/>
              <a:t>No Masks Worn at PS36</a:t>
            </a:r>
            <a:endParaRPr sz="4100"/>
          </a:p>
        </p:txBody>
      </p:sp>
      <p:sp>
        <p:nvSpPr>
          <p:cNvPr id="55" name="Google Shape;55;p13"/>
          <p:cNvSpPr txBox="1">
            <a:spLocks noGrp="1"/>
          </p:cNvSpPr>
          <p:nvPr>
            <p:ph type="subTitle" idx="1"/>
          </p:nvPr>
        </p:nvSpPr>
        <p:spPr>
          <a:xfrm>
            <a:off x="-59100" y="3407350"/>
            <a:ext cx="8866800" cy="153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500">
                <a:solidFill>
                  <a:srgbClr val="000000"/>
                </a:solidFill>
              </a:rPr>
              <a:t>A Social Problem</a:t>
            </a:r>
            <a:endParaRPr sz="2500">
              <a:solidFill>
                <a:srgbClr val="000000"/>
              </a:solidFill>
            </a:endParaRPr>
          </a:p>
          <a:p>
            <a:pPr marL="0" lvl="0" indent="0" algn="ctr" rtl="0">
              <a:spcBef>
                <a:spcPts val="0"/>
              </a:spcBef>
              <a:spcAft>
                <a:spcPts val="0"/>
              </a:spcAft>
              <a:buNone/>
            </a:pPr>
            <a:r>
              <a:rPr lang="en" sz="2600">
                <a:solidFill>
                  <a:srgbClr val="000000"/>
                </a:solidFill>
              </a:rPr>
              <a:t>Using PPA Steps 1 through 5</a:t>
            </a:r>
            <a:endParaRPr sz="2600">
              <a:solidFill>
                <a:srgbClr val="000000"/>
              </a:solidFill>
            </a:endParaRPr>
          </a:p>
          <a:p>
            <a:pPr marL="0" lvl="0" indent="0" algn="ctr" rtl="0">
              <a:spcBef>
                <a:spcPts val="0"/>
              </a:spcBef>
              <a:spcAft>
                <a:spcPts val="0"/>
              </a:spcAft>
              <a:buNone/>
            </a:pPr>
            <a:r>
              <a:rPr lang="en" sz="2600">
                <a:solidFill>
                  <a:srgbClr val="000000"/>
                </a:solidFill>
              </a:rPr>
              <a:t>By Ms. Khalid</a:t>
            </a:r>
            <a:endParaRPr sz="2600">
              <a:solidFill>
                <a:srgbClr val="000000"/>
              </a:solidFill>
            </a:endParaRPr>
          </a:p>
        </p:txBody>
      </p:sp>
      <p:pic>
        <p:nvPicPr>
          <p:cNvPr id="56" name="Google Shape;56;p13"/>
          <p:cNvPicPr preferRelativeResize="0"/>
          <p:nvPr/>
        </p:nvPicPr>
        <p:blipFill rotWithShape="1">
          <a:blip r:embed="rId3">
            <a:alphaModFix/>
          </a:blip>
          <a:srcRect t="16711" b="16711"/>
          <a:stretch/>
        </p:blipFill>
        <p:spPr>
          <a:xfrm>
            <a:off x="2034375" y="1269976"/>
            <a:ext cx="4886325" cy="19858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311700" y="445025"/>
            <a:ext cx="8520600" cy="1010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Task 5: What Policies could you create to correct the Problem?</a:t>
            </a:r>
            <a:endParaRPr/>
          </a:p>
        </p:txBody>
      </p:sp>
      <p:sp>
        <p:nvSpPr>
          <p:cNvPr id="118" name="Google Shape;118;p22"/>
          <p:cNvSpPr txBox="1">
            <a:spLocks noGrp="1"/>
          </p:cNvSpPr>
          <p:nvPr>
            <p:ph type="body" idx="1"/>
          </p:nvPr>
        </p:nvSpPr>
        <p:spPr>
          <a:xfrm>
            <a:off x="311700" y="2520025"/>
            <a:ext cx="8520600" cy="2048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119" name="Google Shape;119;p22"/>
          <p:cNvPicPr preferRelativeResize="0"/>
          <p:nvPr/>
        </p:nvPicPr>
        <p:blipFill>
          <a:blip r:embed="rId3">
            <a:alphaModFix/>
          </a:blip>
          <a:stretch>
            <a:fillRect/>
          </a:stretch>
        </p:blipFill>
        <p:spPr>
          <a:xfrm>
            <a:off x="3308625" y="1054320"/>
            <a:ext cx="1876425" cy="14657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Mask Wearing PPA Assessment</a:t>
            </a:r>
            <a:endParaRPr/>
          </a:p>
        </p:txBody>
      </p:sp>
      <p:sp>
        <p:nvSpPr>
          <p:cNvPr id="125" name="Google Shape;125;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Click on the link below to complete the Mask Wearing PPA assessment:</a:t>
            </a:r>
            <a:endParaRPr>
              <a:solidFill>
                <a:srgbClr val="000000"/>
              </a:solidFill>
            </a:endParaRPr>
          </a:p>
          <a:p>
            <a:pPr marL="0" lvl="0" indent="0" algn="l" rtl="0">
              <a:spcBef>
                <a:spcPts val="1600"/>
              </a:spcBef>
              <a:spcAft>
                <a:spcPts val="0"/>
              </a:spcAft>
              <a:buNone/>
            </a:pPr>
            <a:r>
              <a:rPr lang="en" u="sng">
                <a:solidFill>
                  <a:schemeClr val="hlink"/>
                </a:solidFill>
                <a:hlinkClick r:id="rId3"/>
              </a:rPr>
              <a:t>PPA Mask Wearing</a:t>
            </a:r>
            <a:endParaRPr/>
          </a:p>
          <a:p>
            <a:pPr marL="0" lvl="0" indent="0" algn="l" rtl="0">
              <a:spcBef>
                <a:spcPts val="1600"/>
              </a:spcBef>
              <a:spcAft>
                <a:spcPts val="0"/>
              </a:spcAft>
              <a:buNone/>
            </a:pPr>
            <a:r>
              <a:rPr lang="en" u="sng">
                <a:solidFill>
                  <a:schemeClr val="hlink"/>
                </a:solidFill>
                <a:hlinkClick r:id="rId3"/>
              </a:rPr>
              <a:t> Assessment Link</a:t>
            </a:r>
            <a:endParaRPr>
              <a:solidFill>
                <a:srgbClr val="000000"/>
              </a:solidFill>
            </a:endParaRPr>
          </a:p>
          <a:p>
            <a:pPr marL="0" lvl="0" indent="0" algn="l" rtl="0">
              <a:spcBef>
                <a:spcPts val="160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311700" y="2053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Learning Standards</a:t>
            </a:r>
            <a:endParaRPr/>
          </a:p>
        </p:txBody>
      </p:sp>
      <p:sp>
        <p:nvSpPr>
          <p:cNvPr id="131" name="Google Shape;131;p24"/>
          <p:cNvSpPr txBox="1">
            <a:spLocks noGrp="1"/>
          </p:cNvSpPr>
          <p:nvPr>
            <p:ph type="body" idx="1"/>
          </p:nvPr>
        </p:nvSpPr>
        <p:spPr>
          <a:xfrm>
            <a:off x="143100" y="415125"/>
            <a:ext cx="9000900" cy="45258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Clr>
                <a:schemeClr val="dk1"/>
              </a:buClr>
              <a:buSzPts val="1100"/>
              <a:buFont typeface="Arial"/>
              <a:buNone/>
            </a:pPr>
            <a:r>
              <a:rPr lang="en" sz="1250">
                <a:solidFill>
                  <a:srgbClr val="202020"/>
                </a:solidFill>
              </a:rPr>
              <a:t>Key Ideas and Details:</a:t>
            </a:r>
            <a:endParaRPr sz="1250">
              <a:solidFill>
                <a:srgbClr val="202020"/>
              </a:solidFill>
            </a:endParaRPr>
          </a:p>
          <a:p>
            <a:pPr marL="0" lvl="0" indent="0" algn="l" rtl="0">
              <a:spcBef>
                <a:spcPts val="0"/>
              </a:spcBef>
              <a:spcAft>
                <a:spcPts val="0"/>
              </a:spcAft>
              <a:buClr>
                <a:schemeClr val="dk1"/>
              </a:buClr>
              <a:buSzPts val="1100"/>
              <a:buFont typeface="Arial"/>
              <a:buNone/>
            </a:pPr>
            <a:r>
              <a:rPr lang="en" sz="900" u="sng">
                <a:solidFill>
                  <a:srgbClr val="373737"/>
                </a:solidFill>
                <a:hlinkClick r:id="rId3">
                  <a:extLst>
                    <a:ext uri="{A12FA001-AC4F-418D-AE19-62706E023703}">
                      <ahyp:hlinkClr xmlns:ahyp="http://schemas.microsoft.com/office/drawing/2018/hyperlinkcolor" val="tx"/>
                    </a:ext>
                  </a:extLst>
                </a:hlinkClick>
              </a:rPr>
              <a:t>CCSS.ELA-LITERACY.RL.5.1</a:t>
            </a:r>
            <a:endParaRPr sz="900" u="sng">
              <a:solidFill>
                <a:srgbClr val="373737"/>
              </a:solidFill>
              <a:hlinkClick r:id="rId3">
                <a:extLst>
                  <a:ext uri="{A12FA001-AC4F-418D-AE19-62706E023703}">
                    <ahyp:hlinkClr xmlns:ahyp="http://schemas.microsoft.com/office/drawing/2018/hyperlinkcolor" val="tx"/>
                  </a:ext>
                </a:extLst>
              </a:hlinkClick>
            </a:endParaRPr>
          </a:p>
          <a:p>
            <a:pPr marL="0" lvl="0" indent="0" algn="l" rtl="0">
              <a:spcBef>
                <a:spcPts val="1100"/>
              </a:spcBef>
              <a:spcAft>
                <a:spcPts val="0"/>
              </a:spcAft>
              <a:buClr>
                <a:schemeClr val="dk1"/>
              </a:buClr>
              <a:buSzPts val="1100"/>
              <a:buFont typeface="Arial"/>
              <a:buNone/>
            </a:pPr>
            <a:r>
              <a:rPr lang="en" sz="1250">
                <a:solidFill>
                  <a:srgbClr val="202020"/>
                </a:solidFill>
              </a:rPr>
              <a:t>Quote accurately from a text when explaining what the text says explicitly and when drawing inferences from the text.</a:t>
            </a:r>
            <a:endParaRPr sz="1250">
              <a:solidFill>
                <a:srgbClr val="202020"/>
              </a:solidFill>
            </a:endParaRPr>
          </a:p>
          <a:p>
            <a:pPr marL="0" lvl="0" indent="0" algn="l" rtl="0">
              <a:spcBef>
                <a:spcPts val="1100"/>
              </a:spcBef>
              <a:spcAft>
                <a:spcPts val="0"/>
              </a:spcAft>
              <a:buClr>
                <a:schemeClr val="dk1"/>
              </a:buClr>
              <a:buSzPts val="1100"/>
              <a:buFont typeface="Arial"/>
              <a:buNone/>
            </a:pPr>
            <a:r>
              <a:rPr lang="en" sz="900" u="sng">
                <a:solidFill>
                  <a:srgbClr val="373737"/>
                </a:solidFill>
                <a:hlinkClick r:id="rId4">
                  <a:extLst>
                    <a:ext uri="{A12FA001-AC4F-418D-AE19-62706E023703}">
                      <ahyp:hlinkClr xmlns:ahyp="http://schemas.microsoft.com/office/drawing/2018/hyperlinkcolor" val="tx"/>
                    </a:ext>
                  </a:extLst>
                </a:hlinkClick>
              </a:rPr>
              <a:t>CCSS.ELA-LITERACY.RL.5.2</a:t>
            </a:r>
            <a:endParaRPr sz="900" u="sng">
              <a:solidFill>
                <a:srgbClr val="373737"/>
              </a:solidFill>
              <a:hlinkClick r:id="rId4">
                <a:extLst>
                  <a:ext uri="{A12FA001-AC4F-418D-AE19-62706E023703}">
                    <ahyp:hlinkClr xmlns:ahyp="http://schemas.microsoft.com/office/drawing/2018/hyperlinkcolor" val="tx"/>
                  </a:ext>
                </a:extLst>
              </a:hlinkClick>
            </a:endParaRPr>
          </a:p>
          <a:p>
            <a:pPr marL="0" lvl="0" indent="0" algn="l" rtl="0">
              <a:spcBef>
                <a:spcPts val="1100"/>
              </a:spcBef>
              <a:spcAft>
                <a:spcPts val="0"/>
              </a:spcAft>
              <a:buNone/>
            </a:pPr>
            <a:r>
              <a:rPr lang="en" sz="1250">
                <a:solidFill>
                  <a:srgbClr val="202020"/>
                </a:solidFill>
              </a:rPr>
              <a:t>Determine a theme of a story, drama, or poem from details in the text, including how characters in a story or drama respond to challenges or how the speaker in a poem reflects upon a topic; summarize the text.</a:t>
            </a:r>
            <a:endParaRPr sz="1250">
              <a:solidFill>
                <a:srgbClr val="202020"/>
              </a:solidFill>
            </a:endParaRPr>
          </a:p>
          <a:p>
            <a:pPr marL="0" lvl="0" indent="0" algn="l" rtl="0">
              <a:spcBef>
                <a:spcPts val="1100"/>
              </a:spcBef>
              <a:spcAft>
                <a:spcPts val="0"/>
              </a:spcAft>
              <a:buNone/>
            </a:pPr>
            <a:r>
              <a:rPr lang="en" sz="900" u="sng">
                <a:solidFill>
                  <a:srgbClr val="373737"/>
                </a:solidFill>
                <a:hlinkClick r:id="rId5">
                  <a:extLst>
                    <a:ext uri="{A12FA001-AC4F-418D-AE19-62706E023703}">
                      <ahyp:hlinkClr xmlns:ahyp="http://schemas.microsoft.com/office/drawing/2018/hyperlinkcolor" val="tx"/>
                    </a:ext>
                  </a:extLst>
                </a:hlinkClick>
              </a:rPr>
              <a:t>CCSS.ELA-LITERACY.RL.5.3</a:t>
            </a:r>
            <a:endParaRPr sz="900" u="sng">
              <a:solidFill>
                <a:srgbClr val="373737"/>
              </a:solidFill>
              <a:hlinkClick r:id="rId5">
                <a:extLst>
                  <a:ext uri="{A12FA001-AC4F-418D-AE19-62706E023703}">
                    <ahyp:hlinkClr xmlns:ahyp="http://schemas.microsoft.com/office/drawing/2018/hyperlinkcolor" val="tx"/>
                  </a:ext>
                </a:extLst>
              </a:hlinkClick>
            </a:endParaRPr>
          </a:p>
          <a:p>
            <a:pPr marL="0" lvl="0" indent="0" algn="l" rtl="0">
              <a:spcBef>
                <a:spcPts val="1100"/>
              </a:spcBef>
              <a:spcAft>
                <a:spcPts val="0"/>
              </a:spcAft>
              <a:buNone/>
            </a:pPr>
            <a:r>
              <a:rPr lang="en" sz="1250">
                <a:solidFill>
                  <a:srgbClr val="202020"/>
                </a:solidFill>
              </a:rPr>
              <a:t>Compare and contrast two or more characters, settings, or events in a story or drama, drawing on specific details in the text (e.g., how characters interact).</a:t>
            </a:r>
            <a:endParaRPr sz="1250">
              <a:solidFill>
                <a:srgbClr val="202020"/>
              </a:solidFill>
            </a:endParaRPr>
          </a:p>
          <a:p>
            <a:pPr marL="0" lvl="0" indent="0" algn="l" rtl="0">
              <a:spcBef>
                <a:spcPts val="1200"/>
              </a:spcBef>
              <a:spcAft>
                <a:spcPts val="0"/>
              </a:spcAft>
              <a:buNone/>
            </a:pPr>
            <a:r>
              <a:rPr lang="en" sz="1200">
                <a:solidFill>
                  <a:srgbClr val="202020"/>
                </a:solidFill>
              </a:rPr>
              <a:t>Text Types and Purposes:</a:t>
            </a:r>
            <a:endParaRPr sz="1200">
              <a:solidFill>
                <a:srgbClr val="202020"/>
              </a:solidFill>
            </a:endParaRPr>
          </a:p>
          <a:p>
            <a:pPr marL="0" lvl="0" indent="0" algn="l" rtl="0">
              <a:spcBef>
                <a:spcPts val="0"/>
              </a:spcBef>
              <a:spcAft>
                <a:spcPts val="0"/>
              </a:spcAft>
              <a:buNone/>
            </a:pPr>
            <a:r>
              <a:rPr lang="en" sz="1200" u="sng">
                <a:solidFill>
                  <a:srgbClr val="373737"/>
                </a:solidFill>
                <a:hlinkClick r:id="rId6">
                  <a:extLst>
                    <a:ext uri="{A12FA001-AC4F-418D-AE19-62706E023703}">
                      <ahyp:hlinkClr xmlns:ahyp="http://schemas.microsoft.com/office/drawing/2018/hyperlinkcolor" val="tx"/>
                    </a:ext>
                  </a:extLst>
                </a:hlinkClick>
              </a:rPr>
              <a:t>CCSS.ELA-LITERACY.W.5.1</a:t>
            </a:r>
            <a:endParaRPr sz="1200" u="sng">
              <a:solidFill>
                <a:srgbClr val="373737"/>
              </a:solidFill>
              <a:hlinkClick r:id="rId6">
                <a:extLst>
                  <a:ext uri="{A12FA001-AC4F-418D-AE19-62706E023703}">
                    <ahyp:hlinkClr xmlns:ahyp="http://schemas.microsoft.com/office/drawing/2018/hyperlinkcolor" val="tx"/>
                  </a:ext>
                </a:extLst>
              </a:hlinkClick>
            </a:endParaRPr>
          </a:p>
          <a:p>
            <a:pPr marL="0" lvl="0" indent="0" algn="l" rtl="0">
              <a:spcBef>
                <a:spcPts val="1100"/>
              </a:spcBef>
              <a:spcAft>
                <a:spcPts val="0"/>
              </a:spcAft>
              <a:buNone/>
            </a:pPr>
            <a:r>
              <a:rPr lang="en" sz="1200">
                <a:solidFill>
                  <a:srgbClr val="202020"/>
                </a:solidFill>
              </a:rPr>
              <a:t>Write opinion pieces on topics or texts, supporting a point of view with reasons and information.</a:t>
            </a:r>
            <a:endParaRPr sz="1200">
              <a:solidFill>
                <a:srgbClr val="202020"/>
              </a:solidFill>
            </a:endParaRPr>
          </a:p>
          <a:p>
            <a:pPr marL="292100" lvl="0" indent="0" algn="l" rtl="0">
              <a:spcBef>
                <a:spcPts val="1100"/>
              </a:spcBef>
              <a:spcAft>
                <a:spcPts val="0"/>
              </a:spcAft>
              <a:buNone/>
            </a:pPr>
            <a:r>
              <a:rPr lang="en" sz="1200" u="sng">
                <a:solidFill>
                  <a:srgbClr val="373737"/>
                </a:solidFill>
                <a:hlinkClick r:id="rId7">
                  <a:extLst>
                    <a:ext uri="{A12FA001-AC4F-418D-AE19-62706E023703}">
                      <ahyp:hlinkClr xmlns:ahyp="http://schemas.microsoft.com/office/drawing/2018/hyperlinkcolor" val="tx"/>
                    </a:ext>
                  </a:extLst>
                </a:hlinkClick>
              </a:rPr>
              <a:t>CCSS.ELA-LITERACY.W.5.1.A</a:t>
            </a:r>
            <a:endParaRPr sz="1200" u="sng">
              <a:solidFill>
                <a:srgbClr val="373737"/>
              </a:solidFill>
              <a:hlinkClick r:id="rId7">
                <a:extLst>
                  <a:ext uri="{A12FA001-AC4F-418D-AE19-62706E023703}">
                    <ahyp:hlinkClr xmlns:ahyp="http://schemas.microsoft.com/office/drawing/2018/hyperlinkcolor" val="tx"/>
                  </a:ext>
                </a:extLst>
              </a:hlinkClick>
            </a:endParaRPr>
          </a:p>
          <a:p>
            <a:pPr marL="292100" lvl="0" indent="0" algn="l" rtl="0">
              <a:spcBef>
                <a:spcPts val="1100"/>
              </a:spcBef>
              <a:spcAft>
                <a:spcPts val="1100"/>
              </a:spcAft>
              <a:buNone/>
            </a:pPr>
            <a:r>
              <a:rPr lang="en" sz="1200">
                <a:solidFill>
                  <a:srgbClr val="202020"/>
                </a:solidFill>
              </a:rPr>
              <a:t>Introduce a topic or text clearly, state an opinion, and create an organizational structure in which ideas are logically grouped to support the writer's purpose.</a:t>
            </a:r>
            <a:endParaRPr/>
          </a:p>
        </p:txBody>
      </p:sp>
      <p:pic>
        <p:nvPicPr>
          <p:cNvPr id="132" name="Google Shape;132;p24"/>
          <p:cNvPicPr preferRelativeResize="0"/>
          <p:nvPr/>
        </p:nvPicPr>
        <p:blipFill>
          <a:blip r:embed="rId8">
            <a:alphaModFix/>
          </a:blip>
          <a:stretch>
            <a:fillRect/>
          </a:stretch>
        </p:blipFill>
        <p:spPr>
          <a:xfrm>
            <a:off x="6487300" y="205375"/>
            <a:ext cx="1320650" cy="962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Learning Standards</a:t>
            </a:r>
            <a:endParaRPr/>
          </a:p>
        </p:txBody>
      </p:sp>
      <p:sp>
        <p:nvSpPr>
          <p:cNvPr id="138" name="Google Shape;138;p25"/>
          <p:cNvSpPr txBox="1">
            <a:spLocks noGrp="1"/>
          </p:cNvSpPr>
          <p:nvPr>
            <p:ph type="body" idx="1"/>
          </p:nvPr>
        </p:nvSpPr>
        <p:spPr>
          <a:xfrm>
            <a:off x="311700" y="1152475"/>
            <a:ext cx="8520600" cy="3727800"/>
          </a:xfrm>
          <a:prstGeom prst="rect">
            <a:avLst/>
          </a:prstGeom>
        </p:spPr>
        <p:txBody>
          <a:bodyPr spcFirstLastPara="1" wrap="square" lIns="91425" tIns="91425" rIns="91425" bIns="91425" anchor="t" anchorCtr="0">
            <a:noAutofit/>
          </a:bodyPr>
          <a:lstStyle/>
          <a:p>
            <a:pPr marL="292100" lvl="0" indent="0" algn="l" rtl="0">
              <a:spcBef>
                <a:spcPts val="0"/>
              </a:spcBef>
              <a:spcAft>
                <a:spcPts val="0"/>
              </a:spcAft>
              <a:buClr>
                <a:schemeClr val="dk1"/>
              </a:buClr>
              <a:buSzPts val="1100"/>
              <a:buFont typeface="Arial"/>
              <a:buNone/>
            </a:pPr>
            <a:r>
              <a:rPr lang="en" sz="1200" u="sng">
                <a:solidFill>
                  <a:srgbClr val="373737"/>
                </a:solidFill>
                <a:hlinkClick r:id="rId3">
                  <a:extLst>
                    <a:ext uri="{A12FA001-AC4F-418D-AE19-62706E023703}">
                      <ahyp:hlinkClr xmlns:ahyp="http://schemas.microsoft.com/office/drawing/2018/hyperlinkcolor" val="tx"/>
                    </a:ext>
                  </a:extLst>
                </a:hlinkClick>
              </a:rPr>
              <a:t>CCSS.ELA-LITERACY.W.5.1.B</a:t>
            </a:r>
            <a:endParaRPr sz="1200" u="sng">
              <a:solidFill>
                <a:srgbClr val="373737"/>
              </a:solidFill>
              <a:hlinkClick r:id="rId3">
                <a:extLst>
                  <a:ext uri="{A12FA001-AC4F-418D-AE19-62706E023703}">
                    <ahyp:hlinkClr xmlns:ahyp="http://schemas.microsoft.com/office/drawing/2018/hyperlinkcolor" val="tx"/>
                  </a:ext>
                </a:extLst>
              </a:hlinkClick>
            </a:endParaRPr>
          </a:p>
          <a:p>
            <a:pPr marL="292100" lvl="0" indent="0" algn="l" rtl="0">
              <a:spcBef>
                <a:spcPts val="1100"/>
              </a:spcBef>
              <a:spcAft>
                <a:spcPts val="0"/>
              </a:spcAft>
              <a:buClr>
                <a:schemeClr val="dk1"/>
              </a:buClr>
              <a:buSzPts val="1100"/>
              <a:buFont typeface="Arial"/>
              <a:buNone/>
            </a:pPr>
            <a:r>
              <a:rPr lang="en" sz="1200">
                <a:solidFill>
                  <a:srgbClr val="202020"/>
                </a:solidFill>
              </a:rPr>
              <a:t>Provide logically ordered reasons that are supported by facts and details.</a:t>
            </a:r>
            <a:endParaRPr sz="1200">
              <a:solidFill>
                <a:srgbClr val="202020"/>
              </a:solidFill>
            </a:endParaRPr>
          </a:p>
          <a:p>
            <a:pPr marL="292100" lvl="0" indent="0" algn="l" rtl="0">
              <a:spcBef>
                <a:spcPts val="1100"/>
              </a:spcBef>
              <a:spcAft>
                <a:spcPts val="0"/>
              </a:spcAft>
              <a:buClr>
                <a:schemeClr val="dk1"/>
              </a:buClr>
              <a:buSzPts val="1100"/>
              <a:buFont typeface="Arial"/>
              <a:buNone/>
            </a:pPr>
            <a:r>
              <a:rPr lang="en" sz="1200" u="sng">
                <a:solidFill>
                  <a:srgbClr val="373737"/>
                </a:solidFill>
                <a:hlinkClick r:id="rId4">
                  <a:extLst>
                    <a:ext uri="{A12FA001-AC4F-418D-AE19-62706E023703}">
                      <ahyp:hlinkClr xmlns:ahyp="http://schemas.microsoft.com/office/drawing/2018/hyperlinkcolor" val="tx"/>
                    </a:ext>
                  </a:extLst>
                </a:hlinkClick>
              </a:rPr>
              <a:t>CCSS.ELA-LITERACY.W.5.1.C</a:t>
            </a:r>
            <a:endParaRPr sz="1200" u="sng">
              <a:solidFill>
                <a:srgbClr val="373737"/>
              </a:solidFill>
              <a:hlinkClick r:id="rId4">
                <a:extLst>
                  <a:ext uri="{A12FA001-AC4F-418D-AE19-62706E023703}">
                    <ahyp:hlinkClr xmlns:ahyp="http://schemas.microsoft.com/office/drawing/2018/hyperlinkcolor" val="tx"/>
                  </a:ext>
                </a:extLst>
              </a:hlinkClick>
            </a:endParaRPr>
          </a:p>
          <a:p>
            <a:pPr marL="292100" lvl="0" indent="0" algn="l" rtl="0">
              <a:spcBef>
                <a:spcPts val="1100"/>
              </a:spcBef>
              <a:spcAft>
                <a:spcPts val="0"/>
              </a:spcAft>
              <a:buClr>
                <a:schemeClr val="dk1"/>
              </a:buClr>
              <a:buSzPts val="1100"/>
              <a:buFont typeface="Arial"/>
              <a:buNone/>
            </a:pPr>
            <a:r>
              <a:rPr lang="en" sz="1200">
                <a:solidFill>
                  <a:srgbClr val="202020"/>
                </a:solidFill>
              </a:rPr>
              <a:t>Link opinion and reasons using words, phrases, and clauses (e.g., </a:t>
            </a:r>
            <a:r>
              <a:rPr lang="en" sz="1200" i="1">
                <a:solidFill>
                  <a:srgbClr val="202020"/>
                </a:solidFill>
              </a:rPr>
              <a:t>consequently</a:t>
            </a:r>
            <a:r>
              <a:rPr lang="en" sz="1200">
                <a:solidFill>
                  <a:srgbClr val="202020"/>
                </a:solidFill>
              </a:rPr>
              <a:t>, </a:t>
            </a:r>
            <a:r>
              <a:rPr lang="en" sz="1200" i="1">
                <a:solidFill>
                  <a:srgbClr val="202020"/>
                </a:solidFill>
              </a:rPr>
              <a:t>specifically</a:t>
            </a:r>
            <a:r>
              <a:rPr lang="en" sz="1200">
                <a:solidFill>
                  <a:srgbClr val="202020"/>
                </a:solidFill>
              </a:rPr>
              <a:t>).</a:t>
            </a:r>
            <a:endParaRPr sz="1200">
              <a:solidFill>
                <a:srgbClr val="202020"/>
              </a:solidFill>
            </a:endParaRPr>
          </a:p>
          <a:p>
            <a:pPr marL="292100" lvl="0" indent="0" algn="l" rtl="0">
              <a:spcBef>
                <a:spcPts val="1100"/>
              </a:spcBef>
              <a:spcAft>
                <a:spcPts val="0"/>
              </a:spcAft>
              <a:buClr>
                <a:schemeClr val="dk1"/>
              </a:buClr>
              <a:buSzPts val="1100"/>
              <a:buFont typeface="Arial"/>
              <a:buNone/>
            </a:pPr>
            <a:r>
              <a:rPr lang="en" sz="1200" u="sng">
                <a:solidFill>
                  <a:srgbClr val="373737"/>
                </a:solidFill>
                <a:hlinkClick r:id="rId5">
                  <a:extLst>
                    <a:ext uri="{A12FA001-AC4F-418D-AE19-62706E023703}">
                      <ahyp:hlinkClr xmlns:ahyp="http://schemas.microsoft.com/office/drawing/2018/hyperlinkcolor" val="tx"/>
                    </a:ext>
                  </a:extLst>
                </a:hlinkClick>
              </a:rPr>
              <a:t>CCSS.ELA-LITERACY.W.5.1.D</a:t>
            </a:r>
            <a:endParaRPr sz="1200" u="sng">
              <a:solidFill>
                <a:srgbClr val="373737"/>
              </a:solidFill>
              <a:hlinkClick r:id="rId5">
                <a:extLst>
                  <a:ext uri="{A12FA001-AC4F-418D-AE19-62706E023703}">
                    <ahyp:hlinkClr xmlns:ahyp="http://schemas.microsoft.com/office/drawing/2018/hyperlinkcolor" val="tx"/>
                  </a:ext>
                </a:extLst>
              </a:hlinkClick>
            </a:endParaRPr>
          </a:p>
          <a:p>
            <a:pPr marL="292100" lvl="0" indent="0" algn="l" rtl="0">
              <a:spcBef>
                <a:spcPts val="1100"/>
              </a:spcBef>
              <a:spcAft>
                <a:spcPts val="0"/>
              </a:spcAft>
              <a:buNone/>
            </a:pPr>
            <a:r>
              <a:rPr lang="en" sz="1200">
                <a:solidFill>
                  <a:srgbClr val="202020"/>
                </a:solidFill>
              </a:rPr>
              <a:t>Provide a concluding statement or section related to the opinion presented.</a:t>
            </a:r>
            <a:endParaRPr sz="1200">
              <a:solidFill>
                <a:srgbClr val="202020"/>
              </a:solidFill>
            </a:endParaRPr>
          </a:p>
          <a:p>
            <a:pPr marL="0" lvl="0" indent="0" algn="l" rtl="0">
              <a:spcBef>
                <a:spcPts val="1100"/>
              </a:spcBef>
              <a:spcAft>
                <a:spcPts val="0"/>
              </a:spcAft>
              <a:buNone/>
            </a:pPr>
            <a:r>
              <a:rPr lang="en" sz="900" u="sng">
                <a:solidFill>
                  <a:srgbClr val="373737"/>
                </a:solidFill>
                <a:hlinkClick r:id="rId6">
                  <a:extLst>
                    <a:ext uri="{A12FA001-AC4F-418D-AE19-62706E023703}">
                      <ahyp:hlinkClr xmlns:ahyp="http://schemas.microsoft.com/office/drawing/2018/hyperlinkcolor" val="tx"/>
                    </a:ext>
                  </a:extLst>
                </a:hlinkClick>
              </a:rPr>
              <a:t>CSS.ELA-LITERACY.W.5.2</a:t>
            </a:r>
            <a:endParaRPr sz="900" u="sng">
              <a:solidFill>
                <a:srgbClr val="373737"/>
              </a:solidFill>
              <a:hlinkClick r:id="rId6">
                <a:extLst>
                  <a:ext uri="{A12FA001-AC4F-418D-AE19-62706E023703}">
                    <ahyp:hlinkClr xmlns:ahyp="http://schemas.microsoft.com/office/drawing/2018/hyperlinkcolor" val="tx"/>
                  </a:ext>
                </a:extLst>
              </a:hlinkClick>
            </a:endParaRPr>
          </a:p>
          <a:p>
            <a:pPr marL="0" lvl="0" indent="0" algn="l" rtl="0">
              <a:spcBef>
                <a:spcPts val="1100"/>
              </a:spcBef>
              <a:spcAft>
                <a:spcPts val="0"/>
              </a:spcAft>
              <a:buNone/>
            </a:pPr>
            <a:r>
              <a:rPr lang="en" sz="1250">
                <a:solidFill>
                  <a:srgbClr val="202020"/>
                </a:solidFill>
              </a:rPr>
              <a:t>Write informative/explanatory texts to examine a topic and convey ideas and information clearly.</a:t>
            </a:r>
            <a:endParaRPr sz="1250">
              <a:solidFill>
                <a:srgbClr val="202020"/>
              </a:solidFill>
            </a:endParaRPr>
          </a:p>
          <a:p>
            <a:pPr marL="292100" lvl="0" indent="0" algn="l" rtl="0">
              <a:spcBef>
                <a:spcPts val="1100"/>
              </a:spcBef>
              <a:spcAft>
                <a:spcPts val="0"/>
              </a:spcAft>
              <a:buNone/>
            </a:pPr>
            <a:r>
              <a:rPr lang="en" sz="900" u="sng">
                <a:solidFill>
                  <a:srgbClr val="373737"/>
                </a:solidFill>
                <a:hlinkClick r:id="rId7">
                  <a:extLst>
                    <a:ext uri="{A12FA001-AC4F-418D-AE19-62706E023703}">
                      <ahyp:hlinkClr xmlns:ahyp="http://schemas.microsoft.com/office/drawing/2018/hyperlinkcolor" val="tx"/>
                    </a:ext>
                  </a:extLst>
                </a:hlinkClick>
              </a:rPr>
              <a:t>CCSS.ELA-LITERACY.W.5.2.A</a:t>
            </a:r>
            <a:endParaRPr sz="900" u="sng">
              <a:solidFill>
                <a:srgbClr val="373737"/>
              </a:solidFill>
              <a:hlinkClick r:id="rId7">
                <a:extLst>
                  <a:ext uri="{A12FA001-AC4F-418D-AE19-62706E023703}">
                    <ahyp:hlinkClr xmlns:ahyp="http://schemas.microsoft.com/office/drawing/2018/hyperlinkcolor" val="tx"/>
                  </a:ext>
                </a:extLst>
              </a:hlinkClick>
            </a:endParaRPr>
          </a:p>
          <a:p>
            <a:pPr marL="292100" lvl="0" indent="0" algn="l" rtl="0">
              <a:spcBef>
                <a:spcPts val="1100"/>
              </a:spcBef>
              <a:spcAft>
                <a:spcPts val="1100"/>
              </a:spcAft>
              <a:buNone/>
            </a:pPr>
            <a:r>
              <a:rPr lang="en" sz="1250">
                <a:solidFill>
                  <a:srgbClr val="202020"/>
                </a:solidFill>
              </a:rPr>
              <a:t>Introduce a topic clearly, provide a general observation and focus, and group related information logically; include formatting (e.g., headings), illustrations, and multimedia when useful to aiding comprehension.</a:t>
            </a:r>
            <a:endParaRPr/>
          </a:p>
        </p:txBody>
      </p:sp>
      <p:pic>
        <p:nvPicPr>
          <p:cNvPr id="139" name="Google Shape;139;p25"/>
          <p:cNvPicPr preferRelativeResize="0"/>
          <p:nvPr/>
        </p:nvPicPr>
        <p:blipFill>
          <a:blip r:embed="rId8">
            <a:alphaModFix/>
          </a:blip>
          <a:stretch>
            <a:fillRect/>
          </a:stretch>
        </p:blipFill>
        <p:spPr>
          <a:xfrm>
            <a:off x="6487325" y="123575"/>
            <a:ext cx="1560025" cy="11673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Learning Standards</a:t>
            </a:r>
            <a:endParaRPr/>
          </a:p>
        </p:txBody>
      </p:sp>
      <p:sp>
        <p:nvSpPr>
          <p:cNvPr id="145" name="Google Shape;145;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900" u="sng">
                <a:solidFill>
                  <a:srgbClr val="373737"/>
                </a:solidFill>
                <a:hlinkClick r:id="rId3">
                  <a:extLst>
                    <a:ext uri="{A12FA001-AC4F-418D-AE19-62706E023703}">
                      <ahyp:hlinkClr xmlns:ahyp="http://schemas.microsoft.com/office/drawing/2018/hyperlinkcolor" val="tx"/>
                    </a:ext>
                  </a:extLst>
                </a:hlinkClick>
              </a:rPr>
              <a:t>C</a:t>
            </a:r>
            <a:r>
              <a:rPr lang="en" sz="900" u="sng">
                <a:solidFill>
                  <a:srgbClr val="373737"/>
                </a:solidFill>
                <a:hlinkClick r:id="rId4">
                  <a:extLst>
                    <a:ext uri="{A12FA001-AC4F-418D-AE19-62706E023703}">
                      <ahyp:hlinkClr xmlns:ahyp="http://schemas.microsoft.com/office/drawing/2018/hyperlinkcolor" val="tx"/>
                    </a:ext>
                  </a:extLst>
                </a:hlinkClick>
              </a:rPr>
              <a:t>CCSS.ELA-LITERACY.W.5.2.B</a:t>
            </a:r>
            <a:endParaRPr sz="900" u="sng">
              <a:solidFill>
                <a:srgbClr val="373737"/>
              </a:solidFill>
              <a:hlinkClick r:id="rId4">
                <a:extLst>
                  <a:ext uri="{A12FA001-AC4F-418D-AE19-62706E023703}">
                    <ahyp:hlinkClr xmlns:ahyp="http://schemas.microsoft.com/office/drawing/2018/hyperlinkcolor" val="tx"/>
                  </a:ext>
                </a:extLst>
              </a:hlinkClick>
            </a:endParaRPr>
          </a:p>
          <a:p>
            <a:pPr marL="292100" lvl="0" indent="0" algn="l" rtl="0">
              <a:spcBef>
                <a:spcPts val="1100"/>
              </a:spcBef>
              <a:spcAft>
                <a:spcPts val="0"/>
              </a:spcAft>
              <a:buClr>
                <a:schemeClr val="dk1"/>
              </a:buClr>
              <a:buSzPts val="1100"/>
              <a:buFont typeface="Arial"/>
              <a:buNone/>
            </a:pPr>
            <a:r>
              <a:rPr lang="en" sz="1250">
                <a:solidFill>
                  <a:srgbClr val="202020"/>
                </a:solidFill>
              </a:rPr>
              <a:t>Develop the topic with facts, definitions, concrete details, quotations, or other information and examples related to the topic.</a:t>
            </a:r>
            <a:endParaRPr sz="1250">
              <a:solidFill>
                <a:srgbClr val="202020"/>
              </a:solidFill>
            </a:endParaRPr>
          </a:p>
          <a:p>
            <a:pPr marL="292100" lvl="0" indent="0" algn="l" rtl="0">
              <a:spcBef>
                <a:spcPts val="1100"/>
              </a:spcBef>
              <a:spcAft>
                <a:spcPts val="0"/>
              </a:spcAft>
              <a:buClr>
                <a:schemeClr val="dk1"/>
              </a:buClr>
              <a:buSzPts val="1100"/>
              <a:buFont typeface="Arial"/>
              <a:buNone/>
            </a:pPr>
            <a:r>
              <a:rPr lang="en" sz="900" u="sng">
                <a:solidFill>
                  <a:srgbClr val="373737"/>
                </a:solidFill>
                <a:hlinkClick r:id="rId5">
                  <a:extLst>
                    <a:ext uri="{A12FA001-AC4F-418D-AE19-62706E023703}">
                      <ahyp:hlinkClr xmlns:ahyp="http://schemas.microsoft.com/office/drawing/2018/hyperlinkcolor" val="tx"/>
                    </a:ext>
                  </a:extLst>
                </a:hlinkClick>
              </a:rPr>
              <a:t>CCSS.ELA-LITERACY.W.5.2.C</a:t>
            </a:r>
            <a:endParaRPr sz="900" u="sng">
              <a:solidFill>
                <a:srgbClr val="373737"/>
              </a:solidFill>
              <a:hlinkClick r:id="rId5">
                <a:extLst>
                  <a:ext uri="{A12FA001-AC4F-418D-AE19-62706E023703}">
                    <ahyp:hlinkClr xmlns:ahyp="http://schemas.microsoft.com/office/drawing/2018/hyperlinkcolor" val="tx"/>
                  </a:ext>
                </a:extLst>
              </a:hlinkClick>
            </a:endParaRPr>
          </a:p>
          <a:p>
            <a:pPr marL="292100" lvl="0" indent="0" algn="l" rtl="0">
              <a:spcBef>
                <a:spcPts val="1100"/>
              </a:spcBef>
              <a:spcAft>
                <a:spcPts val="0"/>
              </a:spcAft>
              <a:buClr>
                <a:schemeClr val="dk1"/>
              </a:buClr>
              <a:buSzPts val="1100"/>
              <a:buFont typeface="Arial"/>
              <a:buNone/>
            </a:pPr>
            <a:r>
              <a:rPr lang="en" sz="1250">
                <a:solidFill>
                  <a:srgbClr val="202020"/>
                </a:solidFill>
              </a:rPr>
              <a:t>Link ideas within and across categories of information using words, phrases, and clauses (e.g., </a:t>
            </a:r>
            <a:r>
              <a:rPr lang="en" sz="1250" i="1">
                <a:solidFill>
                  <a:srgbClr val="202020"/>
                </a:solidFill>
              </a:rPr>
              <a:t>in</a:t>
            </a:r>
            <a:r>
              <a:rPr lang="en" sz="1250">
                <a:solidFill>
                  <a:srgbClr val="202020"/>
                </a:solidFill>
              </a:rPr>
              <a:t> </a:t>
            </a:r>
            <a:r>
              <a:rPr lang="en" sz="1250" i="1">
                <a:solidFill>
                  <a:srgbClr val="202020"/>
                </a:solidFill>
              </a:rPr>
              <a:t>contrast</a:t>
            </a:r>
            <a:r>
              <a:rPr lang="en" sz="1250">
                <a:solidFill>
                  <a:srgbClr val="202020"/>
                </a:solidFill>
              </a:rPr>
              <a:t>, </a:t>
            </a:r>
            <a:r>
              <a:rPr lang="en" sz="1250" i="1">
                <a:solidFill>
                  <a:srgbClr val="202020"/>
                </a:solidFill>
              </a:rPr>
              <a:t>especially</a:t>
            </a:r>
            <a:r>
              <a:rPr lang="en" sz="1250">
                <a:solidFill>
                  <a:srgbClr val="202020"/>
                </a:solidFill>
              </a:rPr>
              <a:t>).</a:t>
            </a:r>
            <a:endParaRPr sz="1250">
              <a:solidFill>
                <a:srgbClr val="202020"/>
              </a:solidFill>
            </a:endParaRPr>
          </a:p>
          <a:p>
            <a:pPr marL="292100" lvl="0" indent="0" algn="l" rtl="0">
              <a:spcBef>
                <a:spcPts val="1100"/>
              </a:spcBef>
              <a:spcAft>
                <a:spcPts val="0"/>
              </a:spcAft>
              <a:buClr>
                <a:schemeClr val="dk1"/>
              </a:buClr>
              <a:buSzPts val="1100"/>
              <a:buFont typeface="Arial"/>
              <a:buNone/>
            </a:pPr>
            <a:r>
              <a:rPr lang="en" sz="900" u="sng">
                <a:solidFill>
                  <a:srgbClr val="373737"/>
                </a:solidFill>
                <a:hlinkClick r:id="rId6">
                  <a:extLst>
                    <a:ext uri="{A12FA001-AC4F-418D-AE19-62706E023703}">
                      <ahyp:hlinkClr xmlns:ahyp="http://schemas.microsoft.com/office/drawing/2018/hyperlinkcolor" val="tx"/>
                    </a:ext>
                  </a:extLst>
                </a:hlinkClick>
              </a:rPr>
              <a:t>CCSS.ELA-LITERACY.W.5.2.D</a:t>
            </a:r>
            <a:endParaRPr sz="900" u="sng">
              <a:solidFill>
                <a:srgbClr val="373737"/>
              </a:solidFill>
              <a:hlinkClick r:id="rId6">
                <a:extLst>
                  <a:ext uri="{A12FA001-AC4F-418D-AE19-62706E023703}">
                    <ahyp:hlinkClr xmlns:ahyp="http://schemas.microsoft.com/office/drawing/2018/hyperlinkcolor" val="tx"/>
                  </a:ext>
                </a:extLst>
              </a:hlinkClick>
            </a:endParaRPr>
          </a:p>
          <a:p>
            <a:pPr marL="292100" lvl="0" indent="0" algn="l" rtl="0">
              <a:spcBef>
                <a:spcPts val="1100"/>
              </a:spcBef>
              <a:spcAft>
                <a:spcPts val="0"/>
              </a:spcAft>
              <a:buClr>
                <a:schemeClr val="dk1"/>
              </a:buClr>
              <a:buSzPts val="1100"/>
              <a:buFont typeface="Arial"/>
              <a:buNone/>
            </a:pPr>
            <a:r>
              <a:rPr lang="en" sz="1250">
                <a:solidFill>
                  <a:srgbClr val="202020"/>
                </a:solidFill>
              </a:rPr>
              <a:t>Use precise language and domain-specific vocabulary to inform about or explain the topic.</a:t>
            </a:r>
            <a:endParaRPr sz="1250">
              <a:solidFill>
                <a:srgbClr val="202020"/>
              </a:solidFill>
            </a:endParaRPr>
          </a:p>
          <a:p>
            <a:pPr marL="292100" lvl="0" indent="0" algn="l" rtl="0">
              <a:spcBef>
                <a:spcPts val="1100"/>
              </a:spcBef>
              <a:spcAft>
                <a:spcPts val="0"/>
              </a:spcAft>
              <a:buClr>
                <a:schemeClr val="dk1"/>
              </a:buClr>
              <a:buSzPts val="1100"/>
              <a:buFont typeface="Arial"/>
              <a:buNone/>
            </a:pPr>
            <a:r>
              <a:rPr lang="en" sz="900" u="sng">
                <a:solidFill>
                  <a:srgbClr val="373737"/>
                </a:solidFill>
                <a:hlinkClick r:id="rId7">
                  <a:extLst>
                    <a:ext uri="{A12FA001-AC4F-418D-AE19-62706E023703}">
                      <ahyp:hlinkClr xmlns:ahyp="http://schemas.microsoft.com/office/drawing/2018/hyperlinkcolor" val="tx"/>
                    </a:ext>
                  </a:extLst>
                </a:hlinkClick>
              </a:rPr>
              <a:t>CCSS.ELA-LITERACY.W.5.2.E</a:t>
            </a:r>
            <a:endParaRPr sz="900" u="sng">
              <a:solidFill>
                <a:srgbClr val="373737"/>
              </a:solidFill>
              <a:hlinkClick r:id="rId7">
                <a:extLst>
                  <a:ext uri="{A12FA001-AC4F-418D-AE19-62706E023703}">
                    <ahyp:hlinkClr xmlns:ahyp="http://schemas.microsoft.com/office/drawing/2018/hyperlinkcolor" val="tx"/>
                  </a:ext>
                </a:extLst>
              </a:hlinkClick>
            </a:endParaRPr>
          </a:p>
          <a:p>
            <a:pPr marL="292100" lvl="0" indent="0" algn="l" rtl="0">
              <a:spcBef>
                <a:spcPts val="1100"/>
              </a:spcBef>
              <a:spcAft>
                <a:spcPts val="1100"/>
              </a:spcAft>
              <a:buClr>
                <a:schemeClr val="dk1"/>
              </a:buClr>
              <a:buSzPts val="1100"/>
              <a:buFont typeface="Arial"/>
              <a:buNone/>
            </a:pPr>
            <a:r>
              <a:rPr lang="en" sz="1250">
                <a:solidFill>
                  <a:srgbClr val="202020"/>
                </a:solidFill>
              </a:rPr>
              <a:t>Provide a concluding statement or section related to the information or explanation presented.</a:t>
            </a:r>
            <a:endParaRPr/>
          </a:p>
        </p:txBody>
      </p:sp>
      <p:pic>
        <p:nvPicPr>
          <p:cNvPr id="146" name="Google Shape;146;p26"/>
          <p:cNvPicPr preferRelativeResize="0"/>
          <p:nvPr/>
        </p:nvPicPr>
        <p:blipFill>
          <a:blip r:embed="rId8">
            <a:alphaModFix/>
          </a:blip>
          <a:stretch>
            <a:fillRect/>
          </a:stretch>
        </p:blipFill>
        <p:spPr>
          <a:xfrm>
            <a:off x="6487325" y="123575"/>
            <a:ext cx="1560025" cy="11673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500" b="1"/>
              <a:t>Introduction to Public Policy Analysis</a:t>
            </a:r>
            <a:endParaRPr sz="2500" b="1"/>
          </a:p>
        </p:txBody>
      </p:sp>
      <p:sp>
        <p:nvSpPr>
          <p:cNvPr id="62" name="Google Shape;62;p14"/>
          <p:cNvSpPr txBox="1">
            <a:spLocks noGrp="1"/>
          </p:cNvSpPr>
          <p:nvPr>
            <p:ph type="body" idx="1"/>
          </p:nvPr>
        </p:nvSpPr>
        <p:spPr>
          <a:xfrm>
            <a:off x="175250" y="954750"/>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b="1">
                <a:solidFill>
                  <a:schemeClr val="dk1"/>
                </a:solidFill>
              </a:rPr>
              <a:t>Task: </a:t>
            </a:r>
            <a:endParaRPr sz="1400" b="1">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After meeting with the principal, we have decided to have a special task force to address the problem of students in the school not wearing masks, particularly when they are sick, become sick at school, and or are  or exhibiting symptoms of illness such as cough, sore throat, fever, vomiting, etc.... This task force will be called the “Student Health Intervention Response Team (SHIRT).”  The exciting news is that you will be on this taskforce.  As a member of this team, you will be responsible for completing a Public Policy Analysis </a:t>
            </a:r>
            <a:r>
              <a:rPr lang="en" sz="1200" b="1">
                <a:solidFill>
                  <a:schemeClr val="dk1"/>
                </a:solidFill>
              </a:rPr>
              <a:t>(</a:t>
            </a:r>
            <a:r>
              <a:rPr lang="en" sz="1200" b="1" u="sng">
                <a:solidFill>
                  <a:srgbClr val="1155CC"/>
                </a:solidFill>
                <a:hlinkClick r:id="rId3">
                  <a:extLst>
                    <a:ext uri="{A12FA001-AC4F-418D-AE19-62706E023703}">
                      <ahyp:hlinkClr xmlns:ahyp="http://schemas.microsoft.com/office/drawing/2018/hyperlinkcolor" val="tx"/>
                    </a:ext>
                  </a:extLst>
                </a:hlinkClick>
              </a:rPr>
              <a:t>PPA</a:t>
            </a:r>
            <a:r>
              <a:rPr lang="en" sz="1200" b="1">
                <a:solidFill>
                  <a:schemeClr val="dk1"/>
                </a:solidFill>
              </a:rPr>
              <a:t>)</a:t>
            </a:r>
            <a:r>
              <a:rPr lang="en" sz="1200">
                <a:solidFill>
                  <a:schemeClr val="dk1"/>
                </a:solidFill>
              </a:rPr>
              <a:t> of the problem. The purpose of the PPA is to help you to better understand social problems in your school or community, so that you can participate in developing public policy solutions. Use the </a:t>
            </a:r>
            <a:r>
              <a:rPr lang="en" sz="1200" u="sng">
                <a:solidFill>
                  <a:srgbClr val="1155CC"/>
                </a:solidFill>
                <a:hlinkClick r:id="rId3">
                  <a:extLst>
                    <a:ext uri="{A12FA001-AC4F-418D-AE19-62706E023703}">
                      <ahyp:hlinkClr xmlns:ahyp="http://schemas.microsoft.com/office/drawing/2018/hyperlinkcolor" val="tx"/>
                    </a:ext>
                  </a:extLst>
                </a:hlinkClick>
              </a:rPr>
              <a:t>PPA link</a:t>
            </a:r>
            <a:r>
              <a:rPr lang="en" sz="1200">
                <a:solidFill>
                  <a:schemeClr val="dk1"/>
                </a:solidFill>
              </a:rPr>
              <a:t> to learn more about the six steps of the PPA and complete activity related to each part of the process. </a:t>
            </a:r>
            <a:endParaRPr sz="1200">
              <a:solidFill>
                <a:schemeClr val="dk1"/>
              </a:solidFill>
            </a:endParaRPr>
          </a:p>
          <a:p>
            <a:pPr marL="0" lvl="0" indent="0" algn="l" rtl="0">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  By the end of your analysis, you will:</a:t>
            </a:r>
            <a:endParaRPr sz="1200">
              <a:solidFill>
                <a:schemeClr val="dk1"/>
              </a:solidFill>
            </a:endParaRPr>
          </a:p>
          <a:p>
            <a:pPr marL="0" lvl="0" indent="0" algn="l" rtl="0">
              <a:spcBef>
                <a:spcPts val="0"/>
              </a:spcBef>
              <a:spcAft>
                <a:spcPts val="0"/>
              </a:spcAft>
              <a:buClr>
                <a:schemeClr val="dk1"/>
              </a:buClr>
              <a:buSzPts val="1100"/>
              <a:buFont typeface="Arial"/>
              <a:buNone/>
            </a:pPr>
            <a:endParaRPr sz="1200">
              <a:solidFill>
                <a:schemeClr val="dk1"/>
              </a:solidFill>
            </a:endParaRPr>
          </a:p>
          <a:p>
            <a:pPr marL="457200" lvl="0" indent="-304800" algn="l" rtl="0">
              <a:spcBef>
                <a:spcPts val="0"/>
              </a:spcBef>
              <a:spcAft>
                <a:spcPts val="0"/>
              </a:spcAft>
              <a:buClr>
                <a:schemeClr val="dk1"/>
              </a:buClr>
              <a:buSzPts val="1200"/>
              <a:buAutoNum type="arabicPeriod"/>
            </a:pPr>
            <a:r>
              <a:rPr lang="en" sz="1200">
                <a:solidFill>
                  <a:schemeClr val="dk1"/>
                </a:solidFill>
              </a:rPr>
              <a:t>Create a </a:t>
            </a:r>
            <a:r>
              <a:rPr lang="en" sz="1200" u="sng">
                <a:solidFill>
                  <a:srgbClr val="1155CC"/>
                </a:solidFill>
                <a:hlinkClick r:id="rId4">
                  <a:extLst>
                    <a:ext uri="{A12FA001-AC4F-418D-AE19-62706E023703}">
                      <ahyp:hlinkClr xmlns:ahyp="http://schemas.microsoft.com/office/drawing/2018/hyperlinkcolor" val="tx"/>
                    </a:ext>
                  </a:extLst>
                </a:hlinkClick>
              </a:rPr>
              <a:t>survey</a:t>
            </a:r>
            <a:r>
              <a:rPr lang="en" sz="1200">
                <a:solidFill>
                  <a:schemeClr val="dk1"/>
                </a:solidFill>
              </a:rPr>
              <a:t> and or checklist to gather evidence on students not wearing masks in school. </a:t>
            </a:r>
            <a:endParaRPr sz="1200">
              <a:solidFill>
                <a:schemeClr val="dk1"/>
              </a:solidFill>
            </a:endParaRPr>
          </a:p>
          <a:p>
            <a:pPr marL="457200" lvl="0" indent="-304800" algn="l" rtl="0">
              <a:spcBef>
                <a:spcPts val="0"/>
              </a:spcBef>
              <a:spcAft>
                <a:spcPts val="0"/>
              </a:spcAft>
              <a:buClr>
                <a:schemeClr val="dk1"/>
              </a:buClr>
              <a:buSzPts val="1200"/>
              <a:buAutoNum type="arabicPeriod"/>
            </a:pPr>
            <a:r>
              <a:rPr lang="en" sz="1200">
                <a:solidFill>
                  <a:schemeClr val="dk1"/>
                </a:solidFill>
              </a:rPr>
              <a:t>Write an </a:t>
            </a:r>
            <a:r>
              <a:rPr lang="en" sz="1200" u="sng">
                <a:solidFill>
                  <a:srgbClr val="1155CC"/>
                </a:solidFill>
                <a:hlinkClick r:id="rId5">
                  <a:extLst>
                    <a:ext uri="{A12FA001-AC4F-418D-AE19-62706E023703}">
                      <ahyp:hlinkClr xmlns:ahyp="http://schemas.microsoft.com/office/drawing/2018/hyperlinkcolor" val="tx"/>
                    </a:ext>
                  </a:extLst>
                </a:hlinkClick>
              </a:rPr>
              <a:t>essay</a:t>
            </a:r>
            <a:r>
              <a:rPr lang="en" sz="1200">
                <a:solidFill>
                  <a:schemeClr val="dk1"/>
                </a:solidFill>
              </a:rPr>
              <a:t> or create either a </a:t>
            </a:r>
            <a:r>
              <a:rPr lang="en" sz="1200" u="sng">
                <a:solidFill>
                  <a:srgbClr val="1155CC"/>
                </a:solidFill>
                <a:hlinkClick r:id="rId6">
                  <a:extLst>
                    <a:ext uri="{A12FA001-AC4F-418D-AE19-62706E023703}">
                      <ahyp:hlinkClr xmlns:ahyp="http://schemas.microsoft.com/office/drawing/2018/hyperlinkcolor" val="tx"/>
                    </a:ext>
                  </a:extLst>
                </a:hlinkClick>
              </a:rPr>
              <a:t>Powerpoint</a:t>
            </a:r>
            <a:r>
              <a:rPr lang="en" sz="1200">
                <a:solidFill>
                  <a:schemeClr val="dk1"/>
                </a:solidFill>
              </a:rPr>
              <a:t>, or video clip that addresses the problem through each stage of the process.</a:t>
            </a:r>
            <a:endParaRPr sz="1200">
              <a:solidFill>
                <a:schemeClr val="dk1"/>
              </a:solidFill>
            </a:endParaRPr>
          </a:p>
          <a:p>
            <a:pPr marL="0" lvl="0" indent="0" algn="l" rtl="0">
              <a:spcBef>
                <a:spcPts val="0"/>
              </a:spcBef>
              <a:spcAft>
                <a:spcPts val="1600"/>
              </a:spcAft>
              <a:buNone/>
            </a:pPr>
            <a:endParaRPr sz="17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234475" y="219400"/>
            <a:ext cx="8832300" cy="4924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800"/>
              <a:t>Learning Objectives</a:t>
            </a:r>
            <a:endParaRPr sz="4800"/>
          </a:p>
          <a:p>
            <a:pPr marL="0" lvl="0" indent="0" algn="l" rtl="0">
              <a:spcBef>
                <a:spcPts val="0"/>
              </a:spcBef>
              <a:spcAft>
                <a:spcPts val="0"/>
              </a:spcAft>
              <a:buNone/>
            </a:pPr>
            <a:r>
              <a:rPr lang="en" sz="1400"/>
              <a:t>-Explore the topic of mask wearing as a social problem.</a:t>
            </a:r>
            <a:endParaRPr sz="1400"/>
          </a:p>
          <a:p>
            <a:pPr marL="0" lvl="0" indent="0" algn="l" rtl="0">
              <a:spcBef>
                <a:spcPts val="0"/>
              </a:spcBef>
              <a:spcAft>
                <a:spcPts val="0"/>
              </a:spcAft>
              <a:buNone/>
            </a:pPr>
            <a:r>
              <a:rPr lang="en" sz="1400"/>
              <a:t>-Use literary and informational texts to help you think about the problem.</a:t>
            </a:r>
            <a:endParaRPr sz="1400"/>
          </a:p>
          <a:p>
            <a:pPr marL="0" lvl="0" indent="0" algn="l" rtl="0">
              <a:spcBef>
                <a:spcPts val="0"/>
              </a:spcBef>
              <a:spcAft>
                <a:spcPts val="0"/>
              </a:spcAft>
              <a:buNone/>
            </a:pPr>
            <a:r>
              <a:rPr lang="en" sz="1400"/>
              <a:t>-Review Public Policy Analysis Steps.</a:t>
            </a:r>
            <a:endParaRPr sz="1400"/>
          </a:p>
          <a:p>
            <a:pPr marL="0" lvl="0" indent="0" algn="l" rtl="0">
              <a:spcBef>
                <a:spcPts val="0"/>
              </a:spcBef>
              <a:spcAft>
                <a:spcPts val="0"/>
              </a:spcAft>
              <a:buNone/>
            </a:pPr>
            <a:r>
              <a:rPr lang="en" sz="1400"/>
              <a:t>- Utilize PPA steps to analyze and create policy to address the problem.</a:t>
            </a:r>
            <a:endParaRPr sz="1400"/>
          </a:p>
          <a:p>
            <a:pPr marL="0" lvl="0" indent="0" algn="l" rtl="0">
              <a:spcBef>
                <a:spcPts val="0"/>
              </a:spcBef>
              <a:spcAft>
                <a:spcPts val="0"/>
              </a:spcAft>
              <a:buNone/>
            </a:pPr>
            <a:endParaRPr/>
          </a:p>
        </p:txBody>
      </p:sp>
      <p:pic>
        <p:nvPicPr>
          <p:cNvPr id="68" name="Google Shape;68;p15"/>
          <p:cNvPicPr preferRelativeResize="0"/>
          <p:nvPr/>
        </p:nvPicPr>
        <p:blipFill>
          <a:blip r:embed="rId3">
            <a:alphaModFix/>
          </a:blip>
          <a:stretch>
            <a:fillRect/>
          </a:stretch>
        </p:blipFill>
        <p:spPr>
          <a:xfrm>
            <a:off x="3550475" y="620850"/>
            <a:ext cx="2200275" cy="19431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Mask Wearing Texts</a:t>
            </a:r>
            <a:endParaRPr/>
          </a:p>
        </p:txBody>
      </p:sp>
      <p:sp>
        <p:nvSpPr>
          <p:cNvPr id="74" name="Google Shape;74;p1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u="sng">
                <a:solidFill>
                  <a:schemeClr val="hlink"/>
                </a:solidFill>
                <a:hlinkClick r:id="rId3"/>
              </a:rPr>
              <a:t>Lucy’s Mask</a:t>
            </a:r>
            <a:r>
              <a:rPr lang="en" b="1" u="sng">
                <a:solidFill>
                  <a:schemeClr val="hlink"/>
                </a:solidFill>
                <a:hlinkClick r:id="rId3"/>
              </a:rPr>
              <a:t> </a:t>
            </a:r>
            <a:r>
              <a:rPr lang="en" b="1">
                <a:solidFill>
                  <a:srgbClr val="000000"/>
                </a:solidFill>
              </a:rPr>
              <a:t>By </a:t>
            </a:r>
            <a:r>
              <a:rPr lang="en" b="1">
                <a:solidFill>
                  <a:srgbClr val="030303"/>
                </a:solidFill>
              </a:rPr>
              <a:t>Lisa Sirkis Thompson</a:t>
            </a:r>
            <a:endParaRPr b="1">
              <a:solidFill>
                <a:srgbClr val="030303"/>
              </a:solidFill>
            </a:endParaRPr>
          </a:p>
          <a:p>
            <a:pPr marL="0" lvl="0" indent="0" algn="ctr" rtl="0">
              <a:spcBef>
                <a:spcPts val="1600"/>
              </a:spcBef>
              <a:spcAft>
                <a:spcPts val="1600"/>
              </a:spcAft>
              <a:buNone/>
            </a:pPr>
            <a:endParaRPr b="1">
              <a:solidFill>
                <a:srgbClr val="000000"/>
              </a:solidFill>
            </a:endParaRPr>
          </a:p>
        </p:txBody>
      </p:sp>
      <p:sp>
        <p:nvSpPr>
          <p:cNvPr id="75" name="Google Shape;75;p16"/>
          <p:cNvSpPr txBox="1">
            <a:spLocks noGrp="1"/>
          </p:cNvSpPr>
          <p:nvPr>
            <p:ph type="body" idx="2"/>
          </p:nvPr>
        </p:nvSpPr>
        <p:spPr>
          <a:xfrm>
            <a:off x="4832400" y="1213725"/>
            <a:ext cx="3999900" cy="3648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u="sng">
                <a:solidFill>
                  <a:schemeClr val="hlink"/>
                </a:solidFill>
                <a:hlinkClick r:id="rId4"/>
              </a:rPr>
              <a:t>Why Do Kids Have to Wear a Masks?</a:t>
            </a:r>
            <a:endParaRPr b="1">
              <a:solidFill>
                <a:srgbClr val="000000"/>
              </a:solidFill>
            </a:endParaRPr>
          </a:p>
          <a:p>
            <a:pPr marL="0" lvl="0" indent="0" algn="l" rtl="0">
              <a:spcBef>
                <a:spcPts val="1600"/>
              </a:spcBef>
              <a:spcAft>
                <a:spcPts val="1600"/>
              </a:spcAft>
              <a:buNone/>
            </a:pPr>
            <a:endParaRPr>
              <a:solidFill>
                <a:srgbClr val="000000"/>
              </a:solidFill>
            </a:endParaRPr>
          </a:p>
        </p:txBody>
      </p:sp>
      <p:pic>
        <p:nvPicPr>
          <p:cNvPr id="76" name="Google Shape;76;p16"/>
          <p:cNvPicPr preferRelativeResize="0"/>
          <p:nvPr/>
        </p:nvPicPr>
        <p:blipFill rotWithShape="1">
          <a:blip r:embed="rId5">
            <a:alphaModFix/>
          </a:blip>
          <a:srcRect l="8102" r="8110"/>
          <a:stretch/>
        </p:blipFill>
        <p:spPr>
          <a:xfrm>
            <a:off x="1126675" y="1603725"/>
            <a:ext cx="2106400" cy="2513900"/>
          </a:xfrm>
          <a:prstGeom prst="rect">
            <a:avLst/>
          </a:prstGeom>
          <a:noFill/>
          <a:ln>
            <a:noFill/>
          </a:ln>
        </p:spPr>
      </p:pic>
      <p:sp>
        <p:nvSpPr>
          <p:cNvPr id="77" name="Google Shape;77;p16"/>
          <p:cNvSpPr txBox="1"/>
          <p:nvPr/>
        </p:nvSpPr>
        <p:spPr>
          <a:xfrm>
            <a:off x="840375" y="4050000"/>
            <a:ext cx="7593600" cy="95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i="1"/>
              <a:t>Lucy’s Mask </a:t>
            </a:r>
            <a:r>
              <a:rPr lang="en"/>
              <a:t>is a fictional story about the topic, While </a:t>
            </a:r>
            <a:r>
              <a:rPr lang="en" i="1"/>
              <a:t>Why Do Kids Have to Wear Masks? </a:t>
            </a:r>
            <a:r>
              <a:rPr lang="en"/>
              <a:t>is an informational video on the topic.  Both selections will help you begin to think about a significant social problem and provide some clues as to why the problem exist.  </a:t>
            </a:r>
            <a:endParaRPr/>
          </a:p>
          <a:p>
            <a:pPr marL="0" lvl="0" indent="0" algn="l" rtl="0">
              <a:spcBef>
                <a:spcPts val="0"/>
              </a:spcBef>
              <a:spcAft>
                <a:spcPts val="0"/>
              </a:spcAft>
              <a:buNone/>
            </a:pPr>
            <a:r>
              <a:rPr lang="en" u="sng">
                <a:solidFill>
                  <a:schemeClr val="hlink"/>
                </a:solidFill>
                <a:hlinkClick r:id="rId6"/>
              </a:rPr>
              <a:t>Epic Books</a:t>
            </a:r>
            <a:endParaRPr/>
          </a:p>
        </p:txBody>
      </p:sp>
      <p:pic>
        <p:nvPicPr>
          <p:cNvPr id="78" name="Google Shape;78;p16"/>
          <p:cNvPicPr preferRelativeResize="0"/>
          <p:nvPr/>
        </p:nvPicPr>
        <p:blipFill rotWithShape="1">
          <a:blip r:embed="rId7">
            <a:alphaModFix/>
          </a:blip>
          <a:srcRect l="13518" t="14815" r="13011" b="13159"/>
          <a:stretch/>
        </p:blipFill>
        <p:spPr>
          <a:xfrm>
            <a:off x="5657850" y="1648025"/>
            <a:ext cx="2414300" cy="2469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Introduction</a:t>
            </a:r>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We will look at the the two texts in the last slide to examine a common social problem. You can use the links below to view questions and get started thinking about the topic of mask wearing.</a:t>
            </a:r>
            <a:endParaRPr>
              <a:solidFill>
                <a:srgbClr val="000000"/>
              </a:solidFill>
            </a:endParaRPr>
          </a:p>
          <a:p>
            <a:pPr marL="0" lvl="0" indent="0" algn="l" rtl="0">
              <a:spcBef>
                <a:spcPts val="1600"/>
              </a:spcBef>
              <a:spcAft>
                <a:spcPts val="0"/>
              </a:spcAft>
              <a:buNone/>
            </a:pPr>
            <a:endParaRPr>
              <a:solidFill>
                <a:srgbClr val="000000"/>
              </a:solidFill>
            </a:endParaRPr>
          </a:p>
          <a:p>
            <a:pPr marL="0" lvl="0" indent="0" algn="ctr" rtl="0">
              <a:spcBef>
                <a:spcPts val="1600"/>
              </a:spcBef>
              <a:spcAft>
                <a:spcPts val="0"/>
              </a:spcAft>
              <a:buNone/>
            </a:pPr>
            <a:endParaRPr>
              <a:solidFill>
                <a:srgbClr val="000000"/>
              </a:solidFill>
            </a:endParaRPr>
          </a:p>
          <a:p>
            <a:pPr marL="0" lvl="0" indent="0" algn="ctr" rtl="0">
              <a:spcBef>
                <a:spcPts val="1600"/>
              </a:spcBef>
              <a:spcAft>
                <a:spcPts val="0"/>
              </a:spcAft>
              <a:buNone/>
            </a:pPr>
            <a:endParaRPr>
              <a:solidFill>
                <a:srgbClr val="000000"/>
              </a:solidFill>
            </a:endParaRPr>
          </a:p>
          <a:p>
            <a:pPr marL="0" lvl="0" indent="0" algn="l" rtl="0">
              <a:spcBef>
                <a:spcPts val="1600"/>
              </a:spcBef>
              <a:spcAft>
                <a:spcPts val="1600"/>
              </a:spcAft>
              <a:buNone/>
            </a:pPr>
            <a:r>
              <a:rPr lang="en" u="sng">
                <a:solidFill>
                  <a:schemeClr val="hlink"/>
                </a:solidFill>
                <a:hlinkClick r:id="rId3"/>
              </a:rPr>
              <a:t>Mask Wearing in School PPA Guiding Questions</a:t>
            </a:r>
            <a:endParaRPr/>
          </a:p>
        </p:txBody>
      </p:sp>
      <p:pic>
        <p:nvPicPr>
          <p:cNvPr id="85" name="Google Shape;85;p17"/>
          <p:cNvPicPr preferRelativeResize="0"/>
          <p:nvPr/>
        </p:nvPicPr>
        <p:blipFill>
          <a:blip r:embed="rId4">
            <a:alphaModFix/>
          </a:blip>
          <a:stretch>
            <a:fillRect/>
          </a:stretch>
        </p:blipFill>
        <p:spPr>
          <a:xfrm>
            <a:off x="3672425" y="2455900"/>
            <a:ext cx="1123950" cy="1028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02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Public Policy Analyst (PPA) Steps</a:t>
            </a:r>
            <a:endParaRPr/>
          </a:p>
        </p:txBody>
      </p:sp>
      <p:sp>
        <p:nvSpPr>
          <p:cNvPr id="91" name="Google Shape;91;p18"/>
          <p:cNvSpPr txBox="1">
            <a:spLocks noGrp="1"/>
          </p:cNvSpPr>
          <p:nvPr>
            <p:ph type="body" idx="1"/>
          </p:nvPr>
        </p:nvSpPr>
        <p:spPr>
          <a:xfrm>
            <a:off x="311700" y="2224325"/>
            <a:ext cx="8520600" cy="2858400"/>
          </a:xfrm>
          <a:prstGeom prst="rect">
            <a:avLst/>
          </a:prstGeom>
        </p:spPr>
        <p:txBody>
          <a:bodyPr spcFirstLastPara="1" wrap="square" lIns="91425" tIns="91425" rIns="91425" bIns="91425" anchor="t" anchorCtr="0">
            <a:noAutofit/>
          </a:bodyPr>
          <a:lstStyle/>
          <a:p>
            <a:pPr marL="457200" lvl="0" indent="-381000" algn="l" rtl="0">
              <a:spcBef>
                <a:spcPts val="1200"/>
              </a:spcBef>
              <a:spcAft>
                <a:spcPts val="0"/>
              </a:spcAft>
              <a:buClr>
                <a:srgbClr val="003333"/>
              </a:buClr>
              <a:buSzPts val="2400"/>
              <a:buFont typeface="Verdana"/>
              <a:buAutoNum type="arabicPeriod"/>
            </a:pPr>
            <a:r>
              <a:rPr lang="en" sz="2400">
                <a:solidFill>
                  <a:srgbClr val="003333"/>
                </a:solidFill>
                <a:latin typeface="Verdana"/>
                <a:ea typeface="Verdana"/>
                <a:cs typeface="Verdana"/>
                <a:sym typeface="Verdana"/>
              </a:rPr>
              <a:t>What is the problem? (Identify Problem)</a:t>
            </a:r>
            <a:endParaRPr sz="2400">
              <a:solidFill>
                <a:srgbClr val="003333"/>
              </a:solidFill>
              <a:latin typeface="Verdana"/>
              <a:ea typeface="Verdana"/>
              <a:cs typeface="Verdana"/>
              <a:sym typeface="Verdana"/>
            </a:endParaRPr>
          </a:p>
          <a:p>
            <a:pPr marL="457200" lvl="0" indent="-381000" algn="l" rtl="0">
              <a:spcBef>
                <a:spcPts val="0"/>
              </a:spcBef>
              <a:spcAft>
                <a:spcPts val="0"/>
              </a:spcAft>
              <a:buClr>
                <a:srgbClr val="003333"/>
              </a:buClr>
              <a:buSzPts val="2400"/>
              <a:buFont typeface="Verdana"/>
              <a:buAutoNum type="arabicPeriod"/>
            </a:pPr>
            <a:r>
              <a:rPr lang="en" sz="2400">
                <a:solidFill>
                  <a:srgbClr val="003333"/>
                </a:solidFill>
                <a:latin typeface="Verdana"/>
                <a:ea typeface="Verdana"/>
                <a:cs typeface="Verdana"/>
                <a:sym typeface="Verdana"/>
              </a:rPr>
              <a:t>Where is the evidence? (Gather Evidence)</a:t>
            </a:r>
            <a:endParaRPr sz="2400">
              <a:solidFill>
                <a:srgbClr val="003333"/>
              </a:solidFill>
              <a:latin typeface="Verdana"/>
              <a:ea typeface="Verdana"/>
              <a:cs typeface="Verdana"/>
              <a:sym typeface="Verdana"/>
            </a:endParaRPr>
          </a:p>
          <a:p>
            <a:pPr marL="457200" lvl="0" indent="-381000" algn="l" rtl="0">
              <a:spcBef>
                <a:spcPts val="0"/>
              </a:spcBef>
              <a:spcAft>
                <a:spcPts val="0"/>
              </a:spcAft>
              <a:buClr>
                <a:srgbClr val="003333"/>
              </a:buClr>
              <a:buSzPts val="2400"/>
              <a:buFont typeface="Verdana"/>
              <a:buAutoNum type="arabicPeriod"/>
            </a:pPr>
            <a:r>
              <a:rPr lang="en" sz="2400">
                <a:solidFill>
                  <a:srgbClr val="003333"/>
                </a:solidFill>
                <a:latin typeface="Verdana"/>
                <a:ea typeface="Verdana"/>
                <a:cs typeface="Verdana"/>
                <a:sym typeface="Verdana"/>
              </a:rPr>
              <a:t>What are the causes?  (Identify Causes)</a:t>
            </a:r>
            <a:endParaRPr sz="2400">
              <a:solidFill>
                <a:srgbClr val="003333"/>
              </a:solidFill>
              <a:latin typeface="Verdana"/>
              <a:ea typeface="Verdana"/>
              <a:cs typeface="Verdana"/>
              <a:sym typeface="Verdana"/>
            </a:endParaRPr>
          </a:p>
          <a:p>
            <a:pPr marL="457200" lvl="0" indent="-381000" algn="l" rtl="0">
              <a:spcBef>
                <a:spcPts val="0"/>
              </a:spcBef>
              <a:spcAft>
                <a:spcPts val="0"/>
              </a:spcAft>
              <a:buClr>
                <a:srgbClr val="003333"/>
              </a:buClr>
              <a:buSzPts val="2400"/>
              <a:buFont typeface="Verdana"/>
              <a:buAutoNum type="arabicPeriod"/>
            </a:pPr>
            <a:r>
              <a:rPr lang="en" sz="2400">
                <a:solidFill>
                  <a:srgbClr val="003333"/>
                </a:solidFill>
                <a:latin typeface="Verdana"/>
                <a:ea typeface="Verdana"/>
                <a:cs typeface="Verdana"/>
                <a:sym typeface="Verdana"/>
              </a:rPr>
              <a:t>What is the existing policy? (Evaluate Policy)</a:t>
            </a:r>
            <a:endParaRPr sz="2400">
              <a:solidFill>
                <a:srgbClr val="003333"/>
              </a:solidFill>
              <a:latin typeface="Verdana"/>
              <a:ea typeface="Verdana"/>
              <a:cs typeface="Verdana"/>
              <a:sym typeface="Verdana"/>
            </a:endParaRPr>
          </a:p>
          <a:p>
            <a:pPr marL="457200" lvl="0" indent="-381000" algn="l" rtl="0">
              <a:spcBef>
                <a:spcPts val="0"/>
              </a:spcBef>
              <a:spcAft>
                <a:spcPts val="0"/>
              </a:spcAft>
              <a:buClr>
                <a:srgbClr val="003333"/>
              </a:buClr>
              <a:buSzPts val="2400"/>
              <a:buFont typeface="Verdana"/>
              <a:buAutoNum type="arabicPeriod"/>
            </a:pPr>
            <a:r>
              <a:rPr lang="en" sz="2400">
                <a:solidFill>
                  <a:srgbClr val="003333"/>
                </a:solidFill>
                <a:latin typeface="Verdana"/>
                <a:ea typeface="Verdana"/>
                <a:cs typeface="Verdana"/>
                <a:sym typeface="Verdana"/>
              </a:rPr>
              <a:t>What policies can you create to correct the problem? (Develop Solutions)</a:t>
            </a:r>
            <a:endParaRPr sz="2400"/>
          </a:p>
        </p:txBody>
      </p:sp>
      <p:pic>
        <p:nvPicPr>
          <p:cNvPr id="92" name="Google Shape;92;p18"/>
          <p:cNvPicPr preferRelativeResize="0"/>
          <p:nvPr/>
        </p:nvPicPr>
        <p:blipFill>
          <a:blip r:embed="rId3">
            <a:alphaModFix/>
          </a:blip>
          <a:stretch>
            <a:fillRect/>
          </a:stretch>
        </p:blipFill>
        <p:spPr>
          <a:xfrm>
            <a:off x="3071725" y="864975"/>
            <a:ext cx="3147350" cy="13593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Tasks 1 &amp; 2: Gathering Evidence About Masking</a:t>
            </a:r>
            <a:endParaRPr/>
          </a:p>
        </p:txBody>
      </p:sp>
      <p:sp>
        <p:nvSpPr>
          <p:cNvPr id="98" name="Google Shape;98;p19"/>
          <p:cNvSpPr txBox="1">
            <a:spLocks noGrp="1"/>
          </p:cNvSpPr>
          <p:nvPr>
            <p:ph type="body" idx="1"/>
          </p:nvPr>
        </p:nvSpPr>
        <p:spPr>
          <a:xfrm>
            <a:off x="311700" y="2412550"/>
            <a:ext cx="8689500" cy="268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00"/>
                </a:solidFill>
              </a:rPr>
              <a:t>Task 1:</a:t>
            </a:r>
            <a:r>
              <a:rPr lang="en" b="1"/>
              <a:t> </a:t>
            </a:r>
            <a:r>
              <a:rPr lang="en">
                <a:solidFill>
                  <a:srgbClr val="000000"/>
                </a:solidFill>
              </a:rPr>
              <a:t>One way you can gather evidence on the problem is to conduct an </a:t>
            </a:r>
            <a:r>
              <a:rPr lang="en" u="sng">
                <a:solidFill>
                  <a:schemeClr val="hlink"/>
                </a:solidFill>
                <a:hlinkClick r:id="rId3"/>
              </a:rPr>
              <a:t>internet search</a:t>
            </a:r>
            <a:r>
              <a:rPr lang="en"/>
              <a:t>.  </a:t>
            </a:r>
            <a:r>
              <a:rPr lang="en">
                <a:solidFill>
                  <a:srgbClr val="000000"/>
                </a:solidFill>
              </a:rPr>
              <a:t>Record the information you find from the results and the website where you found them on the following worksheet. Be sure to include any</a:t>
            </a:r>
            <a:r>
              <a:rPr lang="en"/>
              <a:t> </a:t>
            </a:r>
            <a:r>
              <a:rPr lang="en" u="sng">
                <a:solidFill>
                  <a:schemeClr val="hlink"/>
                </a:solidFill>
                <a:hlinkClick r:id="rId4"/>
              </a:rPr>
              <a:t>statistics</a:t>
            </a:r>
            <a:r>
              <a:rPr lang="en"/>
              <a:t> </a:t>
            </a:r>
            <a:r>
              <a:rPr lang="en">
                <a:solidFill>
                  <a:srgbClr val="000000"/>
                </a:solidFill>
              </a:rPr>
              <a:t>you find about the topic.</a:t>
            </a:r>
            <a:endParaRPr>
              <a:solidFill>
                <a:srgbClr val="000000"/>
              </a:solidFill>
            </a:endParaRPr>
          </a:p>
          <a:p>
            <a:pPr marL="0" lvl="0" indent="0" algn="l" rtl="0">
              <a:spcBef>
                <a:spcPts val="1600"/>
              </a:spcBef>
              <a:spcAft>
                <a:spcPts val="1600"/>
              </a:spcAft>
              <a:buNone/>
            </a:pPr>
            <a:r>
              <a:rPr lang="en" b="1">
                <a:solidFill>
                  <a:srgbClr val="000000"/>
                </a:solidFill>
              </a:rPr>
              <a:t>Task 2: </a:t>
            </a:r>
            <a:r>
              <a:rPr lang="en">
                <a:solidFill>
                  <a:srgbClr val="000000"/>
                </a:solidFill>
              </a:rPr>
              <a:t>Create a</a:t>
            </a:r>
            <a:r>
              <a:rPr lang="en"/>
              <a:t> </a:t>
            </a:r>
            <a:r>
              <a:rPr lang="en" u="sng">
                <a:solidFill>
                  <a:schemeClr val="hlink"/>
                </a:solidFill>
                <a:hlinkClick r:id="rId5"/>
              </a:rPr>
              <a:t>survey</a:t>
            </a:r>
            <a:r>
              <a:rPr lang="en"/>
              <a:t> </a:t>
            </a:r>
            <a:r>
              <a:rPr lang="en">
                <a:solidFill>
                  <a:srgbClr val="000000"/>
                </a:solidFill>
              </a:rPr>
              <a:t>to collect data about who wears or does not wear masks in your class and why. You can use </a:t>
            </a:r>
            <a:r>
              <a:rPr lang="en" u="sng">
                <a:solidFill>
                  <a:schemeClr val="hlink"/>
                </a:solidFill>
                <a:hlinkClick r:id="rId6"/>
              </a:rPr>
              <a:t>SurveyMonkey</a:t>
            </a:r>
            <a:r>
              <a:rPr lang="en"/>
              <a:t> </a:t>
            </a:r>
            <a:r>
              <a:rPr lang="en">
                <a:solidFill>
                  <a:srgbClr val="000000"/>
                </a:solidFill>
              </a:rPr>
              <a:t>to create a survey or write one on paper by hand.</a:t>
            </a:r>
            <a:endParaRPr>
              <a:solidFill>
                <a:srgbClr val="000000"/>
              </a:solidFill>
            </a:endParaRPr>
          </a:p>
        </p:txBody>
      </p:sp>
      <p:pic>
        <p:nvPicPr>
          <p:cNvPr id="99" name="Google Shape;99;p19"/>
          <p:cNvPicPr preferRelativeResize="0"/>
          <p:nvPr/>
        </p:nvPicPr>
        <p:blipFill>
          <a:blip r:embed="rId7">
            <a:alphaModFix/>
          </a:blip>
          <a:stretch>
            <a:fillRect/>
          </a:stretch>
        </p:blipFill>
        <p:spPr>
          <a:xfrm>
            <a:off x="3509975" y="1017725"/>
            <a:ext cx="2124075" cy="1492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111000" y="420550"/>
            <a:ext cx="8922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Task 3: </a:t>
            </a:r>
            <a:r>
              <a:rPr lang="en" sz="2400">
                <a:solidFill>
                  <a:srgbClr val="003333"/>
                </a:solidFill>
                <a:latin typeface="Verdana"/>
                <a:ea typeface="Verdana"/>
                <a:cs typeface="Verdana"/>
                <a:sym typeface="Verdana"/>
              </a:rPr>
              <a:t>Why do people wear masks? Identify the Causes</a:t>
            </a:r>
            <a:endParaRPr/>
          </a:p>
          <a:p>
            <a:pPr marL="0" lvl="0" indent="0" algn="l" rtl="0">
              <a:spcBef>
                <a:spcPts val="0"/>
              </a:spcBef>
              <a:spcAft>
                <a:spcPts val="0"/>
              </a:spcAft>
              <a:buNone/>
            </a:pPr>
            <a:endParaRPr/>
          </a:p>
        </p:txBody>
      </p:sp>
      <p:sp>
        <p:nvSpPr>
          <p:cNvPr id="105" name="Google Shape;105;p20"/>
          <p:cNvSpPr txBox="1">
            <a:spLocks noGrp="1"/>
          </p:cNvSpPr>
          <p:nvPr>
            <p:ph type="body" idx="1"/>
          </p:nvPr>
        </p:nvSpPr>
        <p:spPr>
          <a:xfrm>
            <a:off x="311700" y="2290075"/>
            <a:ext cx="8520600" cy="263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000000"/>
                </a:solidFill>
              </a:rPr>
              <a:t>-Read the Articles Below:</a:t>
            </a:r>
            <a:endParaRPr sz="1400">
              <a:solidFill>
                <a:srgbClr val="000000"/>
              </a:solidFill>
            </a:endParaRPr>
          </a:p>
          <a:p>
            <a:pPr marL="0" lvl="0" indent="0" algn="l" rtl="0">
              <a:spcBef>
                <a:spcPts val="1600"/>
              </a:spcBef>
              <a:spcAft>
                <a:spcPts val="0"/>
              </a:spcAft>
              <a:buNone/>
            </a:pPr>
            <a:r>
              <a:rPr lang="en" u="sng">
                <a:solidFill>
                  <a:schemeClr val="accent5"/>
                </a:solidFill>
                <a:hlinkClick r:id="rId3">
                  <a:extLst>
                    <a:ext uri="{A12FA001-AC4F-418D-AE19-62706E023703}">
                      <ahyp:hlinkClr xmlns:ahyp="http://schemas.microsoft.com/office/drawing/2018/hyperlinkcolor" val="tx"/>
                    </a:ext>
                  </a:extLst>
                </a:hlinkClick>
              </a:rPr>
              <a:t>Benefits of Mask Wearing in School</a:t>
            </a:r>
            <a:r>
              <a:rPr lang="en" sz="1300">
                <a:solidFill>
                  <a:schemeClr val="dk1"/>
                </a:solidFill>
                <a:latin typeface="Verdana"/>
                <a:ea typeface="Verdana"/>
                <a:cs typeface="Verdana"/>
                <a:sym typeface="Verdana"/>
              </a:rPr>
              <a:t> Mayoclinic.org</a:t>
            </a:r>
            <a:endParaRPr sz="1400">
              <a:solidFill>
                <a:srgbClr val="000000"/>
              </a:solidFill>
            </a:endParaRPr>
          </a:p>
          <a:p>
            <a:pPr marL="0" lvl="0" indent="0" algn="l" rtl="0">
              <a:lnSpc>
                <a:spcPct val="100000"/>
              </a:lnSpc>
              <a:spcBef>
                <a:spcPts val="2400"/>
              </a:spcBef>
              <a:spcAft>
                <a:spcPts val="0"/>
              </a:spcAft>
              <a:buClr>
                <a:schemeClr val="dk1"/>
              </a:buClr>
              <a:buSzPts val="1100"/>
              <a:buFont typeface="Arial"/>
              <a:buNone/>
            </a:pPr>
            <a:r>
              <a:rPr lang="en" sz="1300" u="sng">
                <a:solidFill>
                  <a:schemeClr val="accent5"/>
                </a:solidFill>
                <a:latin typeface="Verdana"/>
                <a:ea typeface="Verdana"/>
                <a:cs typeface="Verdana"/>
                <a:sym typeface="Verdana"/>
                <a:hlinkClick r:id="rId4">
                  <a:extLst>
                    <a:ext uri="{A12FA001-AC4F-418D-AE19-62706E023703}">
                      <ahyp:hlinkClr xmlns:ahyp="http://schemas.microsoft.com/office/drawing/2018/hyperlinkcolor" val="tx"/>
                    </a:ext>
                  </a:extLst>
                </a:hlinkClick>
              </a:rPr>
              <a:t>Mandatory Masking in School Is a Bad Idea</a:t>
            </a:r>
            <a:r>
              <a:rPr lang="en" sz="1400">
                <a:solidFill>
                  <a:srgbClr val="000000"/>
                </a:solidFill>
              </a:rPr>
              <a:t> University of Southern California</a:t>
            </a:r>
            <a:endParaRPr sz="1400">
              <a:solidFill>
                <a:srgbClr val="000000"/>
              </a:solidFill>
            </a:endParaRPr>
          </a:p>
          <a:p>
            <a:pPr marL="0" lvl="0" indent="0" algn="l" rtl="0">
              <a:spcBef>
                <a:spcPts val="600"/>
              </a:spcBef>
              <a:spcAft>
                <a:spcPts val="0"/>
              </a:spcAft>
              <a:buNone/>
            </a:pPr>
            <a:r>
              <a:rPr lang="en" sz="1400">
                <a:solidFill>
                  <a:srgbClr val="000000"/>
                </a:solidFill>
              </a:rPr>
              <a:t>-Identify at least 3-5 causes of the cheating in the </a:t>
            </a:r>
            <a:r>
              <a:rPr lang="en" sz="1400" u="sng">
                <a:solidFill>
                  <a:schemeClr val="hlink"/>
                </a:solidFill>
                <a:hlinkClick r:id="rId5"/>
              </a:rPr>
              <a:t>Causes For Mask Wearing in School </a:t>
            </a:r>
            <a:r>
              <a:rPr lang="en" sz="1400">
                <a:solidFill>
                  <a:srgbClr val="000000"/>
                </a:solidFill>
              </a:rPr>
              <a:t>Activity Link</a:t>
            </a:r>
            <a:endParaRPr sz="1400">
              <a:solidFill>
                <a:srgbClr val="000000"/>
              </a:solidFill>
            </a:endParaRPr>
          </a:p>
          <a:p>
            <a:pPr marL="0" lvl="0" indent="0" algn="l" rtl="0">
              <a:spcBef>
                <a:spcPts val="1600"/>
              </a:spcBef>
              <a:spcAft>
                <a:spcPts val="1600"/>
              </a:spcAft>
              <a:buNone/>
            </a:pPr>
            <a:r>
              <a:rPr lang="en" sz="1400">
                <a:solidFill>
                  <a:srgbClr val="000000"/>
                </a:solidFill>
              </a:rPr>
              <a:t>Write or construct an </a:t>
            </a:r>
            <a:r>
              <a:rPr lang="en" sz="1400" u="sng">
                <a:solidFill>
                  <a:schemeClr val="hlink"/>
                </a:solidFill>
                <a:hlinkClick r:id="rId6"/>
              </a:rPr>
              <a:t>essay</a:t>
            </a:r>
            <a:r>
              <a:rPr lang="en" sz="1400">
                <a:solidFill>
                  <a:srgbClr val="000000"/>
                </a:solidFill>
              </a:rPr>
              <a:t> that explains the reasons why people cheat.</a:t>
            </a:r>
            <a:endParaRPr sz="1400">
              <a:solidFill>
                <a:srgbClr val="000000"/>
              </a:solidFill>
            </a:endParaRPr>
          </a:p>
        </p:txBody>
      </p:sp>
      <p:pic>
        <p:nvPicPr>
          <p:cNvPr id="106" name="Google Shape;106;p20"/>
          <p:cNvPicPr preferRelativeResize="0"/>
          <p:nvPr/>
        </p:nvPicPr>
        <p:blipFill>
          <a:blip r:embed="rId7">
            <a:alphaModFix/>
          </a:blip>
          <a:stretch>
            <a:fillRect/>
          </a:stretch>
        </p:blipFill>
        <p:spPr>
          <a:xfrm>
            <a:off x="3448750" y="907500"/>
            <a:ext cx="2124075" cy="14928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136200" y="402675"/>
            <a:ext cx="9051600" cy="936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300" b="1"/>
              <a:t>Task 4: What Policies Are In Place for Mask Wearing In School?</a:t>
            </a:r>
            <a:endParaRPr sz="2300" b="1"/>
          </a:p>
        </p:txBody>
      </p:sp>
      <p:sp>
        <p:nvSpPr>
          <p:cNvPr id="112" name="Google Shape;112;p21"/>
          <p:cNvSpPr txBox="1">
            <a:spLocks noGrp="1"/>
          </p:cNvSpPr>
          <p:nvPr>
            <p:ph type="body" idx="1"/>
          </p:nvPr>
        </p:nvSpPr>
        <p:spPr>
          <a:xfrm>
            <a:off x="190675" y="1380450"/>
            <a:ext cx="8520600" cy="2994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Read the Articles Below on Mask Wearing and on Current Policies:</a:t>
            </a:r>
            <a:endParaRPr/>
          </a:p>
          <a:p>
            <a:pPr marL="0" lvl="0" indent="0" algn="l" rtl="0">
              <a:spcBef>
                <a:spcPts val="1600"/>
              </a:spcBef>
              <a:spcAft>
                <a:spcPts val="0"/>
              </a:spcAft>
              <a:buNone/>
            </a:pPr>
            <a:r>
              <a:rPr lang="en" u="sng">
                <a:solidFill>
                  <a:schemeClr val="hlink"/>
                </a:solidFill>
                <a:hlinkClick r:id="rId3"/>
              </a:rPr>
              <a:t>Do masks really harm kids?</a:t>
            </a:r>
            <a:r>
              <a:rPr lang="en"/>
              <a:t> Here’s What the Science Says National Geographic</a:t>
            </a:r>
            <a:endParaRPr sz="1300">
              <a:solidFill>
                <a:srgbClr val="000000"/>
              </a:solidFill>
              <a:latin typeface="Verdana"/>
              <a:ea typeface="Verdana"/>
              <a:cs typeface="Verdana"/>
              <a:sym typeface="Verdana"/>
            </a:endParaRPr>
          </a:p>
          <a:p>
            <a:pPr marL="0" lvl="0" indent="0" algn="l" rtl="0">
              <a:lnSpc>
                <a:spcPct val="100000"/>
              </a:lnSpc>
              <a:spcBef>
                <a:spcPts val="2400"/>
              </a:spcBef>
              <a:spcAft>
                <a:spcPts val="0"/>
              </a:spcAft>
              <a:buClr>
                <a:schemeClr val="dk1"/>
              </a:buClr>
              <a:buSzPts val="1100"/>
              <a:buFont typeface="Arial"/>
              <a:buNone/>
            </a:pPr>
            <a:r>
              <a:rPr lang="en" sz="1300" u="sng">
                <a:solidFill>
                  <a:schemeClr val="hlink"/>
                </a:solidFill>
                <a:latin typeface="Verdana"/>
                <a:ea typeface="Verdana"/>
                <a:cs typeface="Verdana"/>
                <a:sym typeface="Verdana"/>
                <a:hlinkClick r:id="rId4"/>
              </a:rPr>
              <a:t>Universal Data Shows Masking in Schools Work</a:t>
            </a:r>
            <a:r>
              <a:rPr lang="en" sz="1300">
                <a:solidFill>
                  <a:srgbClr val="000000"/>
                </a:solidFill>
                <a:latin typeface="Verdana"/>
                <a:ea typeface="Verdana"/>
                <a:cs typeface="Verdana"/>
                <a:sym typeface="Verdana"/>
              </a:rPr>
              <a:t> Time Magazine University of Southern California</a:t>
            </a:r>
            <a:endParaRPr sz="1300">
              <a:solidFill>
                <a:srgbClr val="000000"/>
              </a:solidFill>
              <a:latin typeface="Verdana"/>
              <a:ea typeface="Verdana"/>
              <a:cs typeface="Verdana"/>
              <a:sym typeface="Verdana"/>
            </a:endParaRPr>
          </a:p>
          <a:p>
            <a:pPr marL="0" lvl="0" indent="0" algn="l" rtl="0">
              <a:spcBef>
                <a:spcPts val="600"/>
              </a:spcBef>
              <a:spcAft>
                <a:spcPts val="0"/>
              </a:spcAft>
              <a:buNone/>
            </a:pPr>
            <a:r>
              <a:rPr lang="en" u="sng">
                <a:solidFill>
                  <a:schemeClr val="hlink"/>
                </a:solidFill>
                <a:hlinkClick r:id="rId5"/>
              </a:rPr>
              <a:t>NYC Schools Current Policy on Masks</a:t>
            </a:r>
            <a:r>
              <a:rPr lang="en"/>
              <a:t> schools.nyc.gov</a:t>
            </a:r>
            <a:endParaRPr/>
          </a:p>
          <a:p>
            <a:pPr marL="0" lvl="0" indent="0" algn="l" rtl="0">
              <a:spcBef>
                <a:spcPts val="1600"/>
              </a:spcBef>
              <a:spcAft>
                <a:spcPts val="1600"/>
              </a:spcAft>
              <a:buNone/>
            </a:pPr>
            <a:endParaRPr/>
          </a:p>
        </p:txBody>
      </p:sp>
    </p:spTree>
  </p:cSld>
  <p:clrMapOvr>
    <a:masterClrMapping/>
  </p:clrMapOvr>
  <mc:AlternateContent xmlns:mc="http://schemas.openxmlformats.org/markup-compatibility/2006" xmlns:p14="http://schemas.microsoft.com/office/powerpoint/2010/main">
    <mc:Choice Requires="p14">
      <p:transition spd="slow" p14:dur="46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1187</Words>
  <Application>Microsoft Office PowerPoint</Application>
  <PresentationFormat>On-screen Show (16:9)</PresentationFormat>
  <Paragraphs>86</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Verdana</vt:lpstr>
      <vt:lpstr>Simple Light</vt:lpstr>
      <vt:lpstr>No Masks Worn at PS36</vt:lpstr>
      <vt:lpstr>Introduction to Public Policy Analysis</vt:lpstr>
      <vt:lpstr>Learning Objectives -Explore the topic of mask wearing as a social problem. -Use literary and informational texts to help you think about the problem. -Review Public Policy Analysis Steps. - Utilize PPA steps to analyze and create policy to address the problem. </vt:lpstr>
      <vt:lpstr>Mask Wearing Texts</vt:lpstr>
      <vt:lpstr>Introduction</vt:lpstr>
      <vt:lpstr>Public Policy Analyst (PPA) Steps</vt:lpstr>
      <vt:lpstr>Tasks 1 &amp; 2: Gathering Evidence About Masking</vt:lpstr>
      <vt:lpstr>Task 3: Why do people wear masks? Identify the Causes </vt:lpstr>
      <vt:lpstr>Task 4: What Policies Are In Place for Mask Wearing In School?</vt:lpstr>
      <vt:lpstr>Task 5: What Policies could you create to correct the Problem?</vt:lpstr>
      <vt:lpstr>Mask Wearing PPA Assessment</vt:lpstr>
      <vt:lpstr>Learning Standards</vt:lpstr>
      <vt:lpstr>Learning Standards</vt:lpstr>
      <vt:lpstr>Learning Standards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Masks Worn at PS36</dc:title>
  <cp:lastModifiedBy>Joseph Montecalvo</cp:lastModifiedBy>
  <cp:revision>1</cp:revision>
  <dcterms:modified xsi:type="dcterms:W3CDTF">2022-12-21T20:30:52Z</dcterms:modified>
</cp:coreProperties>
</file>