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 id="262" r:id="rId13"/>
    <p:sldId id="263" r:id="rId14"/>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3" name="Joe Montecalvo"/>
  <p:cmAuthor clrIdx="1" id="1" initials="" lastIdx="1" name="Renee Jones"/>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14" Type="http://schemas.openxmlformats.org/officeDocument/2006/relationships/slide" Target="slides/slide8.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3-11-20T00:09:20.122">
    <p:pos x="196" y="469"/>
    <p:text>Good problem statement and location.  You are all set</p:text>
  </p:cm>
  <p:cm authorId="0" idx="2" dt="2023-12-11T14:24:28.447">
    <p:pos x="196" y="569"/>
    <p:text>On second thought, you need to specify where the inequalities are taking place (i.e.  among faculty/staff, student funding, student treatment etc.)  The more specific the problem, the easier it will be to examine it using the PPA steps.</p:text>
  </p:cm>
  <p:cm authorId="1" idx="1" dt="2023-12-10T22:21:07.560">
    <p:pos x="196" y="569"/>
    <p:text>I wanted to know if I was on the right track. I changed it to gender inequalities in science classrooms. I completed three slides. Can you please let me know if I am on the right track? Also, do I have to fill out another W9 since my information is the same? Thank you and I will have this completed by Tuesday.</p:text>
  </p:cm>
  <p:cm authorId="0" idx="3" dt="2023-12-11T14:24:28.447">
    <p:pos x="196" y="569"/>
    <p:text>Yes, this is more specific, so it will be easier modeling the other steps now.</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ed26d06708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ed26d06708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ed26d0670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ed26d0670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ed26d06708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ed26d06708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a62e5b6ab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a62e5b6ab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2a62e5b6ab4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2a62e5b6ab4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a62e5b6ab4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a62e5b6ab4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2a62e5b6ab4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2a62e5b6ab4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nytp.com/news-events/addressing-the-stem-gender-gap" TargetMode="External"/><Relationship Id="rId4" Type="http://schemas.openxmlformats.org/officeDocument/2006/relationships/hyperlink" Target="https://www.chalkbeat.org/2019/10/28/21109100/how-the-gender-gap-in-stem-might-get-its-start-in-elementary-schoo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www.usatoday.com/story/opinion/2021/10/09/boys-falling-behind-how-schools-must-change-help-young-males/5913463001/" TargetMode="External"/><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new.nsf.gov/funding/initiatives/broadening-participation/supporting-women-girls-ste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wearebgc.org/" TargetMode="Externa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Gender Inequalities in NYC Public </a:t>
            </a:r>
            <a:r>
              <a:rPr lang="en"/>
              <a:t>School</a:t>
            </a:r>
            <a:r>
              <a:rPr lang="en"/>
              <a:t> Science Classrooms</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fontScale="85000" lnSpcReduction="20000"/>
          </a:bodyPr>
          <a:lstStyle/>
          <a:p>
            <a:pPr indent="0" lvl="0" marL="0" rtl="0" algn="ctr">
              <a:spcBef>
                <a:spcPts val="0"/>
              </a:spcBef>
              <a:spcAft>
                <a:spcPts val="0"/>
              </a:spcAft>
              <a:buNone/>
            </a:pPr>
            <a:r>
              <a:rPr lang="en"/>
              <a:t>Renee Jones</a:t>
            </a:r>
            <a:endParaRPr/>
          </a:p>
          <a:p>
            <a:pPr indent="0" lvl="0" marL="0" rtl="0" algn="ctr">
              <a:spcBef>
                <a:spcPts val="0"/>
              </a:spcBef>
              <a:spcAft>
                <a:spcPts val="0"/>
              </a:spcAft>
              <a:buNone/>
            </a:pPr>
            <a:r>
              <a:rPr lang="en"/>
              <a:t>Urban Assembly for Future Leaders Academy IS 286</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
              <a:t>Six steps of the PPA</a:t>
            </a:r>
            <a:endParaRPr/>
          </a:p>
        </p:txBody>
      </p:sp>
      <p:sp>
        <p:nvSpPr>
          <p:cNvPr id="61" name="Google Shape;61;p14"/>
          <p:cNvSpPr txBox="1"/>
          <p:nvPr>
            <p:ph idx="1" type="subTitle"/>
          </p:nvPr>
        </p:nvSpPr>
        <p:spPr>
          <a:xfrm>
            <a:off x="311700" y="2834125"/>
            <a:ext cx="8593800" cy="2309400"/>
          </a:xfrm>
          <a:prstGeom prst="rect">
            <a:avLst/>
          </a:prstGeom>
        </p:spPr>
        <p:txBody>
          <a:bodyPr anchorCtr="0" anchor="t" bIns="91425" lIns="91425" spcFirstLastPara="1" rIns="91425" wrap="square" tIns="91425">
            <a:normAutofit fontScale="77500" lnSpcReduction="20000"/>
          </a:bodyPr>
          <a:lstStyle/>
          <a:p>
            <a:pPr indent="-366395" lvl="0" marL="457200" rtl="0" algn="l">
              <a:spcBef>
                <a:spcPts val="0"/>
              </a:spcBef>
              <a:spcAft>
                <a:spcPts val="0"/>
              </a:spcAft>
              <a:buSzPct val="100000"/>
              <a:buAutoNum type="arabicPeriod"/>
            </a:pPr>
            <a:r>
              <a:rPr lang="en"/>
              <a:t>Define the social problem.</a:t>
            </a:r>
            <a:endParaRPr/>
          </a:p>
          <a:p>
            <a:pPr indent="-366395" lvl="0" marL="457200" rtl="0" algn="l">
              <a:spcBef>
                <a:spcPts val="0"/>
              </a:spcBef>
              <a:spcAft>
                <a:spcPts val="0"/>
              </a:spcAft>
              <a:buSzPct val="100000"/>
              <a:buAutoNum type="arabicPeriod"/>
            </a:pPr>
            <a:r>
              <a:rPr lang="en"/>
              <a:t>Gather evidence about the problem.</a:t>
            </a:r>
            <a:endParaRPr/>
          </a:p>
          <a:p>
            <a:pPr indent="-366395" lvl="0" marL="457200" rtl="0" algn="l">
              <a:spcBef>
                <a:spcPts val="0"/>
              </a:spcBef>
              <a:spcAft>
                <a:spcPts val="0"/>
              </a:spcAft>
              <a:buSzPct val="100000"/>
              <a:buAutoNum type="arabicPeriod"/>
            </a:pPr>
            <a:r>
              <a:rPr lang="en"/>
              <a:t>Identify causes of the problem.</a:t>
            </a:r>
            <a:endParaRPr/>
          </a:p>
          <a:p>
            <a:pPr indent="-366395" lvl="0" marL="457200" rtl="0" algn="l">
              <a:spcBef>
                <a:spcPts val="0"/>
              </a:spcBef>
              <a:spcAft>
                <a:spcPts val="0"/>
              </a:spcAft>
              <a:buSzPct val="100000"/>
              <a:buAutoNum type="arabicPeriod"/>
            </a:pPr>
            <a:r>
              <a:rPr lang="en"/>
              <a:t>Evaluating </a:t>
            </a:r>
            <a:r>
              <a:rPr lang="en"/>
              <a:t>existing</a:t>
            </a:r>
            <a:r>
              <a:rPr lang="en"/>
              <a:t> public policies.</a:t>
            </a:r>
            <a:endParaRPr/>
          </a:p>
          <a:p>
            <a:pPr indent="-366395" lvl="0" marL="457200" rtl="0" algn="l">
              <a:spcBef>
                <a:spcPts val="0"/>
              </a:spcBef>
              <a:spcAft>
                <a:spcPts val="0"/>
              </a:spcAft>
              <a:buSzPct val="100000"/>
              <a:buAutoNum type="arabicPeriod"/>
            </a:pPr>
            <a:r>
              <a:rPr lang="en"/>
              <a:t>Developing public policy solutions.</a:t>
            </a:r>
            <a:endParaRPr/>
          </a:p>
          <a:p>
            <a:pPr indent="-366395" lvl="0" marL="457200" rtl="0" algn="l">
              <a:spcBef>
                <a:spcPts val="0"/>
              </a:spcBef>
              <a:spcAft>
                <a:spcPts val="0"/>
              </a:spcAft>
              <a:buSzPct val="100000"/>
              <a:buAutoNum type="arabicPeriod"/>
            </a:pPr>
            <a:r>
              <a:rPr lang="en"/>
              <a:t>Selecting the best public policy solution.</a:t>
            </a:r>
            <a:endParaRPr/>
          </a:p>
          <a:p>
            <a:pPr indent="0" lvl="0" marL="457200" rtl="0" algn="l">
              <a:spcBef>
                <a:spcPts val="0"/>
              </a:spcBef>
              <a:spcAft>
                <a:spcPts val="0"/>
              </a:spcAft>
              <a:buNone/>
            </a:pPr>
            <a:r>
              <a:t/>
            </a:r>
            <a:endParaRPr/>
          </a:p>
          <a:p>
            <a:pPr indent="0" lvl="0" marL="45720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Define the problem</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en"/>
              <a:t>On average, girls tend to do as well as boys on </a:t>
            </a:r>
            <a:r>
              <a:rPr lang="en"/>
              <a:t>elementary</a:t>
            </a:r>
            <a:r>
              <a:rPr lang="en"/>
              <a:t> and middle school math and science test. But, by the time these students enter High School, there is a big change in the amount of girls that enjoy and do well in the sciences and </a:t>
            </a:r>
            <a:r>
              <a:rPr lang="en"/>
              <a:t>mathematics</a:t>
            </a:r>
            <a:r>
              <a:rPr lang="en"/>
              <a:t> courses. This means that once these students get to college, there will not be enough women pursuing degrees in the sciences, computers, mathematics and engineering. A new study shows that this change might </a:t>
            </a:r>
            <a:r>
              <a:rPr lang="en"/>
              <a:t>start as early as elementary school. In the NYC Public Schools, we need to do more to retain female students in science and math curriculum.</a:t>
            </a:r>
            <a:endParaRPr/>
          </a:p>
        </p:txBody>
      </p:sp>
      <p:pic>
        <p:nvPicPr>
          <p:cNvPr id="68" name="Google Shape;68;p15"/>
          <p:cNvPicPr preferRelativeResize="0"/>
          <p:nvPr/>
        </p:nvPicPr>
        <p:blipFill>
          <a:blip r:embed="rId3">
            <a:alphaModFix/>
          </a:blip>
          <a:stretch>
            <a:fillRect/>
          </a:stretch>
        </p:blipFill>
        <p:spPr>
          <a:xfrm>
            <a:off x="6337400" y="3592450"/>
            <a:ext cx="1057675" cy="10576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Gather Evidence</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en"/>
              <a:t>NYC services 1.1 million students. It is considered one of the most diverse districts in the nation. Female students start out doing well in the sciences and math, but by the time students in NYC graduate from colleges, only 38.9% have pursued degrees in the sciences. </a:t>
            </a:r>
            <a:r>
              <a:rPr lang="en" u="sng">
                <a:solidFill>
                  <a:schemeClr val="hlink"/>
                </a:solidFill>
                <a:hlinkClick r:id="rId3"/>
              </a:rPr>
              <a:t>https://www.nytp.com/news-events/addressing-the-stem-gender-gap</a:t>
            </a:r>
            <a:endParaRPr/>
          </a:p>
          <a:p>
            <a:pPr indent="0" lvl="0" marL="0" rtl="0" algn="l">
              <a:spcBef>
                <a:spcPts val="1200"/>
              </a:spcBef>
              <a:spcAft>
                <a:spcPts val="0"/>
              </a:spcAft>
              <a:buNone/>
            </a:pPr>
            <a:r>
              <a:rPr lang="en"/>
              <a:t>Some reasons for girls not wanting to pursue the sciences could be that they feel isolated in a class dominated by males. Females not being encouraged to do well in the sciences because they can do other studies. Lots of females have also been told that the sciences are for males and not them. </a:t>
            </a:r>
            <a:r>
              <a:rPr lang="en" u="sng">
                <a:solidFill>
                  <a:schemeClr val="hlink"/>
                </a:solidFill>
                <a:hlinkClick r:id="rId4"/>
              </a:rPr>
              <a:t>https://www.chalkbeat.org/2019/10/28/21109100/how-the-gender-gap-in-stem-might-get-its-start-in-elementary-school/</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Identifying causes of the problem</a:t>
            </a:r>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From the time boys get into school, they are encouraged to do the difficult things in school ( math, science, sports, etc). The girls are usually told to play with the dolls and to be proper and learn basic stuff in school that will just get them through with a diploma. They are not taught how to excel and compete with their male counterparts. </a:t>
            </a:r>
            <a:r>
              <a:rPr lang="en" u="sng">
                <a:solidFill>
                  <a:schemeClr val="hlink"/>
                </a:solidFill>
                <a:hlinkClick r:id="rId3"/>
              </a:rPr>
              <a:t>https://www.usatoday.com/story/opinion/2021/10/09/boys-falling-behind-how-schools-must-change-help-young-males/5913463001/</a:t>
            </a:r>
            <a:endParaRPr/>
          </a:p>
          <a:p>
            <a:pPr indent="0" lvl="0" marL="0" rtl="0" algn="l">
              <a:spcBef>
                <a:spcPts val="1200"/>
              </a:spcBef>
              <a:spcAft>
                <a:spcPts val="1200"/>
              </a:spcAft>
              <a:buNone/>
            </a:pPr>
            <a:r>
              <a:t/>
            </a:r>
            <a:endParaRPr/>
          </a:p>
        </p:txBody>
      </p:sp>
      <p:pic>
        <p:nvPicPr>
          <p:cNvPr id="81" name="Google Shape;81;p17"/>
          <p:cNvPicPr preferRelativeResize="0"/>
          <p:nvPr/>
        </p:nvPicPr>
        <p:blipFill>
          <a:blip r:embed="rId4">
            <a:alphaModFix/>
          </a:blip>
          <a:stretch>
            <a:fillRect/>
          </a:stretch>
        </p:blipFill>
        <p:spPr>
          <a:xfrm>
            <a:off x="6848775" y="3376800"/>
            <a:ext cx="1173201" cy="176670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Evaluating existing policies</a:t>
            </a:r>
            <a:endParaRPr/>
          </a:p>
        </p:txBody>
      </p:sp>
      <p:sp>
        <p:nvSpPr>
          <p:cNvPr id="87" name="Google Shape;87;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t>The US National Science Foundation’s programs focus on understanding and developing strategies to address differences in participation in STEM education and career outcomes by gender. There is research that is trying to improve the quality and effectiveness of formal and informal STEM education at all levels for all genders. This means from early childhood all the way beyond college. Also trying to address the social and systemic issues that create barriers for females to participate in STEM related classes and careers. </a:t>
            </a:r>
            <a:r>
              <a:rPr lang="en" u="sng">
                <a:solidFill>
                  <a:schemeClr val="hlink"/>
                </a:solidFill>
                <a:hlinkClick r:id="rId3"/>
              </a:rPr>
              <a:t>https://new.nsf.gov/funding/initiatives/broadening-participation/supporting-women-girls-stem</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Developing </a:t>
            </a:r>
            <a:r>
              <a:rPr lang="en"/>
              <a:t>public</a:t>
            </a:r>
            <a:r>
              <a:rPr lang="en"/>
              <a:t> policy solutions </a:t>
            </a:r>
            <a:endParaRPr/>
          </a:p>
        </p:txBody>
      </p:sp>
      <p:sp>
        <p:nvSpPr>
          <p:cNvPr id="93" name="Google Shape;93;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Federal, state and local institutions are taking steps to promote STEM female role models, extracurricular enrichment and provide clear progressive laws on gender equality. https://sciencepolicyreview.org/2020/08/reducing-gender-bias-in-stem/</a:t>
            </a:r>
            <a:endParaRPr/>
          </a:p>
          <a:p>
            <a:pPr indent="0" lvl="0" marL="0" rtl="0" algn="l">
              <a:spcBef>
                <a:spcPts val="1200"/>
              </a:spcBef>
              <a:spcAft>
                <a:spcPts val="0"/>
              </a:spcAft>
              <a:buNone/>
            </a:pPr>
            <a:r>
              <a:rPr lang="en"/>
              <a:t>Having extracurricular activities in NYC High Schools that promote STEM activities for females. Ex: Black Girls Code is a program that specifically teaches females how to code and how to create web programs. </a:t>
            </a:r>
            <a:r>
              <a:rPr lang="en" u="sng">
                <a:solidFill>
                  <a:schemeClr val="hlink"/>
                </a:solidFill>
                <a:hlinkClick r:id="rId3"/>
              </a:rPr>
              <a:t>https://www.wearebgc.org/</a:t>
            </a:r>
            <a:endParaRPr/>
          </a:p>
          <a:p>
            <a:pPr indent="0" lvl="0" marL="0" rtl="0" algn="l">
              <a:spcBef>
                <a:spcPts val="1200"/>
              </a:spcBef>
              <a:spcAft>
                <a:spcPts val="0"/>
              </a:spcAft>
              <a:buClr>
                <a:schemeClr val="dk1"/>
              </a:buClr>
              <a:buSzPct val="61111"/>
              <a:buFont typeface="Arial"/>
              <a:buNone/>
            </a:pPr>
            <a:r>
              <a:rPr lang="en"/>
              <a:t>https://sciencepolicyreview.org/2020/08/reducing-gender-bias-in-stem/</a:t>
            </a:r>
            <a:endParaRPr/>
          </a:p>
          <a:p>
            <a:pPr indent="0" lvl="0" marL="0" rtl="0" algn="l">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pic>
        <p:nvPicPr>
          <p:cNvPr id="94" name="Google Shape;94;p19"/>
          <p:cNvPicPr preferRelativeResize="0"/>
          <p:nvPr/>
        </p:nvPicPr>
        <p:blipFill>
          <a:blip r:embed="rId4">
            <a:alphaModFix/>
          </a:blip>
          <a:stretch>
            <a:fillRect/>
          </a:stretch>
        </p:blipFill>
        <p:spPr>
          <a:xfrm>
            <a:off x="3546075" y="3235400"/>
            <a:ext cx="2667300" cy="177904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Selecting the best public policy solution</a:t>
            </a:r>
            <a:endParaRPr/>
          </a:p>
        </p:txBody>
      </p:sp>
      <p:sp>
        <p:nvSpPr>
          <p:cNvPr id="100" name="Google Shape;100;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