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2476"/>
  </p:normalViewPr>
  <p:slideViewPr>
    <p:cSldViewPr snapToGrid="0">
      <p:cViewPr varScale="1">
        <p:scale>
          <a:sx n="107" d="100"/>
          <a:sy n="107" d="100"/>
        </p:scale>
        <p:origin x="-84" y="-522"/>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xmlns="" val="4709637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2011095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0a24c10b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0a24c10b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1233586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70a24c10bd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70a24c10bd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1089026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70a24c10bd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70a24c10bd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260741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70a24c10bd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70a24c10bd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1407952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0a24c10bd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0a24c10b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329848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70a24c10b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70a24c10b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1108631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70a24c10bd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70a24c10bd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1200994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7" y="325622"/>
            <a:ext cx="8306809" cy="233172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365155"/>
            <a:ext cx="7772400" cy="13716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2763774"/>
            <a:ext cx="7772400" cy="6858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74CBEAF9-9E58-4CC8-A6FF-6DD8A58DEEA4}" type="datetimeFigureOut">
              <a:rPr lang="en-US" smtClean="0"/>
              <a:pPr/>
              <a:t>2/15/2020</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11" name="Slide Number Placeholder 10"/>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3737610"/>
            <a:ext cx="8183880" cy="78867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397764"/>
            <a:ext cx="8183880" cy="3140964"/>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CBEAF9-9E58-4CC8-A6FF-6DD8A58DEEA4}" type="datetimeFigureOut">
              <a:rPr lang="en-US" smtClean="0"/>
              <a:pPr/>
              <a:t>2/15/2020</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0054"/>
            <a:ext cx="1981200" cy="394334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400052"/>
            <a:ext cx="5943600" cy="394335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CBEAF9-9E58-4CC8-A6FF-6DD8A58DEEA4}" type="datetimeFigureOut">
              <a:rPr lang="en-US" smtClean="0"/>
              <a:pPr/>
              <a:t>2/15/2020</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737610"/>
            <a:ext cx="8183880" cy="78867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397764"/>
            <a:ext cx="8183880" cy="3140964"/>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CBEAF9-9E58-4CC8-A6FF-6DD8A58DEEA4}" type="datetimeFigureOut">
              <a:rPr lang="en-US" smtClean="0"/>
              <a:pPr/>
              <a:t>2/15/2020</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7" y="325622"/>
            <a:ext cx="8306809" cy="3255997"/>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3696462"/>
            <a:ext cx="8183880" cy="507492"/>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4218363"/>
            <a:ext cx="8183880" cy="315468"/>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4CBEAF9-9E58-4CC8-A6FF-6DD8A58DEEA4}" type="datetimeFigureOut">
              <a:rPr lang="en-US" smtClean="0"/>
              <a:pPr/>
              <a:t>2/15/2020</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397764"/>
            <a:ext cx="3931920" cy="329184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397764"/>
            <a:ext cx="3931920" cy="329184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4CBEAF9-9E58-4CC8-A6FF-6DD8A58DEEA4}" type="datetimeFigureOut">
              <a:rPr lang="en-US" smtClean="0"/>
              <a:pPr/>
              <a:t>2/15/2020</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737610"/>
            <a:ext cx="8183880" cy="78867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434578"/>
            <a:ext cx="3931920" cy="59412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434578"/>
            <a:ext cx="3931920" cy="59412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085850"/>
            <a:ext cx="3931920" cy="261747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085850"/>
            <a:ext cx="3931920" cy="261747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4CBEAF9-9E58-4CC8-A6FF-6DD8A58DEEA4}" type="datetimeFigureOut">
              <a:rPr lang="en-US" smtClean="0"/>
              <a:pPr/>
              <a:t>2/15/2020</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4CBEAF9-9E58-4CC8-A6FF-6DD8A58DEEA4}" type="datetimeFigureOut">
              <a:rPr lang="en-US" smtClean="0"/>
              <a:pPr/>
              <a:t>2/15/2020</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4CBEAF9-9E58-4CC8-A6FF-6DD8A58DEEA4}" type="datetimeFigureOut">
              <a:rPr lang="en-US" smtClean="0"/>
              <a:pPr/>
              <a:t>2/15/2020</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400050"/>
            <a:ext cx="2971800" cy="6858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085852"/>
            <a:ext cx="2971800" cy="3154584"/>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3" y="697608"/>
            <a:ext cx="4626159" cy="35433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4CBEAF9-9E58-4CC8-A6FF-6DD8A58DEEA4}" type="datetimeFigureOut">
              <a:rPr lang="en-US" smtClean="0"/>
              <a:pPr/>
              <a:t>2/15/2020</a:t>
            </a:fld>
            <a:endParaRPr lang="en-US"/>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1" y="325622"/>
            <a:ext cx="2324605" cy="325755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3759042"/>
            <a:ext cx="8229600" cy="78867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400050"/>
            <a:ext cx="2240280" cy="315861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4CBEAF9-9E58-4CC8-A6FF-6DD8A58DEEA4}" type="datetimeFigureOut">
              <a:rPr lang="en-US" smtClean="0"/>
              <a:pPr/>
              <a:t>2/15/2020</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
        <p:nvSpPr>
          <p:cNvPr id="3" name="Picture Placeholder 2"/>
          <p:cNvSpPr>
            <a:spLocks noGrp="1"/>
          </p:cNvSpPr>
          <p:nvPr>
            <p:ph type="pic" idx="1"/>
          </p:nvPr>
        </p:nvSpPr>
        <p:spPr>
          <a:xfrm>
            <a:off x="421480" y="326826"/>
            <a:ext cx="5925312" cy="325755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1" y="246889"/>
            <a:ext cx="8532055" cy="46476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7" y="325622"/>
            <a:ext cx="8306809" cy="41148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3739193"/>
            <a:ext cx="8183880" cy="78867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397764"/>
            <a:ext cx="8183880" cy="3140964"/>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4583907"/>
            <a:ext cx="2286000" cy="273844"/>
          </a:xfrm>
          <a:prstGeom prst="rect">
            <a:avLst/>
          </a:prstGeom>
        </p:spPr>
        <p:txBody>
          <a:bodyPr vert="horz" anchor="b"/>
          <a:lstStyle>
            <a:lvl1pPr algn="r" eaLnBrk="1" latinLnBrk="0" hangingPunct="1">
              <a:defRPr kumimoji="0" sz="1000">
                <a:solidFill>
                  <a:schemeClr val="bg2">
                    <a:shade val="50000"/>
                  </a:schemeClr>
                </a:solidFill>
              </a:defRPr>
            </a:lvl1pPr>
            <a:extLst/>
          </a:lstStyle>
          <a:p>
            <a:pPr algn="l" eaLnBrk="1" latinLnBrk="0" hangingPunct="1"/>
            <a:fld id="{74CBEAF9-9E58-4CC8-A6FF-6DD8A58DEEA4}" type="datetimeFigureOut">
              <a:rPr lang="en-US" smtClean="0"/>
              <a:pPr algn="l" eaLnBrk="1" latinLnBrk="0" hangingPunct="1"/>
              <a:t>2/15/2020</a:t>
            </a:fld>
            <a:endParaRPr lang="en-US" dirty="0">
              <a:solidFill>
                <a:schemeClr val="accent1">
                  <a:shade val="75000"/>
                </a:schemeClr>
              </a:solidFill>
            </a:endParaRPr>
          </a:p>
        </p:txBody>
      </p:sp>
      <p:sp>
        <p:nvSpPr>
          <p:cNvPr id="18" name="Footer Placeholder 17"/>
          <p:cNvSpPr>
            <a:spLocks noGrp="1"/>
          </p:cNvSpPr>
          <p:nvPr>
            <p:ph type="ftr" sz="quarter" idx="3"/>
          </p:nvPr>
        </p:nvSpPr>
        <p:spPr>
          <a:xfrm>
            <a:off x="6062328" y="4583907"/>
            <a:ext cx="2286000" cy="273844"/>
          </a:xfrm>
          <a:prstGeom prst="rect">
            <a:avLst/>
          </a:prstGeom>
        </p:spPr>
        <p:txBody>
          <a:bodyPr vert="horz" anchor="b"/>
          <a:lstStyle>
            <a:lvl1pPr algn="l" eaLnBrk="1" latinLnBrk="0" hangingPunct="1">
              <a:defRPr kumimoji="0" sz="1000">
                <a:solidFill>
                  <a:schemeClr val="bg2">
                    <a:shade val="50000"/>
                  </a:schemeClr>
                </a:solidFill>
              </a:defRPr>
            </a:lvl1pPr>
            <a:extLst/>
          </a:lstStyle>
          <a:p>
            <a:pPr algn="r" eaLnBrk="1" latinLnBrk="0" hangingPunct="1"/>
            <a:endParaRPr kumimoji="0" lang="en-US" dirty="0">
              <a:solidFill>
                <a:schemeClr val="accent1">
                  <a:shade val="75000"/>
                </a:schemeClr>
              </a:solidFill>
            </a:endParaRPr>
          </a:p>
        </p:txBody>
      </p:sp>
      <p:sp>
        <p:nvSpPr>
          <p:cNvPr id="5" name="Slide Number Placeholder 4"/>
          <p:cNvSpPr>
            <a:spLocks noGrp="1"/>
          </p:cNvSpPr>
          <p:nvPr>
            <p:ph type="sldNum" sz="quarter" idx="4"/>
          </p:nvPr>
        </p:nvSpPr>
        <p:spPr>
          <a:xfrm>
            <a:off x="8348328" y="4583907"/>
            <a:ext cx="457200" cy="273844"/>
          </a:xfrm>
          <a:prstGeom prst="rect">
            <a:avLst/>
          </a:prstGeom>
        </p:spPr>
        <p:txBody>
          <a:bodyPr vert="horz" anchor="b"/>
          <a:lstStyle>
            <a:lvl1pPr algn="r" eaLnBrk="1" latinLnBrk="0" hangingPunct="1">
              <a:defRPr kumimoji="0" sz="1000">
                <a:solidFill>
                  <a:schemeClr val="bg2">
                    <a:shade val="50000"/>
                  </a:schemeClr>
                </a:solidFill>
              </a:defRPr>
            </a:lvl1pPr>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ion.cu-portland.edu/blog/classroom-resources/hunger-pains-teaching-hungry-students/"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hyperlink" Target="https://www.canr.msu.edu/news/hungry_children_at_higher_risk_of_poor_school_performanc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www.fns.usda.gov/sbp/school-breakfast-program"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8856" y="435220"/>
            <a:ext cx="8458200" cy="1801953"/>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The Emptiness Within</a:t>
            </a:r>
            <a:endParaRPr dirty="0"/>
          </a:p>
        </p:txBody>
      </p:sp>
      <p:sp>
        <p:nvSpPr>
          <p:cNvPr id="55" name="Google Shape;55;p13"/>
          <p:cNvSpPr txBox="1">
            <a:spLocks noGrp="1"/>
          </p:cNvSpPr>
          <p:nvPr>
            <p:ph type="subTitle" idx="1"/>
          </p:nvPr>
        </p:nvSpPr>
        <p:spPr>
          <a:xfrm>
            <a:off x="311700" y="2834125"/>
            <a:ext cx="8520600" cy="1039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Renee Jones</a:t>
            </a:r>
            <a:endParaRPr/>
          </a:p>
          <a:p>
            <a:pPr marL="0" lvl="0" indent="0" algn="ctr" rtl="0">
              <a:spcBef>
                <a:spcPts val="0"/>
              </a:spcBef>
              <a:spcAft>
                <a:spcPts val="0"/>
              </a:spcAft>
              <a:buNone/>
            </a:pPr>
            <a:r>
              <a:rPr lang="en"/>
              <a:t>Urban Assembly For Future Leaders IS 286</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l" rtl="0">
              <a:spcBef>
                <a:spcPts val="0"/>
              </a:spcBef>
              <a:spcAft>
                <a:spcPts val="0"/>
              </a:spcAft>
              <a:buNone/>
            </a:pPr>
            <a:endParaRPr/>
          </a:p>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426128" y="276350"/>
            <a:ext cx="8318377"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800" dirty="0" smtClean="0"/>
              <a:t>Identify the problem: Step 1 of the PPA)</a:t>
            </a:r>
            <a:endParaRPr lang="en-US" sz="2800" dirty="0"/>
          </a:p>
        </p:txBody>
      </p:sp>
      <p:sp>
        <p:nvSpPr>
          <p:cNvPr id="61" name="Google Shape;61;p14"/>
          <p:cNvSpPr txBox="1">
            <a:spLocks noGrp="1"/>
          </p:cNvSpPr>
          <p:nvPr>
            <p:ph type="body" idx="1"/>
          </p:nvPr>
        </p:nvSpPr>
        <p:spPr>
          <a:xfrm>
            <a:off x="514905" y="1152475"/>
            <a:ext cx="8087558" cy="325972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dirty="0"/>
              <a:t>The problem we will be looking at is poor classroom performance at IS 286.</a:t>
            </a:r>
            <a:endParaRPr sz="2400" dirty="0"/>
          </a:p>
          <a:p>
            <a:pPr marL="0" lvl="0" indent="0" algn="l" rtl="0">
              <a:spcBef>
                <a:spcPts val="1600"/>
              </a:spcBef>
              <a:spcAft>
                <a:spcPts val="1600"/>
              </a:spcAft>
              <a:buNone/>
            </a:pPr>
            <a:endParaRPr sz="2400" dirty="0"/>
          </a:p>
        </p:txBody>
      </p:sp>
      <p:pic>
        <p:nvPicPr>
          <p:cNvPr id="62" name="Google Shape;62;p14"/>
          <p:cNvPicPr preferRelativeResize="0"/>
          <p:nvPr/>
        </p:nvPicPr>
        <p:blipFill>
          <a:blip r:embed="rId3">
            <a:alphaModFix/>
          </a:blip>
          <a:stretch>
            <a:fillRect/>
          </a:stretch>
        </p:blipFill>
        <p:spPr>
          <a:xfrm>
            <a:off x="1628775" y="2137125"/>
            <a:ext cx="3598350" cy="23872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82722" y="231961"/>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Mini Lesson</a:t>
            </a:r>
            <a:endParaRPr dirty="0"/>
          </a:p>
        </p:txBody>
      </p:sp>
      <p:sp>
        <p:nvSpPr>
          <p:cNvPr id="68" name="Google Shape;68;p15"/>
          <p:cNvSpPr txBox="1">
            <a:spLocks noGrp="1"/>
          </p:cNvSpPr>
          <p:nvPr>
            <p:ph type="body" idx="1"/>
          </p:nvPr>
        </p:nvSpPr>
        <p:spPr>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SzPts val="3000"/>
              <a:buChar char="●"/>
            </a:pPr>
            <a:r>
              <a:rPr lang="en" sz="3000"/>
              <a:t>Write down the following:</a:t>
            </a:r>
            <a:endParaRPr sz="3000"/>
          </a:p>
          <a:p>
            <a:pPr marL="457200" lvl="0" indent="-419100" algn="l" rtl="0">
              <a:spcBef>
                <a:spcPts val="0"/>
              </a:spcBef>
              <a:spcAft>
                <a:spcPts val="0"/>
              </a:spcAft>
              <a:buSzPts val="3000"/>
              <a:buChar char="●"/>
            </a:pPr>
            <a:r>
              <a:rPr lang="en" sz="3000"/>
              <a:t>What did you eat for breakfast today and what time did you eat breakfast?</a:t>
            </a:r>
            <a:endParaRPr sz="3000"/>
          </a:p>
          <a:p>
            <a:pPr marL="457200" lvl="0" indent="-419100" algn="l" rtl="0">
              <a:spcBef>
                <a:spcPts val="0"/>
              </a:spcBef>
              <a:spcAft>
                <a:spcPts val="0"/>
              </a:spcAft>
              <a:buSzPts val="3000"/>
              <a:buChar char="●"/>
            </a:pPr>
            <a:r>
              <a:rPr lang="en" sz="3000"/>
              <a:t>What did you have for dinner last night?</a:t>
            </a:r>
            <a:endParaRPr sz="3000"/>
          </a:p>
          <a:p>
            <a:pPr marL="457200" lvl="0" indent="-419100" algn="l" rtl="0">
              <a:spcBef>
                <a:spcPts val="0"/>
              </a:spcBef>
              <a:spcAft>
                <a:spcPts val="0"/>
              </a:spcAft>
              <a:buSzPts val="3000"/>
              <a:buChar char="●"/>
            </a:pPr>
            <a:r>
              <a:rPr lang="en" sz="3000"/>
              <a:t>What time did you go to bed last night?</a:t>
            </a: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28473" y="301840"/>
            <a:ext cx="8300621" cy="572700"/>
          </a:xfrm>
          <a:prstGeom prst="rect">
            <a:avLst/>
          </a:prstGeom>
        </p:spPr>
        <p:txBody>
          <a:bodyPr spcFirstLastPara="1" wrap="square" lIns="91425" tIns="91425" rIns="91425" bIns="91425" anchor="t" anchorCtr="0">
            <a:noAutofit/>
          </a:bodyPr>
          <a:lstStyle/>
          <a:p>
            <a:pPr lvl="0"/>
            <a:r>
              <a:rPr lang="en" sz="2800" dirty="0"/>
              <a:t>Gather the </a:t>
            </a:r>
            <a:r>
              <a:rPr lang="en" sz="2800" dirty="0" smtClean="0"/>
              <a:t>Evidence (Step </a:t>
            </a:r>
            <a:r>
              <a:rPr lang="en" sz="2800" dirty="0" smtClean="0"/>
              <a:t>2 </a:t>
            </a:r>
            <a:r>
              <a:rPr lang="en" sz="2800" dirty="0" smtClean="0"/>
              <a:t>of the PPA)</a:t>
            </a:r>
            <a:endParaRPr sz="2800" dirty="0"/>
          </a:p>
        </p:txBody>
      </p:sp>
      <p:sp>
        <p:nvSpPr>
          <p:cNvPr id="74" name="Google Shape;74;p16"/>
          <p:cNvSpPr txBox="1">
            <a:spLocks noGrp="1"/>
          </p:cNvSpPr>
          <p:nvPr>
            <p:ph type="body" idx="1"/>
          </p:nvPr>
        </p:nvSpPr>
        <p:spPr>
          <a:xfrm>
            <a:off x="435006" y="1056443"/>
            <a:ext cx="8220722" cy="376413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dirty="0"/>
              <a:t>Read the following articles and list five WOWS about the article:</a:t>
            </a:r>
            <a:endParaRPr sz="2400" dirty="0"/>
          </a:p>
          <a:p>
            <a:pPr marL="0" lvl="0" indent="0" algn="l" rtl="0">
              <a:spcBef>
                <a:spcPts val="1600"/>
              </a:spcBef>
              <a:spcAft>
                <a:spcPts val="0"/>
              </a:spcAft>
              <a:buNone/>
            </a:pPr>
            <a:r>
              <a:rPr lang="en" sz="2400" u="sng" dirty="0">
                <a:solidFill>
                  <a:schemeClr val="hlink"/>
                </a:solidFill>
                <a:hlinkClick r:id="rId3"/>
              </a:rPr>
              <a:t>https://education.cu-portland.edu/blog/classroom-resources/hunger-pains-teaching-hungry-students</a:t>
            </a:r>
            <a:r>
              <a:rPr lang="en" sz="2400" u="sng" dirty="0" smtClean="0">
                <a:solidFill>
                  <a:schemeClr val="hlink"/>
                </a:solidFill>
                <a:hlinkClick r:id="rId3"/>
              </a:rPr>
              <a:t>/</a:t>
            </a:r>
            <a:endParaRPr sz="2400" dirty="0"/>
          </a:p>
          <a:p>
            <a:pPr marL="0" lvl="0" indent="0" algn="l" rtl="0">
              <a:spcBef>
                <a:spcPts val="1600"/>
              </a:spcBef>
              <a:spcAft>
                <a:spcPts val="0"/>
              </a:spcAft>
              <a:buNone/>
            </a:pPr>
            <a:r>
              <a:rPr lang="en" sz="2400" u="sng" dirty="0">
                <a:solidFill>
                  <a:schemeClr val="hlink"/>
                </a:solidFill>
                <a:hlinkClick r:id="rId4"/>
              </a:rPr>
              <a:t>https://www.canr.msu.edu/news/hungry_children_at_higher_risk_of_poor_school_performance</a:t>
            </a:r>
            <a:endParaRPr sz="2400"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63984" y="302981"/>
            <a:ext cx="8300621" cy="572700"/>
          </a:xfrm>
          <a:prstGeom prst="rect">
            <a:avLst/>
          </a:prstGeom>
        </p:spPr>
        <p:txBody>
          <a:bodyPr spcFirstLastPara="1" wrap="square" lIns="91425" tIns="91425" rIns="91425" bIns="91425" anchor="t" anchorCtr="0">
            <a:noAutofit/>
          </a:bodyPr>
          <a:lstStyle/>
          <a:p>
            <a:pPr lvl="0"/>
            <a:r>
              <a:rPr lang="en" sz="2800" dirty="0"/>
              <a:t>Identify the </a:t>
            </a:r>
            <a:r>
              <a:rPr lang="en" sz="2800" dirty="0" smtClean="0"/>
              <a:t>causes (Step </a:t>
            </a:r>
            <a:r>
              <a:rPr lang="en" sz="2800" dirty="0" smtClean="0"/>
              <a:t>3 </a:t>
            </a:r>
            <a:r>
              <a:rPr lang="en" sz="2800" dirty="0" smtClean="0"/>
              <a:t>of the PPA)</a:t>
            </a:r>
            <a:endParaRPr dirty="0"/>
          </a:p>
        </p:txBody>
      </p:sp>
      <p:sp>
        <p:nvSpPr>
          <p:cNvPr id="80" name="Google Shape;80;p17"/>
          <p:cNvSpPr txBox="1">
            <a:spLocks noGrp="1"/>
          </p:cNvSpPr>
          <p:nvPr>
            <p:ph type="body" idx="1"/>
          </p:nvPr>
        </p:nvSpPr>
        <p:spPr>
          <a:xfrm>
            <a:off x="293943" y="1413257"/>
            <a:ext cx="8520600" cy="332742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400" dirty="0"/>
              <a:t>Poverty at home</a:t>
            </a:r>
            <a:endParaRPr sz="2400" dirty="0"/>
          </a:p>
          <a:p>
            <a:pPr marL="457200" lvl="0" indent="-342900" algn="l" rtl="0">
              <a:spcBef>
                <a:spcPts val="0"/>
              </a:spcBef>
              <a:spcAft>
                <a:spcPts val="0"/>
              </a:spcAft>
              <a:buSzPts val="1800"/>
              <a:buChar char="●"/>
            </a:pPr>
            <a:r>
              <a:rPr lang="en" sz="2400" dirty="0"/>
              <a:t>Students living in shelters</a:t>
            </a:r>
            <a:endParaRPr sz="2400" dirty="0"/>
          </a:p>
          <a:p>
            <a:pPr marL="457200" lvl="0" indent="-342900" algn="l" rtl="0">
              <a:spcBef>
                <a:spcPts val="0"/>
              </a:spcBef>
              <a:spcAft>
                <a:spcPts val="0"/>
              </a:spcAft>
              <a:buSzPts val="1800"/>
              <a:buChar char="●"/>
            </a:pPr>
            <a:r>
              <a:rPr lang="en" sz="2400" dirty="0"/>
              <a:t>Low income families can’t afford basic meals for their children.</a:t>
            </a:r>
            <a:endParaRPr sz="2400" dirty="0"/>
          </a:p>
          <a:p>
            <a:pPr marL="457200" lvl="0" indent="-342900" algn="l" rtl="0">
              <a:spcBef>
                <a:spcPts val="0"/>
              </a:spcBef>
              <a:spcAft>
                <a:spcPts val="0"/>
              </a:spcAft>
              <a:buSzPts val="1800"/>
              <a:buChar char="●"/>
            </a:pPr>
            <a:r>
              <a:rPr lang="en" sz="2400" dirty="0"/>
              <a:t>Missing meals and experiencing hunger impairs a child’s development.</a:t>
            </a:r>
            <a:endParaRPr sz="2400" dirty="0"/>
          </a:p>
          <a:p>
            <a:pPr marL="457200" lvl="0" indent="-342900" algn="l" rtl="0">
              <a:spcBef>
                <a:spcPts val="0"/>
              </a:spcBef>
              <a:spcAft>
                <a:spcPts val="0"/>
              </a:spcAft>
              <a:buSzPts val="1800"/>
              <a:buChar char="●"/>
            </a:pPr>
            <a:r>
              <a:rPr lang="en" sz="2400" dirty="0"/>
              <a:t>Students not eating breakfast will negatively affect the student’s academic day.</a:t>
            </a:r>
            <a:endParaRPr sz="2400" dirty="0"/>
          </a:p>
          <a:p>
            <a:pPr marL="457200" lvl="0" indent="0" algn="l" rtl="0">
              <a:spcBef>
                <a:spcPts val="1600"/>
              </a:spcBef>
              <a:spcAft>
                <a:spcPts val="1600"/>
              </a:spcAft>
              <a:buNone/>
            </a:pPr>
            <a:endParaRPr dirty="0"/>
          </a:p>
        </p:txBody>
      </p:sp>
      <p:pic>
        <p:nvPicPr>
          <p:cNvPr id="81" name="Google Shape;81;p17"/>
          <p:cNvPicPr preferRelativeResize="0"/>
          <p:nvPr/>
        </p:nvPicPr>
        <p:blipFill>
          <a:blip r:embed="rId3">
            <a:alphaModFix/>
          </a:blip>
          <a:stretch>
            <a:fillRect/>
          </a:stretch>
        </p:blipFill>
        <p:spPr>
          <a:xfrm>
            <a:off x="5860849" y="816745"/>
            <a:ext cx="2493039" cy="143038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29455" y="239697"/>
            <a:ext cx="8520600" cy="572700"/>
          </a:xfrm>
          <a:prstGeom prst="rect">
            <a:avLst/>
          </a:prstGeom>
        </p:spPr>
        <p:txBody>
          <a:bodyPr spcFirstLastPara="1" wrap="square" lIns="91425" tIns="91425" rIns="91425" bIns="91425" anchor="t" anchorCtr="0">
            <a:noAutofit/>
          </a:bodyPr>
          <a:lstStyle/>
          <a:p>
            <a:pPr lvl="0"/>
            <a:r>
              <a:rPr lang="en" sz="3200" dirty="0"/>
              <a:t>Evaluate an </a:t>
            </a:r>
            <a:r>
              <a:rPr lang="en" sz="3200" dirty="0" smtClean="0"/>
              <a:t>Existing Policy (Step </a:t>
            </a:r>
            <a:r>
              <a:rPr lang="en" sz="3200" dirty="0" smtClean="0"/>
              <a:t>4)</a:t>
            </a:r>
            <a:endParaRPr sz="3200" dirty="0"/>
          </a:p>
        </p:txBody>
      </p:sp>
      <p:sp>
        <p:nvSpPr>
          <p:cNvPr id="87" name="Google Shape;87;p18"/>
          <p:cNvSpPr txBox="1">
            <a:spLocks noGrp="1"/>
          </p:cNvSpPr>
          <p:nvPr>
            <p:ph type="body" idx="1"/>
          </p:nvPr>
        </p:nvSpPr>
        <p:spPr>
          <a:xfrm>
            <a:off x="479394" y="1152475"/>
            <a:ext cx="8352906" cy="340177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Read the following article on the policy for school breakfast and discuss the article in your group. Give your opinion on whether or not you agree with this policy.</a:t>
            </a:r>
            <a:endParaRPr dirty="0"/>
          </a:p>
          <a:p>
            <a:pPr marL="0" lvl="0" indent="0" algn="l" rtl="0">
              <a:spcBef>
                <a:spcPts val="1600"/>
              </a:spcBef>
              <a:spcAft>
                <a:spcPts val="0"/>
              </a:spcAft>
              <a:buNone/>
            </a:pPr>
            <a:r>
              <a:rPr lang="en" u="sng" dirty="0">
                <a:solidFill>
                  <a:schemeClr val="hlink"/>
                </a:solidFill>
                <a:hlinkClick r:id="rId3"/>
              </a:rPr>
              <a:t>https://www.fns.usda.gov/sbp/school-breakfast-program</a:t>
            </a: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title"/>
          </p:nvPr>
        </p:nvSpPr>
        <p:spPr>
          <a:xfrm>
            <a:off x="542520" y="213064"/>
            <a:ext cx="8122086" cy="884400"/>
          </a:xfrm>
          <a:prstGeom prst="rect">
            <a:avLst/>
          </a:prstGeom>
        </p:spPr>
        <p:txBody>
          <a:bodyPr spcFirstLastPara="1" wrap="square" lIns="91425" tIns="91425" rIns="91425" bIns="91425" anchor="t" anchorCtr="0">
            <a:noAutofit/>
          </a:bodyPr>
          <a:lstStyle/>
          <a:p>
            <a:pPr lvl="0"/>
            <a:r>
              <a:rPr lang="en-US" sz="2800" cap="none" dirty="0" smtClean="0"/>
              <a:t>Develop a solution: take a look at the following </a:t>
            </a:r>
            <a:r>
              <a:rPr lang="en-US" sz="2800" cap="none" dirty="0" smtClean="0"/>
              <a:t>solutions (step 5 of the PPA)</a:t>
            </a:r>
            <a:endParaRPr lang="en-US" sz="2800" cap="none" dirty="0"/>
          </a:p>
        </p:txBody>
      </p:sp>
      <p:sp>
        <p:nvSpPr>
          <p:cNvPr id="93" name="Google Shape;93;p19"/>
          <p:cNvSpPr txBox="1">
            <a:spLocks noGrp="1"/>
          </p:cNvSpPr>
          <p:nvPr>
            <p:ph type="body" idx="1"/>
          </p:nvPr>
        </p:nvSpPr>
        <p:spPr>
          <a:xfrm>
            <a:off x="235944" y="1233202"/>
            <a:ext cx="8659481" cy="3773803"/>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000" dirty="0"/>
              <a:t>Extend the school breakfast program so late students can eat as well.</a:t>
            </a:r>
            <a:endParaRPr sz="2000" dirty="0"/>
          </a:p>
          <a:p>
            <a:pPr marL="457200" lvl="0" indent="-342900" algn="l" rtl="0">
              <a:spcBef>
                <a:spcPts val="0"/>
              </a:spcBef>
              <a:spcAft>
                <a:spcPts val="0"/>
              </a:spcAft>
              <a:buSzPts val="1800"/>
              <a:buChar char="●"/>
            </a:pPr>
            <a:r>
              <a:rPr lang="en" sz="2000" dirty="0"/>
              <a:t>Have different snacks in the classroom so students may help themselves when they are hungry.</a:t>
            </a:r>
            <a:endParaRPr sz="2000" dirty="0"/>
          </a:p>
          <a:p>
            <a:pPr marL="457200" lvl="0" indent="-342900" algn="l" rtl="0">
              <a:spcBef>
                <a:spcPts val="0"/>
              </a:spcBef>
              <a:spcAft>
                <a:spcPts val="0"/>
              </a:spcAft>
              <a:buSzPts val="1800"/>
              <a:buChar char="●"/>
            </a:pPr>
            <a:r>
              <a:rPr lang="en" sz="2000" dirty="0"/>
              <a:t>Have different healthy options for students to eat.</a:t>
            </a:r>
            <a:endParaRPr sz="2000" dirty="0"/>
          </a:p>
          <a:p>
            <a:pPr marL="457200" lvl="0" indent="-342900" algn="l" rtl="0">
              <a:spcBef>
                <a:spcPts val="0"/>
              </a:spcBef>
              <a:spcAft>
                <a:spcPts val="0"/>
              </a:spcAft>
              <a:buSzPts val="1800"/>
              <a:buChar char="●"/>
            </a:pPr>
            <a:r>
              <a:rPr lang="en" sz="2000" dirty="0"/>
              <a:t>Take an opportunity to have snack time in the classroom for all students, not just for the smaller students.</a:t>
            </a:r>
            <a:endParaRPr sz="2000" dirty="0"/>
          </a:p>
          <a:p>
            <a:pPr marL="457200" lvl="0" indent="-342900" algn="l" rtl="0">
              <a:spcBef>
                <a:spcPts val="0"/>
              </a:spcBef>
              <a:spcAft>
                <a:spcPts val="0"/>
              </a:spcAft>
              <a:buSzPts val="1800"/>
              <a:buChar char="●"/>
            </a:pPr>
            <a:r>
              <a:rPr lang="en" sz="2000" dirty="0"/>
              <a:t>After looking at these solutions, try to come up with your own solution or pick one of the solutions and tell why you think it would work at IS 286.</a:t>
            </a:r>
            <a:endParaRP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168674" y="346229"/>
            <a:ext cx="8975326" cy="572700"/>
          </a:xfrm>
          <a:prstGeom prst="rect">
            <a:avLst/>
          </a:prstGeom>
        </p:spPr>
        <p:txBody>
          <a:bodyPr spcFirstLastPara="1" wrap="square" lIns="91425" tIns="91425" rIns="91425" bIns="91425" anchor="t" anchorCtr="0">
            <a:noAutofit/>
          </a:bodyPr>
          <a:lstStyle/>
          <a:p>
            <a:pPr lvl="0"/>
            <a:r>
              <a:rPr lang="en-US" sz="2800" cap="none" dirty="0" smtClean="0"/>
              <a:t>Select the Best </a:t>
            </a:r>
            <a:r>
              <a:rPr lang="en-US" sz="2800" cap="none" dirty="0" smtClean="0"/>
              <a:t>S</a:t>
            </a:r>
            <a:r>
              <a:rPr lang="en-US" sz="2800" cap="none" dirty="0" smtClean="0"/>
              <a:t>olution (Step 6 of the PPA)</a:t>
            </a:r>
            <a:endParaRPr lang="en-US" sz="2800" cap="none" dirty="0"/>
          </a:p>
        </p:txBody>
      </p:sp>
      <p:sp>
        <p:nvSpPr>
          <p:cNvPr id="99" name="Google Shape;99;p20"/>
          <p:cNvSpPr txBox="1">
            <a:spLocks noGrp="1"/>
          </p:cNvSpPr>
          <p:nvPr>
            <p:ph type="body" idx="1"/>
          </p:nvPr>
        </p:nvSpPr>
        <p:spPr>
          <a:xfrm>
            <a:off x="320578" y="1063698"/>
            <a:ext cx="8520600" cy="3881164"/>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sz="2400" dirty="0"/>
              <a:t>Pick one of the above solutions for students eating throughout the school day and defend it. How would it help students at IS 286 do better on assessments and to get through the school day</a:t>
            </a:r>
            <a:r>
              <a:rPr lang="en" sz="2400" dirty="0" smtClean="0"/>
              <a:t>?</a:t>
            </a:r>
            <a:endParaRPr lang="en-US" sz="2400" dirty="0" smtClean="0"/>
          </a:p>
          <a:p>
            <a:pPr marL="457200" lvl="0" indent="-342900" algn="l" rtl="0">
              <a:spcBef>
                <a:spcPts val="0"/>
              </a:spcBef>
              <a:spcAft>
                <a:spcPts val="0"/>
              </a:spcAft>
              <a:buSzPts val="1800"/>
              <a:buChar char="●"/>
            </a:pPr>
            <a:r>
              <a:rPr lang="en-US" sz="2400" dirty="0" smtClean="0"/>
              <a:t>You may choose the way in which you would like to defend your solution. You may write your reason for defending it or you may give an oral presentation in which you explain to the class why you choose the solution</a:t>
            </a:r>
            <a:r>
              <a:rPr lang="en-US" sz="2400" dirty="0" smtClean="0"/>
              <a:t>.</a:t>
            </a:r>
            <a:endParaRPr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TotalTime>
  <Words>399</Words>
  <Application>Microsoft Office PowerPoint</Application>
  <PresentationFormat>On-screen Show (16:9)</PresentationFormat>
  <Paragraphs>36</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The Emptiness Within</vt:lpstr>
      <vt:lpstr>Identify the problem: Step 1 of the PPA)</vt:lpstr>
      <vt:lpstr>Mini Lesson</vt:lpstr>
      <vt:lpstr>Gather the Evidence (Step 2 of the PPA)</vt:lpstr>
      <vt:lpstr>Identify the causes (Step 3 of the PPA)</vt:lpstr>
      <vt:lpstr>Evaluate an Existing Policy (Step 4)</vt:lpstr>
      <vt:lpstr>Develop a solution: take a look at the following solutions (step 5 of the PPA)</vt:lpstr>
      <vt:lpstr>Select the Best Solution (Step 6 of the PPA)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Emptiness Within</dc:title>
  <cp:lastModifiedBy>Windows User</cp:lastModifiedBy>
  <cp:revision>3</cp:revision>
  <dcterms:modified xsi:type="dcterms:W3CDTF">2020-02-15T16:31:23Z</dcterms:modified>
</cp:coreProperties>
</file>