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5" r:id="rId6"/>
    <p:sldId id="262" r:id="rId7"/>
    <p:sldId id="266" r:id="rId8"/>
    <p:sldId id="267" r:id="rId9"/>
    <p:sldId id="260" r:id="rId10"/>
    <p:sldId id="261"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6D1809E-5160-4151-A8EB-4E64EF7183E2}" type="datetimeFigureOut">
              <a:rPr lang="en-US" smtClean="0"/>
              <a:pPr/>
              <a:t>1/24/2020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06D37EE-9E9D-4D0C-A3A1-42B9C91E7F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D1809E-5160-4151-A8EB-4E64EF7183E2}"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D37EE-9E9D-4D0C-A3A1-42B9C91E7F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E6D1809E-5160-4151-A8EB-4E64EF7183E2}" type="datetimeFigureOut">
              <a:rPr lang="en-US" smtClean="0"/>
              <a:pPr/>
              <a:t>1/24/2020</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06D37EE-9E9D-4D0C-A3A1-42B9C91E7F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D1809E-5160-4151-A8EB-4E64EF7183E2}"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D37EE-9E9D-4D0C-A3A1-42B9C91E7F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6D1809E-5160-4151-A8EB-4E64EF7183E2}" type="datetimeFigureOut">
              <a:rPr lang="en-US" smtClean="0"/>
              <a:pPr/>
              <a:t>1/24/2020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A06D37EE-9E9D-4D0C-A3A1-42B9C91E7F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6D1809E-5160-4151-A8EB-4E64EF7183E2}"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D37EE-9E9D-4D0C-A3A1-42B9C91E7F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6D1809E-5160-4151-A8EB-4E64EF7183E2}" type="datetimeFigureOut">
              <a:rPr lang="en-US" smtClean="0"/>
              <a:pPr/>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6D37EE-9E9D-4D0C-A3A1-42B9C91E7F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6D1809E-5160-4151-A8EB-4E64EF7183E2}" type="datetimeFigureOut">
              <a:rPr lang="en-US" smtClean="0"/>
              <a:pPr/>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6D37EE-9E9D-4D0C-A3A1-42B9C91E7F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6D1809E-5160-4151-A8EB-4E64EF7183E2}" type="datetimeFigureOut">
              <a:rPr lang="en-US" smtClean="0"/>
              <a:pPr/>
              <a:t>1/24/2020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A06D37EE-9E9D-4D0C-A3A1-42B9C91E7F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6D1809E-5160-4151-A8EB-4E64EF7183E2}"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D37EE-9E9D-4D0C-A3A1-42B9C91E7F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E6D1809E-5160-4151-A8EB-4E64EF7183E2}"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D37EE-9E9D-4D0C-A3A1-42B9C91E7FC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6D1809E-5160-4151-A8EB-4E64EF7183E2}" type="datetimeFigureOut">
              <a:rPr lang="en-US" smtClean="0"/>
              <a:pPr/>
              <a:t>1/24/2020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06D37EE-9E9D-4D0C-A3A1-42B9C91E7F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ames@ms324.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consumer.ftc.gov/media/video-0005-net-cetera-stand-cyberbullying"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heraldmailmedia.com/life/what-really-causes-cyberbullying/article_9ff3c3ed-b55c-5b89-9e04-a8c8dcbb9137.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chools.nyc.gov/school-life/school-environment/respect-for-al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teachertube.com/videos/249685"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80886"/>
            <a:ext cx="7772400" cy="762000"/>
          </a:xfrm>
        </p:spPr>
        <p:txBody>
          <a:bodyPr/>
          <a:lstStyle/>
          <a:p>
            <a:pPr algn="l"/>
            <a:r>
              <a:rPr lang="en-US" dirty="0"/>
              <a:t>Define the problem:</a:t>
            </a:r>
          </a:p>
        </p:txBody>
      </p:sp>
      <p:sp>
        <p:nvSpPr>
          <p:cNvPr id="3" name="Subtitle 2"/>
          <p:cNvSpPr>
            <a:spLocks noGrp="1"/>
          </p:cNvSpPr>
          <p:nvPr>
            <p:ph type="subTitle" idx="1"/>
          </p:nvPr>
        </p:nvSpPr>
        <p:spPr>
          <a:xfrm>
            <a:off x="2743200" y="1143000"/>
            <a:ext cx="6324600" cy="5553164"/>
          </a:xfrm>
        </p:spPr>
        <p:txBody>
          <a:bodyPr>
            <a:noAutofit/>
          </a:bodyPr>
          <a:lstStyle/>
          <a:p>
            <a:pPr algn="l"/>
            <a:endParaRPr lang="en-US" sz="3600" b="1" dirty="0">
              <a:solidFill>
                <a:schemeClr val="tx1"/>
              </a:solidFill>
            </a:endParaRPr>
          </a:p>
          <a:p>
            <a:pPr algn="l"/>
            <a:r>
              <a:rPr lang="en-US" sz="3600" b="1" dirty="0">
                <a:solidFill>
                  <a:schemeClr val="tx1"/>
                </a:solidFill>
              </a:rPr>
              <a:t>Students in MS 324’s class 802 are experiencing and participating in cyberbullying on Facebook Live and other forms of social media. </a:t>
            </a:r>
          </a:p>
          <a:p>
            <a:pPr algn="l"/>
            <a:endParaRPr lang="en-US" sz="3600" b="1" dirty="0">
              <a:solidFill>
                <a:schemeClr val="tx1"/>
              </a:solidFill>
            </a:endParaRPr>
          </a:p>
        </p:txBody>
      </p:sp>
      <p:sp>
        <p:nvSpPr>
          <p:cNvPr id="4" name="TextBox 3"/>
          <p:cNvSpPr txBox="1"/>
          <p:nvPr/>
        </p:nvSpPr>
        <p:spPr>
          <a:xfrm>
            <a:off x="28575" y="5680501"/>
            <a:ext cx="2562225" cy="1015663"/>
          </a:xfrm>
          <a:prstGeom prst="rect">
            <a:avLst/>
          </a:prstGeom>
          <a:noFill/>
        </p:spPr>
        <p:txBody>
          <a:bodyPr wrap="square" rtlCol="0">
            <a:spAutoFit/>
          </a:bodyPr>
          <a:lstStyle/>
          <a:p>
            <a:r>
              <a:rPr lang="en-US" sz="2000" b="1" dirty="0">
                <a:solidFill>
                  <a:schemeClr val="tx1"/>
                </a:solidFill>
              </a:rPr>
              <a:t>Cherise James </a:t>
            </a:r>
          </a:p>
          <a:p>
            <a:r>
              <a:rPr lang="en-US" sz="2000" b="1" dirty="0">
                <a:solidFill>
                  <a:schemeClr val="tx1"/>
                </a:solidFill>
              </a:rPr>
              <a:t>MS 324 </a:t>
            </a:r>
          </a:p>
          <a:p>
            <a:r>
              <a:rPr lang="en-US" sz="2000" b="1" dirty="0">
                <a:solidFill>
                  <a:schemeClr val="tx1"/>
                </a:solidFill>
                <a:hlinkClick r:id="rId2"/>
              </a:rPr>
              <a:t>james@ms324.org</a:t>
            </a:r>
            <a:endParaRPr lang="en-US" sz="2000" b="1" dirty="0">
              <a:solidFill>
                <a:schemeClr val="tx1"/>
              </a:solidFill>
            </a:endParaRPr>
          </a:p>
        </p:txBody>
      </p:sp>
    </p:spTree>
    <p:extLst>
      <p:ext uri="{BB962C8B-B14F-4D97-AF65-F5344CB8AC3E}">
        <p14:creationId xmlns:p14="http://schemas.microsoft.com/office/powerpoint/2010/main" val="1754341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What can WE do to put an end to cyberbullying?</a:t>
            </a:r>
          </a:p>
        </p:txBody>
      </p:sp>
      <p:sp>
        <p:nvSpPr>
          <p:cNvPr id="3" name="Content Placeholder 2"/>
          <p:cNvSpPr>
            <a:spLocks noGrp="1"/>
          </p:cNvSpPr>
          <p:nvPr>
            <p:ph idx="1"/>
          </p:nvPr>
        </p:nvSpPr>
        <p:spPr/>
        <p:txBody>
          <a:bodyPr/>
          <a:lstStyle/>
          <a:p>
            <a:r>
              <a:rPr lang="en-US" sz="3200" dirty="0"/>
              <a:t>In groups of 4 discuss the following:</a:t>
            </a:r>
          </a:p>
          <a:p>
            <a:pPr lvl="1"/>
            <a:endParaRPr lang="en-US" sz="3200" dirty="0">
              <a:solidFill>
                <a:schemeClr val="tx1"/>
              </a:solidFill>
            </a:endParaRPr>
          </a:p>
          <a:p>
            <a:pPr marL="292608" lvl="1" indent="0">
              <a:buNone/>
            </a:pPr>
            <a:r>
              <a:rPr lang="en-US" sz="3200" dirty="0">
                <a:solidFill>
                  <a:schemeClr val="tx1"/>
                </a:solidFill>
              </a:rPr>
              <a:t>What are 3 new policies our class could develop to stop or lesson  cyberbullying in our class 802?</a:t>
            </a:r>
          </a:p>
          <a:p>
            <a:endParaRPr lang="en-US" dirty="0"/>
          </a:p>
          <a:p>
            <a:pPr marL="0" indent="0">
              <a:buNone/>
            </a:pPr>
            <a:endParaRPr lang="en-US" dirty="0"/>
          </a:p>
        </p:txBody>
      </p:sp>
      <p:sp>
        <p:nvSpPr>
          <p:cNvPr id="4" name="TextBox 3">
            <a:extLst>
              <a:ext uri="{FF2B5EF4-FFF2-40B4-BE49-F238E27FC236}">
                <a16:creationId xmlns:a16="http://schemas.microsoft.com/office/drawing/2014/main" id="{F004EA57-C2C9-438F-BECF-4E6DAC9F484D}"/>
              </a:ext>
            </a:extLst>
          </p:cNvPr>
          <p:cNvSpPr txBox="1"/>
          <p:nvPr/>
        </p:nvSpPr>
        <p:spPr>
          <a:xfrm>
            <a:off x="5715000" y="6211669"/>
            <a:ext cx="2514600" cy="646331"/>
          </a:xfrm>
          <a:prstGeom prst="rect">
            <a:avLst/>
          </a:prstGeom>
          <a:noFill/>
        </p:spPr>
        <p:txBody>
          <a:bodyPr wrap="square" rtlCol="0">
            <a:spAutoFit/>
          </a:bodyPr>
          <a:lstStyle/>
          <a:p>
            <a:r>
              <a:rPr lang="en-US" dirty="0"/>
              <a:t>Step 5 of the PPA: </a:t>
            </a:r>
          </a:p>
          <a:p>
            <a:r>
              <a:rPr lang="en-US" dirty="0"/>
              <a:t>Develop New Solutions</a:t>
            </a:r>
          </a:p>
        </p:txBody>
      </p:sp>
    </p:spTree>
    <p:extLst>
      <p:ext uri="{BB962C8B-B14F-4D97-AF65-F5344CB8AC3E}">
        <p14:creationId xmlns:p14="http://schemas.microsoft.com/office/powerpoint/2010/main" val="2192749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686800" cy="1143000"/>
          </a:xfrm>
        </p:spPr>
        <p:txBody>
          <a:bodyPr>
            <a:normAutofit fontScale="90000"/>
          </a:bodyPr>
          <a:lstStyle/>
          <a:p>
            <a:pPr algn="ctr"/>
            <a:r>
              <a:rPr lang="en-US" dirty="0"/>
              <a:t>Best solution: Feasible and effective</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124200" y="3657600"/>
            <a:ext cx="2786063" cy="2786063"/>
          </a:xfrm>
        </p:spPr>
      </p:pic>
      <p:sp>
        <p:nvSpPr>
          <p:cNvPr id="5" name="TextBox 4"/>
          <p:cNvSpPr txBox="1"/>
          <p:nvPr/>
        </p:nvSpPr>
        <p:spPr>
          <a:xfrm>
            <a:off x="533400" y="1295400"/>
            <a:ext cx="7010400"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t>For each of the 3 policies our class developed, discuss in your groups how feasible each one is (the likelihood it can be put into practice) and how effective each will be (the likelihood that each would be able to stop or lessen cyberbullying in our class</a:t>
            </a:r>
          </a:p>
          <a:p>
            <a:endParaRPr lang="en-US" sz="2400" dirty="0"/>
          </a:p>
          <a:p>
            <a:endParaRPr lang="en-US" sz="2400" dirty="0"/>
          </a:p>
        </p:txBody>
      </p:sp>
      <p:sp>
        <p:nvSpPr>
          <p:cNvPr id="6" name="TextBox 5">
            <a:extLst>
              <a:ext uri="{FF2B5EF4-FFF2-40B4-BE49-F238E27FC236}">
                <a16:creationId xmlns:a16="http://schemas.microsoft.com/office/drawing/2014/main" id="{1B41678E-D2C5-4F32-87BF-6C089CB438CB}"/>
              </a:ext>
            </a:extLst>
          </p:cNvPr>
          <p:cNvSpPr txBox="1"/>
          <p:nvPr/>
        </p:nvSpPr>
        <p:spPr>
          <a:xfrm>
            <a:off x="5867400" y="6211669"/>
            <a:ext cx="2362200" cy="646331"/>
          </a:xfrm>
          <a:prstGeom prst="rect">
            <a:avLst/>
          </a:prstGeom>
          <a:noFill/>
        </p:spPr>
        <p:txBody>
          <a:bodyPr wrap="square" rtlCol="0">
            <a:spAutoFit/>
          </a:bodyPr>
          <a:lstStyle/>
          <a:p>
            <a:r>
              <a:rPr lang="en-US" dirty="0"/>
              <a:t>Step 6 of the PPA: </a:t>
            </a:r>
          </a:p>
          <a:p>
            <a:r>
              <a:rPr lang="en-US" dirty="0"/>
              <a:t>Evaluate Solutions</a:t>
            </a:r>
          </a:p>
        </p:txBody>
      </p:sp>
    </p:spTree>
    <p:extLst>
      <p:ext uri="{BB962C8B-B14F-4D97-AF65-F5344CB8AC3E}">
        <p14:creationId xmlns:p14="http://schemas.microsoft.com/office/powerpoint/2010/main" val="406660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a:t>Public Policy Analyst Steps</a:t>
            </a:r>
          </a:p>
        </p:txBody>
      </p:sp>
      <p:sp>
        <p:nvSpPr>
          <p:cNvPr id="3" name="Content Placeholder 2"/>
          <p:cNvSpPr>
            <a:spLocks noGrp="1"/>
          </p:cNvSpPr>
          <p:nvPr>
            <p:ph idx="1"/>
          </p:nvPr>
        </p:nvSpPr>
        <p:spPr>
          <a:xfrm>
            <a:off x="33867" y="1143000"/>
            <a:ext cx="8382000" cy="5181600"/>
          </a:xfrm>
        </p:spPr>
        <p:txBody>
          <a:bodyPr>
            <a:normAutofit lnSpcReduction="10000"/>
          </a:bodyPr>
          <a:lstStyle/>
          <a:p>
            <a:pPr marL="457200" lvl="0" indent="-381000">
              <a:spcBef>
                <a:spcPts val="0"/>
              </a:spcBef>
              <a:buSzPts val="2400"/>
              <a:buAutoNum type="arabicParenR"/>
            </a:pPr>
            <a:r>
              <a:rPr lang="en-US" sz="2600" b="1" dirty="0"/>
              <a:t>Define the problem: </a:t>
            </a:r>
            <a:r>
              <a:rPr lang="en-US" sz="2600" dirty="0"/>
              <a:t>Students in 802 are experiencing and participating in cyberbullying.</a:t>
            </a:r>
          </a:p>
          <a:p>
            <a:pPr marL="457200" lvl="0" indent="-381000">
              <a:spcBef>
                <a:spcPts val="0"/>
              </a:spcBef>
              <a:buSzPts val="2400"/>
              <a:buAutoNum type="arabicParenR"/>
            </a:pPr>
            <a:endParaRPr lang="en-US" sz="2600" b="1" dirty="0"/>
          </a:p>
          <a:p>
            <a:pPr marL="457200" lvl="0" indent="-381000">
              <a:spcBef>
                <a:spcPts val="0"/>
              </a:spcBef>
              <a:buSzPts val="2400"/>
              <a:buAutoNum type="arabicParenR"/>
            </a:pPr>
            <a:r>
              <a:rPr lang="en-US" sz="2600" b="1" dirty="0"/>
              <a:t>Gather Evidence: </a:t>
            </a:r>
            <a:r>
              <a:rPr lang="en-US" sz="2600" dirty="0"/>
              <a:t>The Dean has contacted teachers</a:t>
            </a:r>
          </a:p>
          <a:p>
            <a:pPr marL="76200" lvl="0" indent="0">
              <a:spcBef>
                <a:spcPts val="0"/>
              </a:spcBef>
              <a:buSzPts val="2400"/>
              <a:buNone/>
            </a:pPr>
            <a:r>
              <a:rPr lang="en-US" dirty="0"/>
              <a:t> </a:t>
            </a:r>
            <a:r>
              <a:rPr lang="en-US" sz="2600" dirty="0"/>
              <a:t> about bullying issues in this class. </a:t>
            </a:r>
          </a:p>
          <a:p>
            <a:pPr marL="457200" lvl="0" indent="-381000">
              <a:spcBef>
                <a:spcPts val="0"/>
              </a:spcBef>
              <a:buSzPts val="2400"/>
              <a:buAutoNum type="arabicParenR"/>
            </a:pPr>
            <a:endParaRPr lang="en-US" sz="2600" b="1" dirty="0"/>
          </a:p>
          <a:p>
            <a:pPr marL="457200" lvl="0" indent="-381000">
              <a:spcBef>
                <a:spcPts val="0"/>
              </a:spcBef>
              <a:buSzPts val="2400"/>
              <a:buAutoNum type="arabicParenR"/>
            </a:pPr>
            <a:r>
              <a:rPr lang="en-US" sz="2600" b="1" dirty="0"/>
              <a:t>Causes:  </a:t>
            </a:r>
            <a:r>
              <a:rPr lang="en-US" sz="2600" dirty="0"/>
              <a:t>Why are students engaging in cyberbullying?</a:t>
            </a:r>
            <a:endParaRPr lang="en-US" sz="2600" b="1" dirty="0"/>
          </a:p>
          <a:p>
            <a:pPr marL="457200" lvl="0" indent="-381000">
              <a:spcBef>
                <a:spcPts val="0"/>
              </a:spcBef>
              <a:buSzPts val="2400"/>
              <a:buAutoNum type="arabicParenR"/>
            </a:pPr>
            <a:endParaRPr lang="en-US" sz="2600" b="1" dirty="0"/>
          </a:p>
          <a:p>
            <a:pPr marL="457200" lvl="0" indent="-381000">
              <a:spcBef>
                <a:spcPts val="0"/>
              </a:spcBef>
              <a:buSzPts val="2400"/>
              <a:buAutoNum type="arabicParenR"/>
            </a:pPr>
            <a:r>
              <a:rPr lang="en-US" sz="2600" b="1" dirty="0"/>
              <a:t>Possible Solutions: </a:t>
            </a:r>
            <a:r>
              <a:rPr lang="en-US" sz="2600" dirty="0"/>
              <a:t>How have other students tried to put an end to cyberbullying?</a:t>
            </a:r>
          </a:p>
          <a:p>
            <a:pPr marL="457200" lvl="0" indent="-381000">
              <a:spcBef>
                <a:spcPts val="0"/>
              </a:spcBef>
              <a:buSzPts val="2400"/>
              <a:buAutoNum type="arabicParenR"/>
            </a:pPr>
            <a:endParaRPr lang="en-US" sz="2600" dirty="0"/>
          </a:p>
          <a:p>
            <a:pPr marL="457200" lvl="0" indent="-381000">
              <a:spcBef>
                <a:spcPts val="0"/>
              </a:spcBef>
              <a:buSzPts val="2400"/>
              <a:buAutoNum type="arabicParenR"/>
            </a:pPr>
            <a:r>
              <a:rPr lang="en-US" sz="2600" b="1" dirty="0"/>
              <a:t>Best Solution: </a:t>
            </a:r>
            <a:r>
              <a:rPr lang="en-US" sz="2600" dirty="0"/>
              <a:t>Determine the best solution for our class 802.</a:t>
            </a:r>
            <a:endParaRPr lang="en-US" sz="2600" b="1" dirty="0"/>
          </a:p>
        </p:txBody>
      </p:sp>
    </p:spTree>
    <p:extLst>
      <p:ext uri="{BB962C8B-B14F-4D97-AF65-F5344CB8AC3E}">
        <p14:creationId xmlns:p14="http://schemas.microsoft.com/office/powerpoint/2010/main" val="3918601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242048" cy="1143000"/>
          </a:xfrm>
        </p:spPr>
        <p:txBody>
          <a:bodyPr/>
          <a:lstStyle/>
          <a:p>
            <a:pPr algn="ctr"/>
            <a:r>
              <a:rPr lang="en-US" dirty="0"/>
              <a:t>What is </a:t>
            </a:r>
            <a:r>
              <a:rPr lang="en-US" i="1" dirty="0"/>
              <a:t>cyberbullying</a:t>
            </a:r>
            <a:r>
              <a:rPr lang="en-US" dirty="0"/>
              <a:t>?</a:t>
            </a:r>
          </a:p>
        </p:txBody>
      </p:sp>
      <p:sp>
        <p:nvSpPr>
          <p:cNvPr id="4" name="Content Placeholder 3"/>
          <p:cNvSpPr>
            <a:spLocks noGrp="1"/>
          </p:cNvSpPr>
          <p:nvPr>
            <p:ph sz="half" idx="1"/>
          </p:nvPr>
        </p:nvSpPr>
        <p:spPr>
          <a:xfrm>
            <a:off x="457200" y="1676400"/>
            <a:ext cx="4038600" cy="4449763"/>
          </a:xfrm>
        </p:spPr>
        <p:txBody>
          <a:bodyPr>
            <a:normAutofit fontScale="40000" lnSpcReduction="20000"/>
          </a:bodyPr>
          <a:lstStyle/>
          <a:p>
            <a:r>
              <a:rPr lang="en-US" sz="8000" dirty="0"/>
              <a:t>Turn and Talk to your neighbor</a:t>
            </a:r>
          </a:p>
          <a:p>
            <a:endParaRPr lang="en-US" sz="8000" dirty="0"/>
          </a:p>
          <a:p>
            <a:r>
              <a:rPr lang="en-US" sz="8000" dirty="0"/>
              <a:t>Share out </a:t>
            </a:r>
          </a:p>
          <a:p>
            <a:endParaRPr lang="en-US" sz="8000" dirty="0"/>
          </a:p>
          <a:p>
            <a:r>
              <a:rPr lang="en-US" sz="8000" dirty="0"/>
              <a:t>Let’s watch a short video that discusses cyberbullying</a:t>
            </a:r>
            <a:endParaRPr lang="en-US" sz="4000" dirty="0">
              <a:hlinkClick r:id="rId2"/>
            </a:endParaRPr>
          </a:p>
          <a:p>
            <a:pPr marL="0" indent="0">
              <a:buNone/>
            </a:pPr>
            <a:r>
              <a:rPr lang="en-US" sz="4000" dirty="0">
                <a:hlinkClick r:id="rId2"/>
              </a:rPr>
              <a:t>https://www.consumer.ftc.gov/media/video-0005-net-cetera-stand-cyberbullying</a:t>
            </a:r>
            <a:endParaRPr lang="en-US" sz="4000" dirty="0"/>
          </a:p>
          <a:p>
            <a:endParaRPr lang="en-US" sz="4000" dirty="0"/>
          </a:p>
          <a:p>
            <a:endParaRPr lang="en-US" dirty="0"/>
          </a:p>
          <a:p>
            <a:pPr marL="0" indent="0">
              <a:buNone/>
            </a:pPr>
            <a:endParaRPr lang="en-US" dirty="0"/>
          </a:p>
        </p:txBody>
      </p:sp>
      <p:pic>
        <p:nvPicPr>
          <p:cNvPr id="6" name="Content Placeholder 5"/>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495800" y="2514600"/>
            <a:ext cx="3521075" cy="2640806"/>
          </a:xfrm>
        </p:spPr>
      </p:pic>
      <p:sp>
        <p:nvSpPr>
          <p:cNvPr id="3" name="TextBox 2">
            <a:extLst>
              <a:ext uri="{FF2B5EF4-FFF2-40B4-BE49-F238E27FC236}">
                <a16:creationId xmlns:a16="http://schemas.microsoft.com/office/drawing/2014/main" id="{B8E07690-06FF-4966-AD35-7EB96D2E0C50}"/>
              </a:ext>
            </a:extLst>
          </p:cNvPr>
          <p:cNvSpPr txBox="1"/>
          <p:nvPr/>
        </p:nvSpPr>
        <p:spPr>
          <a:xfrm>
            <a:off x="5943600" y="6211669"/>
            <a:ext cx="2276475" cy="646331"/>
          </a:xfrm>
          <a:prstGeom prst="rect">
            <a:avLst/>
          </a:prstGeom>
          <a:noFill/>
        </p:spPr>
        <p:txBody>
          <a:bodyPr wrap="square" rtlCol="0">
            <a:spAutoFit/>
          </a:bodyPr>
          <a:lstStyle/>
          <a:p>
            <a:r>
              <a:rPr lang="en-US" dirty="0"/>
              <a:t>Step 1 of the PPA: Define the Problem</a:t>
            </a:r>
          </a:p>
        </p:txBody>
      </p:sp>
    </p:spTree>
    <p:extLst>
      <p:ext uri="{BB962C8B-B14F-4D97-AF65-F5344CB8AC3E}">
        <p14:creationId xmlns:p14="http://schemas.microsoft.com/office/powerpoint/2010/main" val="4028708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Is cyberbullying a real issue for teenagers?</a:t>
            </a:r>
          </a:p>
        </p:txBody>
      </p:sp>
      <p:sp>
        <p:nvSpPr>
          <p:cNvPr id="4" name="Content Placeholder 3"/>
          <p:cNvSpPr>
            <a:spLocks noGrp="1"/>
          </p:cNvSpPr>
          <p:nvPr>
            <p:ph idx="1"/>
          </p:nvPr>
        </p:nvSpPr>
        <p:spPr>
          <a:xfrm>
            <a:off x="609600" y="2362200"/>
            <a:ext cx="7239000" cy="4191000"/>
          </a:xfrm>
        </p:spPr>
        <p:txBody>
          <a:bodyPr>
            <a:normAutofit/>
          </a:bodyPr>
          <a:lstStyle/>
          <a:p>
            <a:pPr lvl="1"/>
            <a:r>
              <a:rPr lang="en-US" sz="2800" dirty="0">
                <a:solidFill>
                  <a:schemeClr val="tx1"/>
                </a:solidFill>
              </a:rPr>
              <a:t>According to the Department of Health and Human Services, about 20% of teens in the U.S. experienced bullying in 2017.</a:t>
            </a:r>
          </a:p>
          <a:p>
            <a:endParaRPr lang="en-US" sz="2800" dirty="0"/>
          </a:p>
          <a:p>
            <a:pPr lvl="1"/>
            <a:r>
              <a:rPr lang="en-US" sz="2800" dirty="0">
                <a:solidFill>
                  <a:schemeClr val="tx1"/>
                </a:solidFill>
              </a:rPr>
              <a:t>Cyberbullying has replaced bullying as the common type of harassment that teens experience.</a:t>
            </a:r>
          </a:p>
          <a:p>
            <a:endParaRPr lang="en-US" dirty="0"/>
          </a:p>
        </p:txBody>
      </p:sp>
      <p:sp>
        <p:nvSpPr>
          <p:cNvPr id="3" name="Text Placeholder 2"/>
          <p:cNvSpPr>
            <a:spLocks noGrp="1"/>
          </p:cNvSpPr>
          <p:nvPr>
            <p:ph type="body" idx="4294967295"/>
          </p:nvPr>
        </p:nvSpPr>
        <p:spPr>
          <a:xfrm>
            <a:off x="0" y="1752600"/>
            <a:ext cx="3521075" cy="457200"/>
          </a:xfrm>
        </p:spPr>
        <p:txBody>
          <a:bodyPr>
            <a:normAutofit lnSpcReduction="10000"/>
          </a:bodyPr>
          <a:lstStyle/>
          <a:p>
            <a:r>
              <a:rPr lang="en-US" dirty="0"/>
              <a:t>What are the facts?</a:t>
            </a:r>
          </a:p>
        </p:txBody>
      </p:sp>
      <p:sp>
        <p:nvSpPr>
          <p:cNvPr id="6" name="Content Placeholder 5"/>
          <p:cNvSpPr>
            <a:spLocks noGrp="1"/>
          </p:cNvSpPr>
          <p:nvPr>
            <p:ph sz="quarter" idx="4294967295"/>
          </p:nvPr>
        </p:nvSpPr>
        <p:spPr>
          <a:xfrm>
            <a:off x="5102225" y="2209800"/>
            <a:ext cx="4041775" cy="4149725"/>
          </a:xfrm>
        </p:spPr>
        <p:txBody>
          <a:bodyPr>
            <a:normAutofit/>
          </a:bodyPr>
          <a:lstStyle/>
          <a:p>
            <a:endParaRPr lang="en-US" dirty="0"/>
          </a:p>
          <a:p>
            <a:endParaRPr lang="en-US" dirty="0"/>
          </a:p>
        </p:txBody>
      </p:sp>
      <p:sp>
        <p:nvSpPr>
          <p:cNvPr id="7" name="TextBox 6">
            <a:extLst>
              <a:ext uri="{FF2B5EF4-FFF2-40B4-BE49-F238E27FC236}">
                <a16:creationId xmlns:a16="http://schemas.microsoft.com/office/drawing/2014/main" id="{3AD6659F-8369-4F8B-B899-6BB233A3D6D7}"/>
              </a:ext>
            </a:extLst>
          </p:cNvPr>
          <p:cNvSpPr txBox="1"/>
          <p:nvPr/>
        </p:nvSpPr>
        <p:spPr>
          <a:xfrm>
            <a:off x="5867400" y="6211669"/>
            <a:ext cx="2362200" cy="646331"/>
          </a:xfrm>
          <a:prstGeom prst="rect">
            <a:avLst/>
          </a:prstGeom>
          <a:noFill/>
        </p:spPr>
        <p:txBody>
          <a:bodyPr wrap="square" rtlCol="0">
            <a:spAutoFit/>
          </a:bodyPr>
          <a:lstStyle/>
          <a:p>
            <a:r>
              <a:rPr lang="en-US" dirty="0"/>
              <a:t>Step 2 of the PPA: </a:t>
            </a:r>
          </a:p>
          <a:p>
            <a:r>
              <a:rPr lang="en-US" dirty="0"/>
              <a:t>Gather the Evidence</a:t>
            </a:r>
          </a:p>
        </p:txBody>
      </p:sp>
    </p:spTree>
    <p:extLst>
      <p:ext uri="{BB962C8B-B14F-4D97-AF65-F5344CB8AC3E}">
        <p14:creationId xmlns:p14="http://schemas.microsoft.com/office/powerpoint/2010/main" val="2324852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Is cyberbullying a real issue for teenagers?</a:t>
            </a:r>
          </a:p>
        </p:txBody>
      </p:sp>
      <p:sp>
        <p:nvSpPr>
          <p:cNvPr id="3" name="Content Placeholder 2"/>
          <p:cNvSpPr>
            <a:spLocks noGrp="1"/>
          </p:cNvSpPr>
          <p:nvPr>
            <p:ph idx="1"/>
          </p:nvPr>
        </p:nvSpPr>
        <p:spPr>
          <a:xfrm>
            <a:off x="228600" y="1676400"/>
            <a:ext cx="7467600" cy="4846320"/>
          </a:xfrm>
        </p:spPr>
        <p:txBody>
          <a:bodyPr/>
          <a:lstStyle/>
          <a:p>
            <a:r>
              <a:rPr lang="en-US" dirty="0"/>
              <a:t>What is the frequency?</a:t>
            </a:r>
          </a:p>
          <a:p>
            <a:endParaRPr lang="en-US" dirty="0"/>
          </a:p>
          <a:p>
            <a:pPr lvl="1"/>
            <a:r>
              <a:rPr lang="en-US" sz="2400" dirty="0">
                <a:solidFill>
                  <a:schemeClr val="tx1"/>
                </a:solidFill>
              </a:rPr>
              <a:t>The 2017 </a:t>
            </a:r>
            <a:r>
              <a:rPr lang="en-US" sz="2400" u="sng" dirty="0">
                <a:solidFill>
                  <a:schemeClr val="tx1"/>
                </a:solidFill>
              </a:rPr>
              <a:t>School Crime Supplement</a:t>
            </a:r>
            <a:r>
              <a:rPr lang="en-US" sz="2400" dirty="0">
                <a:solidFill>
                  <a:schemeClr val="tx1"/>
                </a:solidFill>
              </a:rPr>
              <a:t> indicates that 15% of students ages 12-18 reported being bullied online or by text.</a:t>
            </a:r>
          </a:p>
          <a:p>
            <a:endParaRPr lang="en-US" sz="2400" dirty="0"/>
          </a:p>
          <a:p>
            <a:pPr lvl="1"/>
            <a:r>
              <a:rPr lang="en-US" sz="2400" dirty="0">
                <a:solidFill>
                  <a:schemeClr val="tx1"/>
                </a:solidFill>
              </a:rPr>
              <a:t>The 2017 </a:t>
            </a:r>
            <a:r>
              <a:rPr lang="en-US" sz="2400" u="sng" dirty="0">
                <a:solidFill>
                  <a:schemeClr val="tx1"/>
                </a:solidFill>
              </a:rPr>
              <a:t>Youth Risk Behavior Surveillance System</a:t>
            </a:r>
            <a:r>
              <a:rPr lang="en-US" sz="2400" dirty="0">
                <a:solidFill>
                  <a:schemeClr val="tx1"/>
                </a:solidFill>
              </a:rPr>
              <a:t> indicates that an estimated 14.9% of high school students were electronically bullied in the 12 months prior to the survey.</a:t>
            </a:r>
          </a:p>
        </p:txBody>
      </p:sp>
      <p:sp>
        <p:nvSpPr>
          <p:cNvPr id="4" name="TextBox 3">
            <a:extLst>
              <a:ext uri="{FF2B5EF4-FFF2-40B4-BE49-F238E27FC236}">
                <a16:creationId xmlns:a16="http://schemas.microsoft.com/office/drawing/2014/main" id="{64ED14F4-6F78-4898-8F56-E7AB12E91696}"/>
              </a:ext>
            </a:extLst>
          </p:cNvPr>
          <p:cNvSpPr txBox="1"/>
          <p:nvPr/>
        </p:nvSpPr>
        <p:spPr>
          <a:xfrm>
            <a:off x="5867400" y="6211669"/>
            <a:ext cx="2362200" cy="646331"/>
          </a:xfrm>
          <a:prstGeom prst="rect">
            <a:avLst/>
          </a:prstGeom>
          <a:noFill/>
        </p:spPr>
        <p:txBody>
          <a:bodyPr wrap="square" rtlCol="0">
            <a:spAutoFit/>
          </a:bodyPr>
          <a:lstStyle/>
          <a:p>
            <a:r>
              <a:rPr lang="en-US" dirty="0"/>
              <a:t>Step 2 of the PPA: </a:t>
            </a:r>
          </a:p>
          <a:p>
            <a:r>
              <a:rPr lang="en-US" dirty="0"/>
              <a:t>Gather the Evidence</a:t>
            </a:r>
          </a:p>
        </p:txBody>
      </p:sp>
    </p:spTree>
    <p:extLst>
      <p:ext uri="{BB962C8B-B14F-4D97-AF65-F5344CB8AC3E}">
        <p14:creationId xmlns:p14="http://schemas.microsoft.com/office/powerpoint/2010/main" val="174697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Is cyberbullying an issue at MS 324?</a:t>
            </a:r>
          </a:p>
        </p:txBody>
      </p:sp>
      <p:sp>
        <p:nvSpPr>
          <p:cNvPr id="3" name="Content Placeholder 2"/>
          <p:cNvSpPr>
            <a:spLocks noGrp="1"/>
          </p:cNvSpPr>
          <p:nvPr>
            <p:ph idx="1"/>
          </p:nvPr>
        </p:nvSpPr>
        <p:spPr/>
        <p:txBody>
          <a:bodyPr/>
          <a:lstStyle/>
          <a:p>
            <a:r>
              <a:rPr lang="en-US" dirty="0"/>
              <a:t>Our Dean Mr. Downs has shared that students in our class are being bullied and are bullying others on Facebook Live and Social Media!</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81400" y="3276600"/>
            <a:ext cx="2438400" cy="2438400"/>
          </a:xfrm>
          <a:prstGeom prst="rect">
            <a:avLst/>
          </a:prstGeom>
        </p:spPr>
      </p:pic>
    </p:spTree>
    <p:extLst>
      <p:ext uri="{BB962C8B-B14F-4D97-AF65-F5344CB8AC3E}">
        <p14:creationId xmlns:p14="http://schemas.microsoft.com/office/powerpoint/2010/main" val="3828870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Cyberbullying causes </a:t>
            </a:r>
          </a:p>
        </p:txBody>
      </p:sp>
      <p:sp>
        <p:nvSpPr>
          <p:cNvPr id="3" name="Content Placeholder 2"/>
          <p:cNvSpPr>
            <a:spLocks noGrp="1"/>
          </p:cNvSpPr>
          <p:nvPr>
            <p:ph idx="1"/>
          </p:nvPr>
        </p:nvSpPr>
        <p:spPr/>
        <p:txBody>
          <a:bodyPr/>
          <a:lstStyle/>
          <a:p>
            <a:r>
              <a:rPr lang="en-US" dirty="0"/>
              <a:t>Turn and talk to your neighbor: What are three reasons why students choose to  cyberbully?</a:t>
            </a:r>
          </a:p>
          <a:p>
            <a:endParaRPr lang="en-US" dirty="0"/>
          </a:p>
          <a:p>
            <a:r>
              <a:rPr lang="en-US" dirty="0"/>
              <a:t>Article study: “What really causes cyberbullying?”</a:t>
            </a:r>
          </a:p>
          <a:p>
            <a:pPr marL="0" indent="0">
              <a:buNone/>
            </a:pPr>
            <a:r>
              <a:rPr lang="en-US" dirty="0">
                <a:hlinkClick r:id="rId2"/>
              </a:rPr>
              <a:t>https://www.heraldmailmedia.com/life/what-really-causes-cyberbullying/article_9ff3c3ed-b55c-5b89-9e04-a8c8dcbb9137.html</a:t>
            </a:r>
            <a:endParaRPr lang="en-US" dirty="0"/>
          </a:p>
        </p:txBody>
      </p:sp>
      <p:sp>
        <p:nvSpPr>
          <p:cNvPr id="4" name="TextBox 3">
            <a:extLst>
              <a:ext uri="{FF2B5EF4-FFF2-40B4-BE49-F238E27FC236}">
                <a16:creationId xmlns:a16="http://schemas.microsoft.com/office/drawing/2014/main" id="{C33E179B-62BB-4679-896C-1AA403559017}"/>
              </a:ext>
            </a:extLst>
          </p:cNvPr>
          <p:cNvSpPr txBox="1"/>
          <p:nvPr/>
        </p:nvSpPr>
        <p:spPr>
          <a:xfrm>
            <a:off x="5867400" y="6211669"/>
            <a:ext cx="2362200" cy="646331"/>
          </a:xfrm>
          <a:prstGeom prst="rect">
            <a:avLst/>
          </a:prstGeom>
          <a:noFill/>
        </p:spPr>
        <p:txBody>
          <a:bodyPr wrap="square" rtlCol="0">
            <a:spAutoFit/>
          </a:bodyPr>
          <a:lstStyle/>
          <a:p>
            <a:r>
              <a:rPr lang="en-US" dirty="0"/>
              <a:t>Step 3 of the PPA: </a:t>
            </a:r>
          </a:p>
          <a:p>
            <a:r>
              <a:rPr lang="en-US" dirty="0"/>
              <a:t>Identify the Causes</a:t>
            </a:r>
          </a:p>
        </p:txBody>
      </p:sp>
    </p:spTree>
    <p:extLst>
      <p:ext uri="{BB962C8B-B14F-4D97-AF65-F5344CB8AC3E}">
        <p14:creationId xmlns:p14="http://schemas.microsoft.com/office/powerpoint/2010/main" val="141941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our school’s policy?</a:t>
            </a:r>
          </a:p>
        </p:txBody>
      </p:sp>
      <p:sp>
        <p:nvSpPr>
          <p:cNvPr id="3" name="Content Placeholder 2"/>
          <p:cNvSpPr>
            <a:spLocks noGrp="1"/>
          </p:cNvSpPr>
          <p:nvPr>
            <p:ph idx="1"/>
          </p:nvPr>
        </p:nvSpPr>
        <p:spPr/>
        <p:txBody>
          <a:bodyPr/>
          <a:lstStyle/>
          <a:p>
            <a:r>
              <a:rPr lang="en-US" dirty="0"/>
              <a:t>We are a Respect-for-All school within the New York City Department of Education and we will review together the guidelines for cyberbullying. </a:t>
            </a:r>
          </a:p>
          <a:p>
            <a:endParaRPr lang="en-US" dirty="0"/>
          </a:p>
          <a:p>
            <a:r>
              <a:rPr lang="en-US" dirty="0"/>
              <a:t>Resource: </a:t>
            </a:r>
            <a:r>
              <a:rPr lang="en-US" dirty="0">
                <a:hlinkClick r:id="rId2"/>
              </a:rPr>
              <a:t>https://www.schools.nyc.gov/school-life/school-environment/respect-for-all</a:t>
            </a:r>
            <a:endParaRPr lang="en-US" dirty="0"/>
          </a:p>
        </p:txBody>
      </p:sp>
      <p:sp>
        <p:nvSpPr>
          <p:cNvPr id="4" name="TextBox 3">
            <a:extLst>
              <a:ext uri="{FF2B5EF4-FFF2-40B4-BE49-F238E27FC236}">
                <a16:creationId xmlns:a16="http://schemas.microsoft.com/office/drawing/2014/main" id="{77612FD0-03A8-4A09-85DA-21FF3BDA2421}"/>
              </a:ext>
            </a:extLst>
          </p:cNvPr>
          <p:cNvSpPr txBox="1"/>
          <p:nvPr/>
        </p:nvSpPr>
        <p:spPr>
          <a:xfrm>
            <a:off x="5638800" y="6076295"/>
            <a:ext cx="2590800" cy="646331"/>
          </a:xfrm>
          <a:prstGeom prst="rect">
            <a:avLst/>
          </a:prstGeom>
          <a:noFill/>
        </p:spPr>
        <p:txBody>
          <a:bodyPr wrap="square" rtlCol="0">
            <a:spAutoFit/>
          </a:bodyPr>
          <a:lstStyle/>
          <a:p>
            <a:r>
              <a:rPr lang="en-US" dirty="0"/>
              <a:t>Step 4 of the PPA: </a:t>
            </a:r>
          </a:p>
          <a:p>
            <a:r>
              <a:rPr lang="en-US" dirty="0"/>
              <a:t>Examine Existing Policy</a:t>
            </a:r>
          </a:p>
        </p:txBody>
      </p:sp>
    </p:spTree>
    <p:extLst>
      <p:ext uri="{BB962C8B-B14F-4D97-AF65-F5344CB8AC3E}">
        <p14:creationId xmlns:p14="http://schemas.microsoft.com/office/powerpoint/2010/main" val="111099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What has been done to put an end to cyberbullying?</a:t>
            </a:r>
          </a:p>
        </p:txBody>
      </p:sp>
      <p:sp>
        <p:nvSpPr>
          <p:cNvPr id="4" name="Content Placeholder 3"/>
          <p:cNvSpPr>
            <a:spLocks noGrp="1"/>
          </p:cNvSpPr>
          <p:nvPr>
            <p:ph sz="half" idx="1"/>
          </p:nvPr>
        </p:nvSpPr>
        <p:spPr/>
        <p:txBody>
          <a:bodyPr/>
          <a:lstStyle/>
          <a:p>
            <a:r>
              <a:rPr lang="en-US" dirty="0"/>
              <a:t>Watch how students take on cyberbullying at Facing History High School in New York City</a:t>
            </a:r>
          </a:p>
        </p:txBody>
      </p:sp>
      <p:sp>
        <p:nvSpPr>
          <p:cNvPr id="5" name="Content Placeholder 4"/>
          <p:cNvSpPr>
            <a:spLocks noGrp="1"/>
          </p:cNvSpPr>
          <p:nvPr>
            <p:ph sz="half" idx="2"/>
          </p:nvPr>
        </p:nvSpPr>
        <p:spPr>
          <a:xfrm>
            <a:off x="3897800" y="1752600"/>
            <a:ext cx="4038600" cy="1600200"/>
          </a:xfrm>
        </p:spPr>
        <p:txBody>
          <a:bodyPr/>
          <a:lstStyle/>
          <a:p>
            <a:r>
              <a:rPr lang="en-US" dirty="0">
                <a:hlinkClick r:id="rId2"/>
              </a:rPr>
              <a:t>https://www.teachertube.com/videos/249685</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335515">
            <a:off x="3200400" y="4038600"/>
            <a:ext cx="2466975" cy="1847850"/>
          </a:xfrm>
          <a:prstGeom prst="rect">
            <a:avLst/>
          </a:prstGeom>
        </p:spPr>
      </p:pic>
    </p:spTree>
    <p:extLst>
      <p:ext uri="{BB962C8B-B14F-4D97-AF65-F5344CB8AC3E}">
        <p14:creationId xmlns:p14="http://schemas.microsoft.com/office/powerpoint/2010/main" val="36386316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223</TotalTime>
  <Words>573</Words>
  <Application>Microsoft Office PowerPoint</Application>
  <PresentationFormat>On-screen Show (4:3)</PresentationFormat>
  <Paragraphs>69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Trebuchet MS</vt:lpstr>
      <vt:lpstr>Wingdings</vt:lpstr>
      <vt:lpstr>Wingdings 2</vt:lpstr>
      <vt:lpstr>Opulent</vt:lpstr>
      <vt:lpstr>Define the problem:</vt:lpstr>
      <vt:lpstr>Public Policy Analyst Steps</vt:lpstr>
      <vt:lpstr>What is cyberbullying?</vt:lpstr>
      <vt:lpstr>Is cyberbullying a real issue for teenagers?</vt:lpstr>
      <vt:lpstr>Is cyberbullying a real issue for teenagers?</vt:lpstr>
      <vt:lpstr>Is cyberbullying an issue at MS 324?</vt:lpstr>
      <vt:lpstr>Cyberbullying causes </vt:lpstr>
      <vt:lpstr>What is our school’s policy?</vt:lpstr>
      <vt:lpstr>What has been done to put an end to cyberbullying?</vt:lpstr>
      <vt:lpstr>What can WE do to put an end to cyberbullying?</vt:lpstr>
      <vt:lpstr>Best solution: Feasible and effective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Define the problem:</dc:title>
  <dc:creator>admin</dc:creator>
  <cp:lastModifiedBy>Joseph Montecalvo</cp:lastModifiedBy>
  <cp:revision>19</cp:revision>
  <dcterms:created xsi:type="dcterms:W3CDTF">2019-12-09T14:14:45Z</dcterms:created>
  <dcterms:modified xsi:type="dcterms:W3CDTF">2020-01-24T15:56:36Z</dcterms:modified>
</cp:coreProperties>
</file>