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Lato" panose="020F0502020204030203" pitchFamily="34" charset="0"/>
      <p:regular r:id="rId15"/>
      <p:bold r:id="rId16"/>
      <p:italic r:id="rId17"/>
      <p:boldItalic r:id="rId18"/>
    </p:embeddedFont>
    <p:embeddedFont>
      <p:font typeface="Playfair Display" panose="000005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 Montecalvo" initials="" lastIdx="5" clrIdx="0"/>
  <p:cmAuthor id="1" name="Sharra Jackson" initials="" lastIdx="7" clrIdx="1"/>
  <p:cmAuthor id="2" name="Arthur Fortin" initials="" lastIdx="1" clrIdx="2"/>
  <p:cmAuthor id="3" name="James Carroll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BF46A0C-FD89-4756-B14A-F1F925F76A69}">
  <a:tblStyle styleId="{BBF46A0C-FD89-4756-B14A-F1F925F76A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ed8770b60a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ed8770b60a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d8770b60a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ed8770b60a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ed8770b60a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ed8770b60a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d8770b60a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ed8770b60a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ed8770b60a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ed8770b60a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ed8770b60a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ed8770b60a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d8770b60a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ed8770b60a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ed8770b60a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ed8770b60a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ed8770b60a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ed8770b60a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d8770b60a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ed8770b60a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d8770b60a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ed8770b60a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lue-gold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flippedtips.com/plegal/tips/bestsol.html" TargetMode="External"/><Relationship Id="rId3" Type="http://schemas.openxmlformats.org/officeDocument/2006/relationships/hyperlink" Target="https://flippedtips.com/plegal/tips/select.html" TargetMode="External"/><Relationship Id="rId7" Type="http://schemas.openxmlformats.org/officeDocument/2006/relationships/hyperlink" Target="https://flippedtips.com/plegal/tips/solution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lippedtips.com/plegal/tips/existing.html" TargetMode="External"/><Relationship Id="rId5" Type="http://schemas.openxmlformats.org/officeDocument/2006/relationships/hyperlink" Target="https://flippedtips.com/plegal/tips/identify.html" TargetMode="External"/><Relationship Id="rId4" Type="http://schemas.openxmlformats.org/officeDocument/2006/relationships/hyperlink" Target="https://flippedtips.com/plegal/tips/gather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ldrens.com/health-wellness/the-secret-to-better-grades-might-be-a-better-breakfas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Q3XNgoa8U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ctrTitle"/>
          </p:nvPr>
        </p:nvSpPr>
        <p:spPr>
          <a:xfrm>
            <a:off x="1215725" y="480950"/>
            <a:ext cx="7566300" cy="19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>
                <a:latin typeface="Lato"/>
                <a:ea typeface="Lato"/>
                <a:cs typeface="Lato"/>
                <a:sym typeface="Lato"/>
              </a:rPr>
              <a:t>Many Baychester students are not eating a healthy breakfast each morning. </a:t>
            </a:r>
            <a:endParaRPr sz="452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SzPts val="990"/>
              <a:buNone/>
            </a:pPr>
            <a:endParaRPr sz="4220"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"/>
          </p:nvPr>
        </p:nvSpPr>
        <p:spPr>
          <a:xfrm>
            <a:off x="630600" y="3716925"/>
            <a:ext cx="7893000" cy="13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8th Grade ELA- Baychester Middle School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Ms. Sharra Jackson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sjackson@baychesterwaves.org</a:t>
            </a:r>
            <a:endParaRPr/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0675" y="1706975"/>
            <a:ext cx="2739701" cy="182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5: Possible Solutions</a:t>
            </a: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Take 3 minutes to brainstorm on your paper that you can think of to solve this issue. How can we get students to eat a HEALTHY BREAKFAST each day?</a:t>
            </a:r>
            <a:endParaRPr/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825" y="2231075"/>
            <a:ext cx="3647225" cy="291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 Out Solutions</a:t>
            </a:r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We will share out our ideas and generate a class list of possible solutions</a:t>
            </a:r>
            <a:endParaRPr sz="3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3500"/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5574" y="2039450"/>
            <a:ext cx="2666724" cy="287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6: </a:t>
            </a:r>
            <a:r>
              <a:rPr lang="en" sz="2922" b="0">
                <a:latin typeface="Arial"/>
                <a:ea typeface="Arial"/>
                <a:cs typeface="Arial"/>
                <a:sym typeface="Arial"/>
              </a:rPr>
              <a:t>Select the Best Solution</a:t>
            </a:r>
            <a:endParaRPr sz="4422"/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2750" y="1658625"/>
            <a:ext cx="6185574" cy="315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Public Policy Analyst Steps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104700" y="1567550"/>
            <a:ext cx="9039300" cy="31980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365F9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en" sz="2300">
                <a:solidFill>
                  <a:srgbClr val="365F9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300" u="sng">
                <a:solidFill>
                  <a:srgbClr val="80008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Define the Problem</a:t>
            </a:r>
            <a:endParaRPr sz="2300" u="sng">
              <a:solidFill>
                <a:srgbClr val="80008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365F9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en" sz="2300">
                <a:solidFill>
                  <a:srgbClr val="365F9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300" u="sng">
                <a:solidFill>
                  <a:srgbClr val="80008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Gather the Evidence</a:t>
            </a:r>
            <a:endParaRPr sz="2300" u="sng">
              <a:solidFill>
                <a:srgbClr val="80008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365F9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en" sz="2300">
                <a:solidFill>
                  <a:srgbClr val="365F9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" sz="2300" u="sng">
                <a:solidFill>
                  <a:srgbClr val="80008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Identify the Causes</a:t>
            </a:r>
            <a:endParaRPr sz="2300" u="sng">
              <a:solidFill>
                <a:srgbClr val="80008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365F9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4.</a:t>
            </a:r>
            <a:r>
              <a:rPr lang="en" sz="2300">
                <a:solidFill>
                  <a:srgbClr val="365F9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300" u="sng">
                <a:solidFill>
                  <a:srgbClr val="80008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Evaluate an Existing Policy</a:t>
            </a:r>
            <a:endParaRPr sz="2300" u="sng">
              <a:solidFill>
                <a:srgbClr val="80008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365F9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5.</a:t>
            </a:r>
            <a:r>
              <a:rPr lang="en" sz="2300">
                <a:solidFill>
                  <a:srgbClr val="365F9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300" u="sng">
                <a:solidFill>
                  <a:srgbClr val="80008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 Solutions</a:t>
            </a:r>
            <a:endParaRPr sz="2300" u="sng">
              <a:solidFill>
                <a:srgbClr val="80008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365F9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6.</a:t>
            </a:r>
            <a:r>
              <a:rPr lang="en" sz="2300">
                <a:solidFill>
                  <a:srgbClr val="365F9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300" u="sng">
                <a:solidFill>
                  <a:srgbClr val="80008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Select the Best Solution </a:t>
            </a:r>
            <a:r>
              <a:rPr lang="en" sz="2300">
                <a:solidFill>
                  <a:srgbClr val="365F9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(Feasibility vs. Effectiveness)</a:t>
            </a:r>
            <a:endParaRPr sz="2300">
              <a:solidFill>
                <a:srgbClr val="365F9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/>
              <a:t>Step 1: </a:t>
            </a:r>
            <a:r>
              <a:rPr lang="en" sz="2800">
                <a:latin typeface="Arial"/>
                <a:ea typeface="Arial"/>
                <a:cs typeface="Arial"/>
                <a:sym typeface="Arial"/>
              </a:rPr>
              <a:t>Define the Problem</a:t>
            </a:r>
            <a:endParaRPr sz="2800"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Many Baychester students are not eating a healthy breakfast each morning. </a:t>
            </a:r>
            <a:endParaRPr sz="290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" sz="3120" b="1">
                <a:latin typeface="Playfair Display"/>
                <a:ea typeface="Playfair Display"/>
                <a:cs typeface="Playfair Display"/>
                <a:sym typeface="Playfair Display"/>
              </a:rPr>
              <a:t>Breakfast is an important Meal of the Day!</a:t>
            </a: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 sz="2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Stop and Jot:</a:t>
            </a:r>
            <a:r>
              <a:rPr lang="en" sz="4100" b="0">
                <a:latin typeface="Lato"/>
                <a:ea typeface="Lato"/>
                <a:cs typeface="Lato"/>
                <a:sym typeface="Lato"/>
              </a:rPr>
              <a:t> </a:t>
            </a:r>
            <a:endParaRPr sz="3755">
              <a:solidFill>
                <a:schemeClr val="accent2"/>
              </a:solidFill>
            </a:endParaRPr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Do you eat breakfast? If so, what do you eat? (list as many items as you can)</a:t>
            </a:r>
            <a:endParaRPr sz="41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100"/>
              <a:t>If not, why don’t you eat? (list as many reasons as you can)</a:t>
            </a:r>
            <a:endParaRPr sz="4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700" b="0">
                <a:latin typeface="Lato"/>
                <a:ea typeface="Lato"/>
                <a:cs typeface="Lato"/>
                <a:sym typeface="Lato"/>
              </a:rPr>
              <a:t>What is happening with breakfast?! </a:t>
            </a:r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Look at the chart below. Turn and talk about where you fall on this chart. Share out.</a:t>
            </a:r>
            <a:endParaRPr/>
          </a:p>
        </p:txBody>
      </p:sp>
      <p:graphicFrame>
        <p:nvGraphicFramePr>
          <p:cNvPr id="95" name="Google Shape;95;p17"/>
          <p:cNvGraphicFramePr/>
          <p:nvPr/>
        </p:nvGraphicFramePr>
        <p:xfrm>
          <a:off x="952500" y="2190750"/>
          <a:ext cx="7239000" cy="2024525"/>
        </p:xfrm>
        <a:graphic>
          <a:graphicData uri="http://schemas.openxmlformats.org/drawingml/2006/table">
            <a:tbl>
              <a:tblPr>
                <a:noFill/>
                <a:tableStyleId>{BBF46A0C-FD89-4756-B14A-F1F925F76A69}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8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Yes, I eat: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No, I don’t eat, because...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6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11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2: Gather the Evidence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*We are going to read an article and watch some video clips:</a:t>
            </a:r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1297500" y="1718325"/>
            <a:ext cx="7038900" cy="30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 u="sng">
                <a:solidFill>
                  <a:schemeClr val="hlink"/>
                </a:solidFill>
                <a:hlinkClick r:id="rId3"/>
              </a:rPr>
              <a:t>"The importance of breakfast for kids"</a:t>
            </a:r>
            <a:endParaRPr sz="2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800"/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2025" y="2231650"/>
            <a:ext cx="3412975" cy="265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 Clips</a:t>
            </a:r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r>
              <a:rPr lang="en" u="sng">
                <a:solidFill>
                  <a:schemeClr val="hlink"/>
                </a:solidFill>
                <a:hlinkClick r:id="rId3"/>
              </a:rPr>
              <a:t>Why is a Healthy Breakfast the Most Important Meal of the Day?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3775" y="2151125"/>
            <a:ext cx="4374374" cy="27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3: Causes:</a:t>
            </a:r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Think- Pair- Share</a:t>
            </a:r>
            <a:endParaRPr sz="190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 sz="1900"/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4750" y="2137050"/>
            <a:ext cx="4969825" cy="2911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4: Evaluate policies in place</a:t>
            </a:r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Free Breakfast for all at 7:55am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Time set aside before classes to eat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8th grade can “grab and go” a breakfast and eat in classroom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</Words>
  <Application>Microsoft Office PowerPoint</Application>
  <PresentationFormat>On-screen Show (16:9)</PresentationFormat>
  <Paragraphs>40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Times New Roman</vt:lpstr>
      <vt:lpstr>Playfair Display</vt:lpstr>
      <vt:lpstr>Lato</vt:lpstr>
      <vt:lpstr>Arial</vt:lpstr>
      <vt:lpstr>Blue &amp; Gold</vt:lpstr>
      <vt:lpstr>Many Baychester students are not eating a healthy breakfast each morning.  </vt:lpstr>
      <vt:lpstr>Public Policy Analyst Steps </vt:lpstr>
      <vt:lpstr>Step 1: Define the Problem</vt:lpstr>
      <vt:lpstr>Stop and Jot: </vt:lpstr>
      <vt:lpstr>What is happening with breakfast?! </vt:lpstr>
      <vt:lpstr>Step 2: Gather the Evidence *We are going to read an article and watch some video clips:</vt:lpstr>
      <vt:lpstr>Video Clips</vt:lpstr>
      <vt:lpstr>Step 3: Causes:</vt:lpstr>
      <vt:lpstr>Step 4: Evaluate policies in place</vt:lpstr>
      <vt:lpstr>Step 5: Possible Solutions</vt:lpstr>
      <vt:lpstr>Share Out Solutions</vt:lpstr>
      <vt:lpstr>Step 6: Select the Best Solution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Many Baychester students are not eating a healthy breakfast each morning.  </dc:title>
  <cp:lastModifiedBy>Joseph Montecalvo</cp:lastModifiedBy>
  <cp:revision>1</cp:revision>
  <dcterms:modified xsi:type="dcterms:W3CDTF">2021-09-27T19:05:53Z</dcterms:modified>
</cp:coreProperties>
</file>