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3"/>
  </p:notesMasterIdLst>
  <p:sldIdLst>
    <p:sldId id="266" r:id="rId2"/>
    <p:sldId id="275" r:id="rId3"/>
    <p:sldId id="267" r:id="rId4"/>
    <p:sldId id="268" r:id="rId5"/>
    <p:sldId id="269" r:id="rId6"/>
    <p:sldId id="281" r:id="rId7"/>
    <p:sldId id="282" r:id="rId8"/>
    <p:sldId id="278" r:id="rId9"/>
    <p:sldId id="272" r:id="rId10"/>
    <p:sldId id="284" r:id="rId11"/>
    <p:sldId id="28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E90F2"/>
    <a:srgbClr val="F7F7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83" autoAdjust="0"/>
    <p:restoredTop sz="94660"/>
  </p:normalViewPr>
  <p:slideViewPr>
    <p:cSldViewPr snapToGrid="0">
      <p:cViewPr varScale="1">
        <p:scale>
          <a:sx n="77" d="100"/>
          <a:sy n="77" d="100"/>
        </p:scale>
        <p:origin x="-84" y="-78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4FF-C959-8B49-AF00-DE2155361503}" type="datetimeFigureOut">
              <a:rPr lang="en-US" smtClean="0"/>
              <a:pPr/>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96896-18AE-BC47-98FD-EE579AAC545F}" type="slidenum">
              <a:rPr lang="en-US" smtClean="0"/>
              <a:pPr/>
              <a:t>‹#›</a:t>
            </a:fld>
            <a:endParaRPr lang="en-US"/>
          </a:p>
        </p:txBody>
      </p:sp>
    </p:spTree>
    <p:extLst>
      <p:ext uri="{BB962C8B-B14F-4D97-AF65-F5344CB8AC3E}">
        <p14:creationId xmlns:p14="http://schemas.microsoft.com/office/powerpoint/2010/main" xmlns="" val="62597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96896-18AE-BC47-98FD-EE579AAC545F}" type="slidenum">
              <a:rPr lang="en-US" smtClean="0"/>
              <a:pPr/>
              <a:t>6</a:t>
            </a:fld>
            <a:endParaRPr lang="en-US"/>
          </a:p>
        </p:txBody>
      </p:sp>
    </p:spTree>
    <p:extLst>
      <p:ext uri="{BB962C8B-B14F-4D97-AF65-F5344CB8AC3E}">
        <p14:creationId xmlns:p14="http://schemas.microsoft.com/office/powerpoint/2010/main" xmlns="" val="17058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96896-18AE-BC47-98FD-EE579AAC545F}" type="slidenum">
              <a:rPr lang="en-US" smtClean="0"/>
              <a:pPr/>
              <a:t>7</a:t>
            </a:fld>
            <a:endParaRPr lang="en-US"/>
          </a:p>
        </p:txBody>
      </p:sp>
    </p:spTree>
    <p:extLst>
      <p:ext uri="{BB962C8B-B14F-4D97-AF65-F5344CB8AC3E}">
        <p14:creationId xmlns:p14="http://schemas.microsoft.com/office/powerpoint/2010/main" xmlns="" val="76379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96896-18AE-BC47-98FD-EE579AAC545F}" type="slidenum">
              <a:rPr lang="en-US" smtClean="0"/>
              <a:pPr/>
              <a:t>8</a:t>
            </a:fld>
            <a:endParaRPr lang="en-US"/>
          </a:p>
        </p:txBody>
      </p:sp>
    </p:spTree>
    <p:extLst>
      <p:ext uri="{BB962C8B-B14F-4D97-AF65-F5344CB8AC3E}">
        <p14:creationId xmlns:p14="http://schemas.microsoft.com/office/powerpoint/2010/main" xmlns="" val="17724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BC3D2F-A5B3-4919-9E87-A6036A1F9504}" type="datetimeFigureOut">
              <a:rPr lang="en-US" smtClean="0"/>
              <a:pPr/>
              <a:t>1/14/2020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C648C66-0EF5-44D4-8A8D-5F746E51852E}" type="slidenum">
              <a:rPr lang="en-US" smtClean="0"/>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43332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BC3D2F-A5B3-4919-9E87-A6036A1F9504}"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48C66-0EF5-44D4-8A8D-5F746E51852E}" type="slidenum">
              <a:rPr lang="en-US" smtClean="0"/>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74898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BC3D2F-A5B3-4919-9E87-A6036A1F9504}"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48C66-0EF5-44D4-8A8D-5F746E51852E}" type="slidenum">
              <a:rPr lang="en-US" smtClean="0"/>
              <a:pPr/>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7501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BC3D2F-A5B3-4919-9E87-A6036A1F9504}"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48C66-0EF5-44D4-8A8D-5F746E51852E}" type="slidenum">
              <a:rPr lang="en-US" smtClean="0"/>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53006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C3D2F-A5B3-4919-9E87-A6036A1F9504}"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48C66-0EF5-44D4-8A8D-5F746E51852E}" type="slidenum">
              <a:rPr lang="en-US" smtClean="0"/>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80129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BC3D2F-A5B3-4919-9E87-A6036A1F9504}"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48C66-0EF5-44D4-8A8D-5F746E51852E}" type="slidenum">
              <a:rPr lang="en-US" smtClean="0"/>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35377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BC3D2F-A5B3-4919-9E87-A6036A1F9504}" type="datetimeFigureOut">
              <a:rPr lang="en-US" smtClean="0"/>
              <a:pPr/>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48C66-0EF5-44D4-8A8D-5F746E51852E}" type="slidenum">
              <a:rPr lang="en-US" smtClean="0"/>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0713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BC3D2F-A5B3-4919-9E87-A6036A1F9504}" type="datetimeFigureOut">
              <a:rPr lang="en-US" smtClean="0"/>
              <a:pPr/>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48C66-0EF5-44D4-8A8D-5F746E51852E}" type="slidenum">
              <a:rPr lang="en-US" smtClean="0"/>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60825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C3D2F-A5B3-4919-9E87-A6036A1F9504}" type="datetimeFigureOut">
              <a:rPr lang="en-US" smtClean="0"/>
              <a:pPr/>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48C66-0EF5-44D4-8A8D-5F746E51852E}" type="slidenum">
              <a:rPr lang="en-US" smtClean="0"/>
              <a:pPr/>
              <a:t>‹#›</a:t>
            </a:fld>
            <a:endParaRPr lang="en-US"/>
          </a:p>
        </p:txBody>
      </p:sp>
    </p:spTree>
    <p:extLst>
      <p:ext uri="{BB962C8B-B14F-4D97-AF65-F5344CB8AC3E}">
        <p14:creationId xmlns:p14="http://schemas.microsoft.com/office/powerpoint/2010/main" xmlns="" val="169171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C3D2F-A5B3-4919-9E87-A6036A1F9504}"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48C66-0EF5-44D4-8A8D-5F746E51852E}" type="slidenum">
              <a:rPr lang="en-US" smtClean="0"/>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08030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8BC3D2F-A5B3-4919-9E87-A6036A1F9504}" type="datetimeFigureOut">
              <a:rPr lang="en-US" smtClean="0"/>
              <a:pPr/>
              <a:t>1/14/2020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1C648C66-0EF5-44D4-8A8D-5F746E51852E}" type="slidenum">
              <a:rPr lang="en-US" smtClean="0"/>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9254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8BC3D2F-A5B3-4919-9E87-A6036A1F9504}" type="datetimeFigureOut">
              <a:rPr lang="en-US" smtClean="0"/>
              <a:pPr/>
              <a:t>1/14/2020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C648C66-0EF5-44D4-8A8D-5F746E51852E}"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3565182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premiumbpthemes.com/clipart/get"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clipart-library.com/clipart/382081.ht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1.nyc.gov/assets/dsny/site/hom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1.nyc.gov/assets/dsny/downloads/pdf/about/laws/DSNY_rules_regs_2015.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tiff"/><Relationship Id="rId4" Type="http://schemas.openxmlformats.org/officeDocument/2006/relationships/hyperlink" Target="https://www.weact.org/wp-content/uploads/2016/10/FINAL_WE-ACT_NM_EH_ReportCard.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premiumbpthemes.com/clipart/ge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solidFill>
                  <a:srgbClr val="00B0F0"/>
                </a:solidFill>
                <a:latin typeface="Jokerman" panose="04090605060D06020702" pitchFamily="82" charset="0"/>
              </a:rPr>
              <a:t>The Problem</a:t>
            </a:r>
            <a:endParaRPr lang="en-US" sz="6000" dirty="0">
              <a:solidFill>
                <a:srgbClr val="00B0F0"/>
              </a:solidFill>
              <a:latin typeface="Jokerman" panose="04090605060D06020702" pitchFamily="82" charset="0"/>
            </a:endParaRPr>
          </a:p>
        </p:txBody>
      </p:sp>
      <p:sp>
        <p:nvSpPr>
          <p:cNvPr id="3" name="Content Placeholder 2"/>
          <p:cNvSpPr>
            <a:spLocks noGrp="1"/>
          </p:cNvSpPr>
          <p:nvPr>
            <p:ph sz="half" idx="1"/>
          </p:nvPr>
        </p:nvSpPr>
        <p:spPr>
          <a:xfrm>
            <a:off x="657225" y="2100263"/>
            <a:ext cx="5909830" cy="3971925"/>
          </a:xfrm>
        </p:spPr>
        <p:txBody>
          <a:bodyPr>
            <a:normAutofit fontScale="85000" lnSpcReduction="10000"/>
          </a:bodyPr>
          <a:lstStyle/>
          <a:p>
            <a:pPr marL="0" indent="0">
              <a:buNone/>
            </a:pPr>
            <a:r>
              <a:rPr lang="en-US" sz="3600" b="1" dirty="0" smtClean="0"/>
              <a:t>As you walk around the neighborhoods in Upper Manhattan, there is trash all over the streets and you need to watch out that you don’t step on trash and there are no trash cans to throw your trash.</a:t>
            </a:r>
            <a:endParaRPr lang="en-US" sz="3600" b="1" dirty="0"/>
          </a:p>
        </p:txBody>
      </p:sp>
      <p:sp>
        <p:nvSpPr>
          <p:cNvPr id="5" name="&quot;No&quot; Symbol 4"/>
          <p:cNvSpPr/>
          <p:nvPr/>
        </p:nvSpPr>
        <p:spPr>
          <a:xfrm>
            <a:off x="7108723" y="2709126"/>
            <a:ext cx="3491346" cy="321425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6937190" y="3753719"/>
            <a:ext cx="4120167"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Trash all over</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xmlns="" val="232552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53" y="114300"/>
            <a:ext cx="10993582" cy="1343894"/>
          </a:xfrm>
        </p:spPr>
        <p:txBody>
          <a:bodyPr>
            <a:normAutofit fontScale="90000"/>
          </a:bodyPr>
          <a:lstStyle/>
          <a:p>
            <a:r>
              <a:rPr lang="en-US" sz="4800" dirty="0">
                <a:solidFill>
                  <a:srgbClr val="C00000"/>
                </a:solidFill>
                <a:latin typeface="Jokerman" panose="04090605060D06020702" pitchFamily="82" charset="0"/>
              </a:rPr>
              <a:t>What can you do to correct the problem</a:t>
            </a:r>
            <a:r>
              <a:rPr lang="en-US" sz="4800" dirty="0" smtClean="0">
                <a:solidFill>
                  <a:srgbClr val="C00000"/>
                </a:solidFill>
                <a:latin typeface="Jokerman" panose="04090605060D06020702" pitchFamily="82" charset="0"/>
              </a:rPr>
              <a:t>? (</a:t>
            </a:r>
            <a:r>
              <a:rPr lang="en-US" sz="4800" smtClean="0">
                <a:solidFill>
                  <a:srgbClr val="C00000"/>
                </a:solidFill>
                <a:latin typeface="Jokerman" panose="04090605060D06020702" pitchFamily="82" charset="0"/>
              </a:rPr>
              <a:t>possible solutions)</a:t>
            </a:r>
            <a:endParaRPr lang="en-US" sz="4800" dirty="0">
              <a:solidFill>
                <a:srgbClr val="C00000"/>
              </a:solidFill>
              <a:latin typeface="Jokerman" panose="04090605060D06020702" pitchFamily="82" charset="0"/>
            </a:endParaRPr>
          </a:p>
        </p:txBody>
      </p:sp>
      <p:sp>
        <p:nvSpPr>
          <p:cNvPr id="3" name="Content Placeholder 2"/>
          <p:cNvSpPr>
            <a:spLocks noGrp="1"/>
          </p:cNvSpPr>
          <p:nvPr>
            <p:ph sz="half" idx="1"/>
          </p:nvPr>
        </p:nvSpPr>
        <p:spPr>
          <a:xfrm>
            <a:off x="1298447" y="1871663"/>
            <a:ext cx="6190573" cy="4229099"/>
          </a:xfrm>
        </p:spPr>
        <p:txBody>
          <a:bodyPr>
            <a:noAutofit/>
          </a:bodyPr>
          <a:lstStyle/>
          <a:p>
            <a:r>
              <a:rPr lang="en-US" sz="2600" b="1" dirty="0" smtClean="0">
                <a:solidFill>
                  <a:srgbClr val="7030A0"/>
                </a:solidFill>
              </a:rPr>
              <a:t>Never leave trash on the streets, always find a trash can.</a:t>
            </a:r>
            <a:endParaRPr lang="en-US" sz="2600" b="1" dirty="0">
              <a:solidFill>
                <a:srgbClr val="7030A0"/>
              </a:solidFill>
            </a:endParaRPr>
          </a:p>
          <a:p>
            <a:r>
              <a:rPr lang="en-US" sz="2600" b="1" dirty="0" smtClean="0"/>
              <a:t>Research community organizations that support clean streets and see if you can get involved.</a:t>
            </a:r>
          </a:p>
          <a:p>
            <a:r>
              <a:rPr lang="en-US" sz="2600" b="1" dirty="0" smtClean="0">
                <a:solidFill>
                  <a:srgbClr val="00B050"/>
                </a:solidFill>
              </a:rPr>
              <a:t>Make a class group to pick up trash around the school.</a:t>
            </a:r>
          </a:p>
        </p:txBody>
      </p:sp>
      <p:sp>
        <p:nvSpPr>
          <p:cNvPr id="8" name="Rectangle 7"/>
          <p:cNvSpPr/>
          <p:nvPr/>
        </p:nvSpPr>
        <p:spPr>
          <a:xfrm>
            <a:off x="7027691" y="6425782"/>
            <a:ext cx="4316583" cy="369332"/>
          </a:xfrm>
          <a:prstGeom prst="rect">
            <a:avLst/>
          </a:prstGeom>
        </p:spPr>
        <p:txBody>
          <a:bodyPr wrap="square">
            <a:spAutoFit/>
          </a:bodyPr>
          <a:lstStyle/>
          <a:p>
            <a:r>
              <a:rPr lang="en-US" dirty="0"/>
              <a:t>Image from </a:t>
            </a:r>
            <a:r>
              <a:rPr lang="en-US" sz="900" dirty="0" smtClean="0">
                <a:hlinkClick r:id="rId2"/>
              </a:rPr>
              <a:t>https://premiumbpthemes.com/clipart/get</a:t>
            </a:r>
            <a:r>
              <a:rPr lang="en-US" sz="900" dirty="0" smtClean="0"/>
              <a:t> </a:t>
            </a:r>
            <a:endParaRPr lang="en-US" sz="900" dirty="0"/>
          </a:p>
        </p:txBody>
      </p:sp>
      <p:pic>
        <p:nvPicPr>
          <p:cNvPr id="4" name="Picture 3"/>
          <p:cNvPicPr>
            <a:picLocks noChangeAspect="1"/>
          </p:cNvPicPr>
          <p:nvPr/>
        </p:nvPicPr>
        <p:blipFill>
          <a:blip r:embed="rId3" cstate="print"/>
          <a:stretch>
            <a:fillRect/>
          </a:stretch>
        </p:blipFill>
        <p:spPr>
          <a:xfrm>
            <a:off x="8102914" y="1603057"/>
            <a:ext cx="3548177" cy="3740468"/>
          </a:xfrm>
          <a:prstGeom prst="rect">
            <a:avLst/>
          </a:prstGeom>
          <a:effectLst>
            <a:glow rad="139700">
              <a:schemeClr val="bg2">
                <a:alpha val="40000"/>
              </a:schemeClr>
            </a:glow>
            <a:softEdge rad="63500"/>
          </a:effectLst>
        </p:spPr>
      </p:pic>
    </p:spTree>
    <p:extLst>
      <p:ext uri="{BB962C8B-B14F-4D97-AF65-F5344CB8AC3E}">
        <p14:creationId xmlns:p14="http://schemas.microsoft.com/office/powerpoint/2010/main" xmlns="" val="5022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514349"/>
            <a:ext cx="9520158" cy="1514475"/>
          </a:xfrm>
        </p:spPr>
        <p:txBody>
          <a:bodyPr>
            <a:normAutofit fontScale="90000"/>
          </a:bodyPr>
          <a:lstStyle/>
          <a:p>
            <a:pPr algn="ctr"/>
            <a:r>
              <a:rPr lang="en-US" sz="4000" dirty="0">
                <a:solidFill>
                  <a:schemeClr val="accent2">
                    <a:lumMod val="75000"/>
                  </a:schemeClr>
                </a:solidFill>
                <a:latin typeface="Jokerman" panose="04090605060D06020702" pitchFamily="82" charset="0"/>
              </a:rPr>
              <a:t>What can the </a:t>
            </a:r>
            <a:r>
              <a:rPr lang="en-US" sz="4000" dirty="0" smtClean="0">
                <a:solidFill>
                  <a:schemeClr val="accent2">
                    <a:lumMod val="75000"/>
                  </a:schemeClr>
                </a:solidFill>
                <a:latin typeface="Jokerman" panose="04090605060D06020702" pitchFamily="82" charset="0"/>
              </a:rPr>
              <a:t>community and our class </a:t>
            </a:r>
            <a:r>
              <a:rPr lang="en-US" sz="4000" dirty="0">
                <a:solidFill>
                  <a:schemeClr val="accent2">
                    <a:lumMod val="75000"/>
                  </a:schemeClr>
                </a:solidFill>
                <a:latin typeface="Jokerman" panose="04090605060D06020702" pitchFamily="82" charset="0"/>
              </a:rPr>
              <a:t>do to correct the problem?</a:t>
            </a:r>
            <a:r>
              <a:rPr lang="en-US" dirty="0">
                <a:solidFill>
                  <a:schemeClr val="accent2">
                    <a:lumMod val="75000"/>
                  </a:schemeClr>
                </a:solidFill>
                <a:latin typeface="Jokerman" panose="04090605060D06020702" pitchFamily="82" charset="0"/>
              </a:rPr>
              <a:t/>
            </a:r>
            <a:br>
              <a:rPr lang="en-US" dirty="0">
                <a:solidFill>
                  <a:schemeClr val="accent2">
                    <a:lumMod val="75000"/>
                  </a:schemeClr>
                </a:solidFill>
                <a:latin typeface="Jokerman" panose="04090605060D06020702" pitchFamily="82" charset="0"/>
              </a:rPr>
            </a:br>
            <a:endParaRPr lang="en-US" sz="4800" dirty="0">
              <a:solidFill>
                <a:schemeClr val="accent4"/>
              </a:solidFill>
            </a:endParaRPr>
          </a:p>
        </p:txBody>
      </p:sp>
      <p:sp>
        <p:nvSpPr>
          <p:cNvPr id="3" name="Content Placeholder 2"/>
          <p:cNvSpPr>
            <a:spLocks noGrp="1"/>
          </p:cNvSpPr>
          <p:nvPr>
            <p:ph idx="1"/>
          </p:nvPr>
        </p:nvSpPr>
        <p:spPr>
          <a:xfrm>
            <a:off x="1097280" y="1845733"/>
            <a:ext cx="10058400" cy="4283605"/>
          </a:xfrm>
        </p:spPr>
        <p:txBody>
          <a:bodyPr>
            <a:normAutofit lnSpcReduction="10000"/>
          </a:bodyPr>
          <a:lstStyle/>
          <a:p>
            <a:pPr>
              <a:buFont typeface="Wingdings" charset="2"/>
              <a:buChar char="§"/>
            </a:pPr>
            <a:r>
              <a:rPr lang="en-US" sz="2800" dirty="0" smtClean="0">
                <a:latin typeface="+mj-lt"/>
              </a:rPr>
              <a:t>In your small groups, you will propose one change from the list of three solutions you came up with earlier to reduce trash on our streets and sidewalks. This is a new proposed policy.</a:t>
            </a:r>
            <a:r>
              <a:rPr lang="en-US" sz="2400" dirty="0" smtClean="0">
                <a:latin typeface="+mj-lt"/>
              </a:rPr>
              <a:t/>
            </a:r>
            <a:br>
              <a:rPr lang="en-US" sz="2400" dirty="0" smtClean="0">
                <a:latin typeface="+mj-lt"/>
              </a:rPr>
            </a:br>
            <a:endParaRPr lang="en-US" sz="2400" dirty="0" smtClean="0">
              <a:latin typeface="+mj-lt"/>
            </a:endParaRPr>
          </a:p>
          <a:p>
            <a:pPr>
              <a:buFont typeface="Wingdings" charset="2"/>
              <a:buChar char="§"/>
            </a:pPr>
            <a:r>
              <a:rPr lang="en-US" sz="2800" dirty="0">
                <a:latin typeface="+mj-lt"/>
              </a:rPr>
              <a:t> </a:t>
            </a:r>
            <a:r>
              <a:rPr lang="en-US" sz="2800" dirty="0" smtClean="0">
                <a:latin typeface="+mj-lt"/>
              </a:rPr>
              <a:t>Propose your policy to the other groups. Make sure it is supported by your research and will address one of the causes of the problem.</a:t>
            </a:r>
          </a:p>
          <a:p>
            <a:pPr>
              <a:buFont typeface="Wingdings" charset="2"/>
              <a:buChar char="§"/>
            </a:pPr>
            <a:r>
              <a:rPr lang="en-US" sz="2800" dirty="0" smtClean="0">
                <a:latin typeface="+mj-lt"/>
              </a:rPr>
              <a:t>Make a plan to put your policy into effect.</a:t>
            </a:r>
            <a:endParaRPr lang="en-US" sz="2800" dirty="0">
              <a:latin typeface="+mj-lt"/>
            </a:endParaRPr>
          </a:p>
        </p:txBody>
      </p:sp>
    </p:spTree>
    <p:extLst>
      <p:ext uri="{BB962C8B-B14F-4D97-AF65-F5344CB8AC3E}">
        <p14:creationId xmlns:p14="http://schemas.microsoft.com/office/powerpoint/2010/main" xmlns="" val="600930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9164" y="858644"/>
            <a:ext cx="7333672" cy="2568047"/>
          </a:xfrm>
        </p:spPr>
        <p:txBody>
          <a:bodyPr>
            <a:normAutofit fontScale="90000"/>
          </a:bodyPr>
          <a:lstStyle/>
          <a:p>
            <a:r>
              <a:rPr lang="en-US" sz="4400" b="1" dirty="0" smtClean="0">
                <a:solidFill>
                  <a:srgbClr val="00B050"/>
                </a:solidFill>
              </a:rPr>
              <a:t>How can we solve the problem of Trash in the Streets in Washington Heights?</a:t>
            </a:r>
            <a:endParaRPr lang="en-US" sz="4400" b="1" dirty="0">
              <a:solidFill>
                <a:srgbClr val="00B050"/>
              </a:solidFill>
            </a:endParaRPr>
          </a:p>
        </p:txBody>
      </p:sp>
      <p:sp>
        <p:nvSpPr>
          <p:cNvPr id="3" name="Subtitle 2"/>
          <p:cNvSpPr>
            <a:spLocks noGrp="1"/>
          </p:cNvSpPr>
          <p:nvPr>
            <p:ph type="subTitle" idx="1"/>
          </p:nvPr>
        </p:nvSpPr>
        <p:spPr/>
        <p:txBody>
          <a:bodyPr>
            <a:normAutofit fontScale="62500" lnSpcReduction="20000"/>
          </a:bodyPr>
          <a:lstStyle/>
          <a:p>
            <a:r>
              <a:rPr lang="en-US" dirty="0"/>
              <a:t>By</a:t>
            </a:r>
          </a:p>
          <a:p>
            <a:r>
              <a:rPr lang="en-US" dirty="0" smtClean="0"/>
              <a:t>Ms. J. Hunt</a:t>
            </a:r>
          </a:p>
          <a:p>
            <a:r>
              <a:rPr lang="en-US" dirty="0" smtClean="0"/>
              <a:t>MS324</a:t>
            </a:r>
            <a:endParaRPr lang="en-US" dirty="0"/>
          </a:p>
        </p:txBody>
      </p:sp>
    </p:spTree>
    <p:extLst>
      <p:ext uri="{BB962C8B-B14F-4D97-AF65-F5344CB8AC3E}">
        <p14:creationId xmlns:p14="http://schemas.microsoft.com/office/powerpoint/2010/main" xmlns="" val="139006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ασκήσεις για την υγεία- σκαλοπάτια Stair Climbing, Walking Up Stairs, Take The Stairs, Exercises, No Equipment Workout, Fitness Equipment, Clip Art, Physical Therapy, Psychiatry"/>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l="28158" b="10356"/>
          <a:stretch/>
        </p:blipFill>
        <p:spPr bwMode="auto">
          <a:xfrm>
            <a:off x="760557" y="630382"/>
            <a:ext cx="7422862" cy="5597236"/>
          </a:xfrm>
          <a:prstGeom prst="rect">
            <a:avLst/>
          </a:prstGeom>
          <a:noFill/>
        </p:spPr>
      </p:pic>
      <p:sp>
        <p:nvSpPr>
          <p:cNvPr id="11" name="Rectangle 10"/>
          <p:cNvSpPr/>
          <p:nvPr/>
        </p:nvSpPr>
        <p:spPr>
          <a:xfrm>
            <a:off x="3048000" y="3105835"/>
            <a:ext cx="6096000" cy="646331"/>
          </a:xfrm>
          <a:prstGeom prst="rect">
            <a:avLst/>
          </a:prstGeom>
        </p:spPr>
        <p:txBody>
          <a:bodyPr>
            <a:spAutoFit/>
          </a:bodyPr>
          <a:lstStyle/>
          <a:p>
            <a:r>
              <a:rPr lang="en-US" dirty="0"/>
              <a:t/>
            </a:r>
            <a:br>
              <a:rPr lang="en-US" dirty="0"/>
            </a:br>
            <a:endParaRPr lang="en-US" dirty="0"/>
          </a:p>
        </p:txBody>
      </p:sp>
      <p:sp>
        <p:nvSpPr>
          <p:cNvPr id="12" name="Rectangle 11"/>
          <p:cNvSpPr/>
          <p:nvPr/>
        </p:nvSpPr>
        <p:spPr>
          <a:xfrm>
            <a:off x="3048000" y="3105835"/>
            <a:ext cx="6096000" cy="923330"/>
          </a:xfrm>
          <a:prstGeom prst="rect">
            <a:avLst/>
          </a:prstGeom>
        </p:spPr>
        <p:txBody>
          <a:bodyPr>
            <a:spAutoFit/>
          </a:bodyPr>
          <a:lstStyle/>
          <a:p>
            <a:r>
              <a:rPr lang="en-US" dirty="0"/>
              <a:t/>
            </a:r>
            <a:br>
              <a:rPr lang="en-US" dirty="0"/>
            </a:br>
            <a:r>
              <a:rPr lang="en-US" dirty="0"/>
              <a:t/>
            </a:r>
            <a:br>
              <a:rPr lang="en-US" dirty="0"/>
            </a:br>
            <a:endParaRPr lang="en-US" dirty="0"/>
          </a:p>
        </p:txBody>
      </p:sp>
      <p:sp>
        <p:nvSpPr>
          <p:cNvPr id="18" name="AutoShape 4" descr="Image result for climbing stair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6" descr="Image result for climbing stair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1726592" y="5308937"/>
            <a:ext cx="3943927" cy="400110"/>
          </a:xfrm>
          <a:prstGeom prst="rect">
            <a:avLst/>
          </a:prstGeom>
          <a:noFill/>
        </p:spPr>
        <p:txBody>
          <a:bodyPr wrap="square" rtlCol="0">
            <a:spAutoFit/>
          </a:bodyPr>
          <a:lstStyle/>
          <a:p>
            <a:r>
              <a:rPr lang="en-US" sz="2000" b="1" dirty="0"/>
              <a:t>1.  What is the problem?</a:t>
            </a:r>
          </a:p>
        </p:txBody>
      </p:sp>
      <p:sp>
        <p:nvSpPr>
          <p:cNvPr id="23" name="TextBox 22"/>
          <p:cNvSpPr txBox="1"/>
          <p:nvPr/>
        </p:nvSpPr>
        <p:spPr>
          <a:xfrm>
            <a:off x="6192982" y="1836893"/>
            <a:ext cx="5712692" cy="400110"/>
          </a:xfrm>
          <a:prstGeom prst="rect">
            <a:avLst/>
          </a:prstGeom>
          <a:noFill/>
        </p:spPr>
        <p:txBody>
          <a:bodyPr wrap="square" rtlCol="0">
            <a:spAutoFit/>
          </a:bodyPr>
          <a:lstStyle/>
          <a:p>
            <a:r>
              <a:rPr lang="en-US" sz="2000" b="1" dirty="0"/>
              <a:t>6.  What is the best policy to correct the problem?</a:t>
            </a:r>
          </a:p>
        </p:txBody>
      </p:sp>
      <p:sp>
        <p:nvSpPr>
          <p:cNvPr id="24" name="TextBox 23"/>
          <p:cNvSpPr txBox="1"/>
          <p:nvPr/>
        </p:nvSpPr>
        <p:spPr>
          <a:xfrm>
            <a:off x="5251629" y="2557167"/>
            <a:ext cx="6147041" cy="400110"/>
          </a:xfrm>
          <a:prstGeom prst="rect">
            <a:avLst/>
          </a:prstGeom>
          <a:noFill/>
        </p:spPr>
        <p:txBody>
          <a:bodyPr wrap="square" rtlCol="0">
            <a:spAutoFit/>
          </a:bodyPr>
          <a:lstStyle/>
          <a:p>
            <a:r>
              <a:rPr lang="en-US" sz="2000" b="1" dirty="0"/>
              <a:t>5.  What policies can you create to correct the problem?</a:t>
            </a:r>
          </a:p>
        </p:txBody>
      </p:sp>
      <p:sp>
        <p:nvSpPr>
          <p:cNvPr id="25" name="TextBox 24"/>
          <p:cNvSpPr txBox="1"/>
          <p:nvPr/>
        </p:nvSpPr>
        <p:spPr>
          <a:xfrm>
            <a:off x="4471988" y="3228945"/>
            <a:ext cx="3943927" cy="400110"/>
          </a:xfrm>
          <a:prstGeom prst="rect">
            <a:avLst/>
          </a:prstGeom>
          <a:noFill/>
        </p:spPr>
        <p:txBody>
          <a:bodyPr wrap="square" rtlCol="0">
            <a:spAutoFit/>
          </a:bodyPr>
          <a:lstStyle/>
          <a:p>
            <a:r>
              <a:rPr lang="en-US" sz="2000" b="1" dirty="0"/>
              <a:t>4.  What is the existing policy?</a:t>
            </a:r>
          </a:p>
        </p:txBody>
      </p:sp>
      <p:sp>
        <p:nvSpPr>
          <p:cNvPr id="26" name="TextBox 25"/>
          <p:cNvSpPr txBox="1"/>
          <p:nvPr/>
        </p:nvSpPr>
        <p:spPr>
          <a:xfrm>
            <a:off x="3482109" y="3928796"/>
            <a:ext cx="3943927" cy="400110"/>
          </a:xfrm>
          <a:prstGeom prst="rect">
            <a:avLst/>
          </a:prstGeom>
          <a:noFill/>
        </p:spPr>
        <p:txBody>
          <a:bodyPr wrap="square" rtlCol="0">
            <a:spAutoFit/>
          </a:bodyPr>
          <a:lstStyle/>
          <a:p>
            <a:r>
              <a:rPr lang="en-US" sz="2000" b="1" dirty="0"/>
              <a:t>3.  What are the causes?</a:t>
            </a:r>
          </a:p>
        </p:txBody>
      </p:sp>
      <p:sp>
        <p:nvSpPr>
          <p:cNvPr id="27" name="TextBox 26"/>
          <p:cNvSpPr txBox="1"/>
          <p:nvPr/>
        </p:nvSpPr>
        <p:spPr>
          <a:xfrm>
            <a:off x="2586182" y="4609086"/>
            <a:ext cx="3943927" cy="400110"/>
          </a:xfrm>
          <a:prstGeom prst="rect">
            <a:avLst/>
          </a:prstGeom>
          <a:noFill/>
        </p:spPr>
        <p:txBody>
          <a:bodyPr wrap="square" rtlCol="0">
            <a:spAutoFit/>
          </a:bodyPr>
          <a:lstStyle/>
          <a:p>
            <a:r>
              <a:rPr lang="en-US" sz="2000" b="1" dirty="0"/>
              <a:t>2. Where is the evidence?</a:t>
            </a:r>
          </a:p>
        </p:txBody>
      </p:sp>
      <p:sp>
        <p:nvSpPr>
          <p:cNvPr id="21" name="TextBox 20"/>
          <p:cNvSpPr txBox="1"/>
          <p:nvPr/>
        </p:nvSpPr>
        <p:spPr>
          <a:xfrm flipH="1">
            <a:off x="3408217" y="230273"/>
            <a:ext cx="8063347" cy="1354217"/>
          </a:xfrm>
          <a:prstGeom prst="rect">
            <a:avLst/>
          </a:prstGeom>
          <a:noFill/>
          <a:ln>
            <a:noFill/>
          </a:ln>
        </p:spPr>
        <p:txBody>
          <a:bodyPr wrap="square" rtlCol="0">
            <a:spAutoFit/>
          </a:bodyPr>
          <a:lstStyle/>
          <a:p>
            <a:pPr algn="ctr"/>
            <a:endParaRPr lang="en-US" sz="2600" dirty="0"/>
          </a:p>
          <a:p>
            <a:r>
              <a:rPr lang="en-US" sz="2800" b="1" dirty="0">
                <a:solidFill>
                  <a:srgbClr val="7030A0"/>
                </a:solidFill>
                <a:latin typeface="Jokerman" panose="04090605060D06020702" pitchFamily="82" charset="0"/>
              </a:rPr>
              <a:t>Use the Public Policy Analyst (PPA) steps to understand and address the problem. </a:t>
            </a:r>
          </a:p>
        </p:txBody>
      </p:sp>
      <p:sp>
        <p:nvSpPr>
          <p:cNvPr id="3" name="Rectangle 2"/>
          <p:cNvSpPr/>
          <p:nvPr/>
        </p:nvSpPr>
        <p:spPr>
          <a:xfrm>
            <a:off x="612775" y="6467497"/>
            <a:ext cx="5446171" cy="369332"/>
          </a:xfrm>
          <a:prstGeom prst="rect">
            <a:avLst/>
          </a:prstGeom>
        </p:spPr>
        <p:txBody>
          <a:bodyPr wrap="none">
            <a:spAutoFit/>
          </a:bodyPr>
          <a:lstStyle/>
          <a:p>
            <a:pPr algn="ctr"/>
            <a:r>
              <a:rPr lang="en-US" dirty="0">
                <a:solidFill>
                  <a:srgbClr val="000000"/>
                </a:solidFill>
                <a:latin typeface="Garamond" panose="02020404030301010803" pitchFamily="18" charset="0"/>
              </a:rPr>
              <a:t>Image from </a:t>
            </a:r>
            <a:r>
              <a:rPr lang="en-US" dirty="0">
                <a:hlinkClick r:id="rId3"/>
              </a:rPr>
              <a:t>http://clipart-library.com/clipart/382081.htm</a:t>
            </a:r>
            <a:endParaRPr lang="en-US" dirty="0">
              <a:solidFill>
                <a:srgbClr val="000000"/>
              </a:solidFill>
              <a:latin typeface="Work Sans"/>
            </a:endParaRPr>
          </a:p>
        </p:txBody>
      </p:sp>
    </p:spTree>
    <p:extLst>
      <p:ext uri="{BB962C8B-B14F-4D97-AF65-F5344CB8AC3E}">
        <p14:creationId xmlns:p14="http://schemas.microsoft.com/office/powerpoint/2010/main" xmlns="" val="85582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4553" y="688397"/>
            <a:ext cx="10805483" cy="1334367"/>
          </a:xfrm>
        </p:spPr>
        <p:txBody>
          <a:bodyPr>
            <a:normAutofit fontScale="90000"/>
          </a:bodyPr>
          <a:lstStyle/>
          <a:p>
            <a:r>
              <a:rPr lang="en-US" dirty="0"/>
              <a:t/>
            </a:r>
            <a:br>
              <a:rPr lang="en-US" dirty="0"/>
            </a:br>
            <a:r>
              <a:rPr lang="en-US" sz="4900" dirty="0">
                <a:solidFill>
                  <a:srgbClr val="C00000"/>
                </a:solidFill>
                <a:latin typeface="Jokerman" panose="04090605060D06020702" pitchFamily="82" charset="0"/>
              </a:rPr>
              <a:t>The Evidence</a:t>
            </a:r>
            <a:r>
              <a:rPr lang="en-US" dirty="0"/>
              <a:t/>
            </a:r>
            <a:br>
              <a:rPr lang="en-US" dirty="0"/>
            </a:br>
            <a:endParaRPr lang="en-US" dirty="0"/>
          </a:p>
        </p:txBody>
      </p:sp>
      <p:sp>
        <p:nvSpPr>
          <p:cNvPr id="3" name="Content Placeholder 2"/>
          <p:cNvSpPr>
            <a:spLocks noGrp="1"/>
          </p:cNvSpPr>
          <p:nvPr>
            <p:ph sz="half" idx="1"/>
          </p:nvPr>
        </p:nvSpPr>
        <p:spPr>
          <a:xfrm>
            <a:off x="428625" y="2128838"/>
            <a:ext cx="7828683" cy="2147597"/>
          </a:xfrm>
        </p:spPr>
        <p:txBody>
          <a:bodyPr>
            <a:noAutofit/>
          </a:bodyPr>
          <a:lstStyle/>
          <a:p>
            <a:r>
              <a:rPr lang="en-US" sz="3200" b="1" dirty="0" smtClean="0">
                <a:solidFill>
                  <a:srgbClr val="7030A0"/>
                </a:solidFill>
              </a:rPr>
              <a:t>The streets and sidewalks have trash.  Everywhere you walk, there is trash on the ground and not enough trashcans</a:t>
            </a:r>
            <a:endParaRPr lang="en-US" sz="3200" b="1" dirty="0">
              <a:solidFill>
                <a:srgbClr val="7030A0"/>
              </a:solidFill>
            </a:endParaRPr>
          </a:p>
        </p:txBody>
      </p:sp>
      <p:sp>
        <p:nvSpPr>
          <p:cNvPr id="8" name="Content Placeholder 2"/>
          <p:cNvSpPr txBox="1">
            <a:spLocks/>
          </p:cNvSpPr>
          <p:nvPr/>
        </p:nvSpPr>
        <p:spPr>
          <a:xfrm>
            <a:off x="3114675" y="4457699"/>
            <a:ext cx="8437744" cy="166600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3200" b="1" dirty="0" smtClean="0">
                <a:solidFill>
                  <a:srgbClr val="00B050"/>
                </a:solidFill>
              </a:rPr>
              <a:t>Students sometimes come in to class with the smell of feces because they step in it on the sidewalks outside of the school.</a:t>
            </a:r>
            <a:endParaRPr lang="en-US" sz="3200" b="1" dirty="0">
              <a:solidFill>
                <a:srgbClr val="00B050"/>
              </a:solidFill>
            </a:endParaRPr>
          </a:p>
        </p:txBody>
      </p:sp>
    </p:spTree>
    <p:extLst>
      <p:ext uri="{BB962C8B-B14F-4D97-AF65-F5344CB8AC3E}">
        <p14:creationId xmlns:p14="http://schemas.microsoft.com/office/powerpoint/2010/main" xmlns="" val="263807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heel(1)">
                                      <p:cBhvr>
                                        <p:cTn id="1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8909" y="2071688"/>
            <a:ext cx="10955273" cy="4343400"/>
          </a:xfrm>
        </p:spPr>
        <p:txBody>
          <a:bodyPr>
            <a:noAutofit/>
          </a:bodyPr>
          <a:lstStyle/>
          <a:p>
            <a:r>
              <a:rPr lang="en-US" sz="3200" b="1" dirty="0" smtClean="0">
                <a:latin typeface="Helvetica" charset="0"/>
              </a:rPr>
              <a:t>The city took away 222 trashcans in Harlem in 2018. </a:t>
            </a:r>
            <a:endParaRPr lang="en-US" sz="3200" b="1" dirty="0">
              <a:latin typeface="Helvetica" charset="0"/>
            </a:endParaRPr>
          </a:p>
          <a:p>
            <a:r>
              <a:rPr lang="en-US" sz="3200" b="1" dirty="0" smtClean="0">
                <a:solidFill>
                  <a:srgbClr val="7030A0"/>
                </a:solidFill>
                <a:latin typeface="Helvetica" charset="0"/>
              </a:rPr>
              <a:t>Residents have parties on the street and don’t pick up their trash. </a:t>
            </a:r>
            <a:endParaRPr lang="en-US" sz="3200" b="1" dirty="0">
              <a:solidFill>
                <a:srgbClr val="7030A0"/>
              </a:solidFill>
              <a:latin typeface="Helvetica" charset="0"/>
            </a:endParaRPr>
          </a:p>
          <a:p>
            <a:r>
              <a:rPr lang="en-US" sz="3200" b="1" dirty="0" smtClean="0">
                <a:solidFill>
                  <a:srgbClr val="2E90F2"/>
                </a:solidFill>
                <a:latin typeface="Helvetica" charset="0"/>
              </a:rPr>
              <a:t>People don’t dispose of trash in trashcans.</a:t>
            </a:r>
          </a:p>
          <a:p>
            <a:r>
              <a:rPr lang="en-US" sz="3200" b="1" dirty="0" smtClean="0">
                <a:solidFill>
                  <a:srgbClr val="2E90F2"/>
                </a:solidFill>
                <a:latin typeface="Helvetica" charset="0"/>
              </a:rPr>
              <a:t>Dog owners don’t pick up after their dogs and stray dogs don’t pick up after themselves </a:t>
            </a:r>
            <a:endParaRPr lang="en-US" sz="3200" b="1" dirty="0">
              <a:solidFill>
                <a:srgbClr val="2E90F2"/>
              </a:solidFill>
              <a:latin typeface="Helvetica" charset="0"/>
            </a:endParaRPr>
          </a:p>
        </p:txBody>
      </p:sp>
      <p:sp>
        <p:nvSpPr>
          <p:cNvPr id="6" name="Title 1"/>
          <p:cNvSpPr txBox="1">
            <a:spLocks/>
          </p:cNvSpPr>
          <p:nvPr/>
        </p:nvSpPr>
        <p:spPr>
          <a:xfrm>
            <a:off x="519961" y="142875"/>
            <a:ext cx="10993582" cy="21107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solidFill>
                  <a:schemeClr val="accent2"/>
                </a:solidFill>
                <a:latin typeface="Helvetica" charset="0"/>
              </a:rPr>
              <a:t>What Are the Main Causes?</a:t>
            </a:r>
          </a:p>
        </p:txBody>
      </p:sp>
    </p:spTree>
    <p:extLst>
      <p:ext uri="{BB962C8B-B14F-4D97-AF65-F5344CB8AC3E}">
        <p14:creationId xmlns:p14="http://schemas.microsoft.com/office/powerpoint/2010/main" xmlns="" val="257154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183" y="1"/>
            <a:ext cx="7805853" cy="1594624"/>
          </a:xfrm>
        </p:spPr>
        <p:txBody>
          <a:bodyPr>
            <a:normAutofit fontScale="90000"/>
          </a:bodyPr>
          <a:lstStyle/>
          <a:p>
            <a:r>
              <a:rPr lang="en-US" dirty="0"/>
              <a:t/>
            </a:r>
            <a:br>
              <a:rPr lang="en-US" dirty="0"/>
            </a:br>
            <a:r>
              <a:rPr lang="en-US" dirty="0"/>
              <a:t/>
            </a:r>
            <a:br>
              <a:rPr lang="en-US" dirty="0"/>
            </a:br>
            <a:r>
              <a:rPr lang="en-US" dirty="0" smtClean="0"/>
              <a:t> Article on:  </a:t>
            </a:r>
            <a:r>
              <a:rPr lang="en-US" sz="2700" dirty="0" smtClean="0"/>
              <a:t>Why this is </a:t>
            </a:r>
            <a:r>
              <a:rPr lang="en-US" sz="2700" dirty="0"/>
              <a:t>an issue in </a:t>
            </a:r>
            <a:r>
              <a:rPr lang="en-US" sz="2700" dirty="0" smtClean="0"/>
              <a:t>our community</a:t>
            </a:r>
            <a:endParaRPr lang="en-US" sz="2700" dirty="0"/>
          </a:p>
        </p:txBody>
      </p:sp>
      <p:sp>
        <p:nvSpPr>
          <p:cNvPr id="3" name="Content Placeholder 2"/>
          <p:cNvSpPr>
            <a:spLocks noGrp="1"/>
          </p:cNvSpPr>
          <p:nvPr>
            <p:ph sz="half" idx="1"/>
          </p:nvPr>
        </p:nvSpPr>
        <p:spPr>
          <a:xfrm>
            <a:off x="642938" y="2806334"/>
            <a:ext cx="7958364" cy="3045708"/>
          </a:xfrm>
        </p:spPr>
        <p:txBody>
          <a:bodyPr>
            <a:noAutofit/>
          </a:bodyPr>
          <a:lstStyle/>
          <a:p>
            <a:pPr marL="0" indent="0">
              <a:buNone/>
            </a:pPr>
            <a:r>
              <a:rPr lang="en-US" sz="2800" dirty="0"/>
              <a:t>The </a:t>
            </a:r>
            <a:r>
              <a:rPr lang="en-US" sz="2800" u="sng" dirty="0">
                <a:hlinkClick r:id="rId3"/>
              </a:rPr>
              <a:t>New York City Sanitation Department</a:t>
            </a:r>
            <a:r>
              <a:rPr lang="en-US" sz="2800" dirty="0"/>
              <a:t> has taken away the litter baskets from Harlem primarily because it says that while the baskets are intended only for litter from pedestrians, most had been crammed full of trash bags and </a:t>
            </a:r>
            <a:r>
              <a:rPr lang="en-US" sz="2800" dirty="0" smtClean="0"/>
              <a:t>debris </a:t>
            </a:r>
            <a:r>
              <a:rPr lang="en-US" sz="2800" dirty="0"/>
              <a:t>from homes and businesses</a:t>
            </a:r>
            <a:r>
              <a:rPr lang="en-US" sz="2800" dirty="0" smtClean="0"/>
              <a:t>.</a:t>
            </a:r>
          </a:p>
        </p:txBody>
      </p:sp>
      <p:sp>
        <p:nvSpPr>
          <p:cNvPr id="9" name="Footer Placeholder 8"/>
          <p:cNvSpPr>
            <a:spLocks noGrp="1"/>
          </p:cNvSpPr>
          <p:nvPr>
            <p:ph type="ftr" sz="quarter" idx="11"/>
          </p:nvPr>
        </p:nvSpPr>
        <p:spPr/>
        <p:txBody>
          <a:bodyPr/>
          <a:lstStyle/>
          <a:p>
            <a:r>
              <a:rPr lang="en-US" smtClean="0"/>
              <a:t>https://www.nytimes.com/2018/08/19/nyregion/harlem-litter-baskets-sanitation-department-nyc.html</a:t>
            </a:r>
            <a:endParaRPr lang="en-US"/>
          </a:p>
        </p:txBody>
      </p:sp>
      <p:sp>
        <p:nvSpPr>
          <p:cNvPr id="4" name="TextBox 3">
            <a:extLst>
              <a:ext uri="{FF2B5EF4-FFF2-40B4-BE49-F238E27FC236}">
                <a16:creationId xmlns="" xmlns:a16="http://schemas.microsoft.com/office/drawing/2014/main" id="{74EC58BF-31BD-3348-86EA-784BAA8E7841}"/>
              </a:ext>
            </a:extLst>
          </p:cNvPr>
          <p:cNvSpPr txBox="1"/>
          <p:nvPr/>
        </p:nvSpPr>
        <p:spPr>
          <a:xfrm>
            <a:off x="-2491740" y="-1577340"/>
            <a:ext cx="184731" cy="369332"/>
          </a:xfrm>
          <a:prstGeom prst="rect">
            <a:avLst/>
          </a:prstGeom>
          <a:noFill/>
        </p:spPr>
        <p:txBody>
          <a:bodyPr wrap="none" rtlCol="0">
            <a:spAutoFit/>
          </a:bodyPr>
          <a:lstStyle/>
          <a:p>
            <a:endParaRPr lang="en-US"/>
          </a:p>
        </p:txBody>
      </p:sp>
      <p:pic>
        <p:nvPicPr>
          <p:cNvPr id="6" name="Picture 5"/>
          <p:cNvPicPr>
            <a:picLocks noChangeAspect="1"/>
          </p:cNvPicPr>
          <p:nvPr/>
        </p:nvPicPr>
        <p:blipFill>
          <a:blip r:embed="rId4" cstate="print"/>
          <a:stretch>
            <a:fillRect/>
          </a:stretch>
        </p:blipFill>
        <p:spPr>
          <a:xfrm>
            <a:off x="9172576" y="2228850"/>
            <a:ext cx="2490289" cy="3086921"/>
          </a:xfrm>
          <a:prstGeom prst="rect">
            <a:avLst/>
          </a:prstGeom>
        </p:spPr>
      </p:pic>
      <p:pic>
        <p:nvPicPr>
          <p:cNvPr id="7" name="Picture 6"/>
          <p:cNvPicPr>
            <a:picLocks noChangeAspect="1"/>
          </p:cNvPicPr>
          <p:nvPr/>
        </p:nvPicPr>
        <p:blipFill>
          <a:blip r:embed="rId5" cstate="print"/>
          <a:stretch>
            <a:fillRect/>
          </a:stretch>
        </p:blipFill>
        <p:spPr>
          <a:xfrm>
            <a:off x="1" y="0"/>
            <a:ext cx="3684182" cy="2456121"/>
          </a:xfrm>
          <a:prstGeom prst="rect">
            <a:avLst/>
          </a:prstGeom>
        </p:spPr>
      </p:pic>
    </p:spTree>
    <p:extLst>
      <p:ext uri="{BB962C8B-B14F-4D97-AF65-F5344CB8AC3E}">
        <p14:creationId xmlns:p14="http://schemas.microsoft.com/office/powerpoint/2010/main" xmlns="" val="198561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763" y="0"/>
            <a:ext cx="6532273" cy="2951209"/>
          </a:xfrm>
        </p:spPr>
        <p:txBody>
          <a:bodyPr>
            <a:normAutofit/>
          </a:bodyPr>
          <a:lstStyle/>
          <a:p>
            <a:r>
              <a:rPr lang="en-US" dirty="0"/>
              <a:t/>
            </a:r>
            <a:br>
              <a:rPr lang="en-US" dirty="0"/>
            </a:br>
            <a:r>
              <a:rPr lang="en-US" dirty="0"/>
              <a:t/>
            </a:r>
            <a:br>
              <a:rPr lang="en-US" dirty="0"/>
            </a:br>
            <a:r>
              <a:rPr lang="en-US" sz="2400" dirty="0" smtClean="0"/>
              <a:t> </a:t>
            </a:r>
            <a:r>
              <a:rPr lang="en-US" sz="3000" dirty="0" smtClean="0"/>
              <a:t>More evidence:  </a:t>
            </a:r>
            <a:r>
              <a:rPr lang="en-US" sz="2400" dirty="0" smtClean="0"/>
              <a:t>Why this is </a:t>
            </a:r>
            <a:r>
              <a:rPr lang="en-US" sz="2400" dirty="0"/>
              <a:t>an issue in </a:t>
            </a:r>
            <a:r>
              <a:rPr lang="en-US" sz="2400" dirty="0" smtClean="0"/>
              <a:t>our community</a:t>
            </a:r>
            <a:endParaRPr lang="en-US" sz="2400" dirty="0"/>
          </a:p>
        </p:txBody>
      </p:sp>
      <p:sp>
        <p:nvSpPr>
          <p:cNvPr id="3" name="Content Placeholder 2"/>
          <p:cNvSpPr>
            <a:spLocks noGrp="1"/>
          </p:cNvSpPr>
          <p:nvPr>
            <p:ph sz="half" idx="1"/>
          </p:nvPr>
        </p:nvSpPr>
        <p:spPr>
          <a:xfrm>
            <a:off x="912629" y="3397818"/>
            <a:ext cx="10303059" cy="2428357"/>
          </a:xfrm>
        </p:spPr>
        <p:txBody>
          <a:bodyPr>
            <a:noAutofit/>
          </a:bodyPr>
          <a:lstStyle/>
          <a:p>
            <a:r>
              <a:rPr lang="en-US" sz="2300" dirty="0"/>
              <a:t>UPPER </a:t>
            </a:r>
            <a:r>
              <a:rPr lang="en-US" sz="2300" dirty="0" smtClean="0"/>
              <a:t>MANHATTAN - </a:t>
            </a:r>
            <a:r>
              <a:rPr lang="en-US" sz="2300" dirty="0"/>
              <a:t>Crushed soda cans. Busted beer bottles. Leftover chicken bones and rice.</a:t>
            </a:r>
          </a:p>
          <a:p>
            <a:r>
              <a:rPr lang="en-US" sz="2300" dirty="0"/>
              <a:t>For some, these are the remnants of a good summertime picnic. For others, they are part of the all too common mess left strewn about the streets of Washington Heights and Inwood, where residents say a lax attitude toward street cleanliness has made sidewalks, stoops and streets unbearable.</a:t>
            </a:r>
          </a:p>
        </p:txBody>
      </p:sp>
      <p:sp>
        <p:nvSpPr>
          <p:cNvPr id="9" name="Footer Placeholder 8"/>
          <p:cNvSpPr>
            <a:spLocks noGrp="1"/>
          </p:cNvSpPr>
          <p:nvPr>
            <p:ph type="ftr" sz="quarter" idx="11"/>
          </p:nvPr>
        </p:nvSpPr>
        <p:spPr/>
        <p:txBody>
          <a:bodyPr/>
          <a:lstStyle/>
          <a:p>
            <a:r>
              <a:rPr lang="en-US" smtClean="0"/>
              <a:t>https://www.dnainfo.com/20110711/washington-heights-inwood/uptown-community-launches-effort-clean-streets/</a:t>
            </a:r>
            <a:endParaRPr lang="en-US"/>
          </a:p>
        </p:txBody>
      </p:sp>
      <p:sp>
        <p:nvSpPr>
          <p:cNvPr id="4" name="TextBox 3">
            <a:extLst>
              <a:ext uri="{FF2B5EF4-FFF2-40B4-BE49-F238E27FC236}">
                <a16:creationId xmlns="" xmlns:a16="http://schemas.microsoft.com/office/drawing/2014/main" id="{74EC58BF-31BD-3348-86EA-784BAA8E7841}"/>
              </a:ext>
            </a:extLst>
          </p:cNvPr>
          <p:cNvSpPr txBox="1"/>
          <p:nvPr/>
        </p:nvSpPr>
        <p:spPr>
          <a:xfrm>
            <a:off x="-2491740" y="-1577340"/>
            <a:ext cx="184731" cy="369332"/>
          </a:xfrm>
          <a:prstGeom prst="rect">
            <a:avLst/>
          </a:prstGeom>
          <a:noFill/>
        </p:spPr>
        <p:txBody>
          <a:bodyPr wrap="none" rtlCol="0">
            <a:spAutoFit/>
          </a:bodyPr>
          <a:lstStyle/>
          <a:p>
            <a:endParaRPr lang="en-US"/>
          </a:p>
        </p:txBody>
      </p:sp>
      <p:pic>
        <p:nvPicPr>
          <p:cNvPr id="5" name="Picture 4"/>
          <p:cNvPicPr>
            <a:picLocks noChangeAspect="1"/>
          </p:cNvPicPr>
          <p:nvPr/>
        </p:nvPicPr>
        <p:blipFill>
          <a:blip r:embed="rId3" cstate="print"/>
          <a:stretch>
            <a:fillRect/>
          </a:stretch>
        </p:blipFill>
        <p:spPr>
          <a:xfrm>
            <a:off x="261461" y="297711"/>
            <a:ext cx="4459395" cy="2957283"/>
          </a:xfrm>
          <a:prstGeom prst="rect">
            <a:avLst/>
          </a:prstGeom>
        </p:spPr>
      </p:pic>
    </p:spTree>
    <p:extLst>
      <p:ext uri="{BB962C8B-B14F-4D97-AF65-F5344CB8AC3E}">
        <p14:creationId xmlns:p14="http://schemas.microsoft.com/office/powerpoint/2010/main" xmlns="" val="35883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4">
                    <a:lumMod val="75000"/>
                  </a:schemeClr>
                </a:solidFill>
                <a:latin typeface="Jokerman" panose="04090605060D06020702" pitchFamily="82" charset="0"/>
              </a:rPr>
              <a:t>What is the existing policy?</a:t>
            </a:r>
            <a:br>
              <a:rPr lang="en-US" dirty="0">
                <a:solidFill>
                  <a:schemeClr val="accent4">
                    <a:lumMod val="75000"/>
                  </a:schemeClr>
                </a:solidFill>
                <a:latin typeface="Jokerman" panose="04090605060D06020702" pitchFamily="82" charset="0"/>
              </a:rPr>
            </a:br>
            <a:endParaRPr lang="en-US" sz="2200" b="1" dirty="0">
              <a:solidFill>
                <a:schemeClr val="accent4">
                  <a:lumMod val="75000"/>
                </a:schemeClr>
              </a:solidFill>
              <a:latin typeface="Jokerman" panose="04090605060D06020702" pitchFamily="82" charset="0"/>
            </a:endParaRPr>
          </a:p>
        </p:txBody>
      </p:sp>
      <p:sp>
        <p:nvSpPr>
          <p:cNvPr id="3" name="Content Placeholder 2"/>
          <p:cNvSpPr>
            <a:spLocks noGrp="1"/>
          </p:cNvSpPr>
          <p:nvPr>
            <p:ph sz="half" idx="1"/>
          </p:nvPr>
        </p:nvSpPr>
        <p:spPr>
          <a:xfrm>
            <a:off x="484015" y="1561172"/>
            <a:ext cx="5608468" cy="3898302"/>
          </a:xfrm>
        </p:spPr>
        <p:txBody>
          <a:bodyPr>
            <a:normAutofit fontScale="85000" lnSpcReduction="20000"/>
          </a:bodyPr>
          <a:lstStyle/>
          <a:p>
            <a:pPr marL="0" indent="0">
              <a:buNone/>
            </a:pPr>
            <a:r>
              <a:rPr lang="en-US" dirty="0" smtClean="0"/>
              <a:t>Here is a link to the NYC Department of Sanitation and </a:t>
            </a:r>
            <a:r>
              <a:rPr lang="en-US" dirty="0"/>
              <a:t>Regulation </a:t>
            </a:r>
            <a:r>
              <a:rPr lang="en-US" dirty="0" smtClean="0"/>
              <a:t>Handbook to research what is being done now.</a:t>
            </a:r>
          </a:p>
          <a:p>
            <a:pPr>
              <a:buFont typeface="Arial" charset="0"/>
              <a:buChar char="•"/>
            </a:pPr>
            <a:r>
              <a:rPr lang="en-US" dirty="0" smtClean="0">
                <a:hlinkClick r:id="rId3"/>
              </a:rPr>
              <a:t>https</a:t>
            </a:r>
            <a:r>
              <a:rPr lang="en-US" dirty="0">
                <a:hlinkClick r:id="rId3"/>
              </a:rPr>
              <a:t>://www1.nyc.gov/assets/dsny/downloads/pdf/about/laws/DSNY_rules_regs_2015.pdf</a:t>
            </a:r>
            <a:endParaRPr lang="en-US" dirty="0"/>
          </a:p>
        </p:txBody>
      </p:sp>
      <p:sp>
        <p:nvSpPr>
          <p:cNvPr id="4" name="Content Placeholder 3"/>
          <p:cNvSpPr>
            <a:spLocks noGrp="1"/>
          </p:cNvSpPr>
          <p:nvPr>
            <p:ph sz="half" idx="2"/>
          </p:nvPr>
        </p:nvSpPr>
        <p:spPr>
          <a:xfrm>
            <a:off x="6229349" y="1561172"/>
            <a:ext cx="5205463" cy="4518327"/>
          </a:xfrm>
        </p:spPr>
        <p:txBody>
          <a:bodyPr>
            <a:normAutofit fontScale="85000" lnSpcReduction="20000"/>
          </a:bodyPr>
          <a:lstStyle/>
          <a:p>
            <a:r>
              <a:rPr lang="en-US" dirty="0" smtClean="0"/>
              <a:t>Here is a link to the environmental report card for upper </a:t>
            </a:r>
            <a:r>
              <a:rPr lang="en-US" dirty="0" smtClean="0"/>
              <a:t>M</a:t>
            </a:r>
            <a:r>
              <a:rPr lang="en-US" dirty="0" smtClean="0"/>
              <a:t>anhattan </a:t>
            </a:r>
            <a:r>
              <a:rPr lang="en-US" dirty="0" smtClean="0"/>
              <a:t>to help you understand more of what is being done in </a:t>
            </a:r>
            <a:r>
              <a:rPr lang="en-US" dirty="0"/>
              <a:t>our area:  </a:t>
            </a:r>
            <a:r>
              <a:rPr lang="en-US" dirty="0">
                <a:hlinkClick r:id="rId4"/>
              </a:rPr>
              <a:t>https://</a:t>
            </a:r>
            <a:r>
              <a:rPr lang="en-US" dirty="0" smtClean="0">
                <a:hlinkClick r:id="rId4"/>
              </a:rPr>
              <a:t>www.weact.org/wp-content/uploads/2016/10/FINAL_WE-ACT_NM_EH_ReportCard.pdf</a:t>
            </a:r>
            <a:endParaRPr lang="en-US" dirty="0" smtClean="0"/>
          </a:p>
          <a:p>
            <a:r>
              <a:rPr lang="en-US" dirty="0" smtClean="0"/>
              <a:t>Requests </a:t>
            </a:r>
            <a:r>
              <a:rPr lang="en-US" dirty="0"/>
              <a:t>for syringe disposal have increased 300 percent across New York City since 2014, city officials said. The department's Environmental Police Unit has conducted 200 cleanups since July 1 year, disposing of about 8,800 syringes. In areas of the city hit hard by the opioid epidemic, there is a greater need for syringe disposal</a:t>
            </a:r>
            <a:r>
              <a:rPr lang="en-US" dirty="0" smtClean="0"/>
              <a:t>.</a:t>
            </a:r>
          </a:p>
          <a:p>
            <a:r>
              <a:rPr lang="en-US" dirty="0" smtClean="0"/>
              <a:t>Communities can get involved in cleaning up their own trash programs.</a:t>
            </a:r>
            <a:endParaRPr lang="en-US" dirty="0"/>
          </a:p>
        </p:txBody>
      </p:sp>
      <p:sp>
        <p:nvSpPr>
          <p:cNvPr id="8" name="Footer Placeholder 7"/>
          <p:cNvSpPr>
            <a:spLocks noGrp="1"/>
          </p:cNvSpPr>
          <p:nvPr>
            <p:ph type="ftr" sz="quarter" idx="11"/>
          </p:nvPr>
        </p:nvSpPr>
        <p:spPr/>
        <p:txBody>
          <a:bodyPr/>
          <a:lstStyle/>
          <a:p>
            <a:r>
              <a:rPr lang="en-US" smtClean="0"/>
              <a:t>https://www.theyeshivaworld.com/news/headlines-breaking-stories/382582/nyc-launches-new-program-to-keep-streets-clean.html</a:t>
            </a:r>
            <a:endParaRPr lang="en-US"/>
          </a:p>
        </p:txBody>
      </p:sp>
      <p:pic>
        <p:nvPicPr>
          <p:cNvPr id="7" name="Picture 6"/>
          <p:cNvPicPr>
            <a:picLocks noChangeAspect="1"/>
          </p:cNvPicPr>
          <p:nvPr/>
        </p:nvPicPr>
        <p:blipFill>
          <a:blip r:embed="rId5" cstate="print"/>
          <a:stretch>
            <a:fillRect/>
          </a:stretch>
        </p:blipFill>
        <p:spPr>
          <a:xfrm>
            <a:off x="484015" y="4549697"/>
            <a:ext cx="4988097" cy="1982925"/>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xmlns="" val="11190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53" y="114300"/>
            <a:ext cx="10993582" cy="1343894"/>
          </a:xfrm>
        </p:spPr>
        <p:txBody>
          <a:bodyPr>
            <a:normAutofit fontScale="90000"/>
          </a:bodyPr>
          <a:lstStyle/>
          <a:p>
            <a:r>
              <a:rPr lang="en-US" sz="4800" dirty="0">
                <a:solidFill>
                  <a:srgbClr val="C00000"/>
                </a:solidFill>
                <a:latin typeface="Jokerman" panose="04090605060D06020702" pitchFamily="82" charset="0"/>
              </a:rPr>
              <a:t>What can you do to correct the problem?</a:t>
            </a:r>
          </a:p>
        </p:txBody>
      </p:sp>
      <p:sp>
        <p:nvSpPr>
          <p:cNvPr id="3" name="Content Placeholder 2"/>
          <p:cNvSpPr>
            <a:spLocks noGrp="1"/>
          </p:cNvSpPr>
          <p:nvPr>
            <p:ph sz="half" idx="1"/>
          </p:nvPr>
        </p:nvSpPr>
        <p:spPr>
          <a:xfrm>
            <a:off x="1298447" y="1871663"/>
            <a:ext cx="6190573" cy="4229099"/>
          </a:xfrm>
        </p:spPr>
        <p:txBody>
          <a:bodyPr>
            <a:noAutofit/>
          </a:bodyPr>
          <a:lstStyle/>
          <a:p>
            <a:r>
              <a:rPr lang="en-US" sz="3000" b="1" dirty="0" smtClean="0">
                <a:solidFill>
                  <a:srgbClr val="7030A0"/>
                </a:solidFill>
              </a:rPr>
              <a:t>Get into small groups and research what solutions you can do as a group to clean up our community streets.</a:t>
            </a:r>
          </a:p>
          <a:p>
            <a:r>
              <a:rPr lang="en-US" sz="3000" b="1" dirty="0" smtClean="0">
                <a:solidFill>
                  <a:srgbClr val="7030A0"/>
                </a:solidFill>
              </a:rPr>
              <a:t>Find three solutions to the problem and make a list of the pros and cons for each solution. </a:t>
            </a:r>
            <a:endParaRPr lang="en-US" sz="3000" b="1" dirty="0" smtClean="0">
              <a:solidFill>
                <a:srgbClr val="00B050"/>
              </a:solidFill>
            </a:endParaRPr>
          </a:p>
          <a:p>
            <a:endParaRPr lang="en-US" sz="3200" b="1" dirty="0"/>
          </a:p>
        </p:txBody>
      </p:sp>
      <p:sp>
        <p:nvSpPr>
          <p:cNvPr id="8" name="Rectangle 7"/>
          <p:cNvSpPr/>
          <p:nvPr/>
        </p:nvSpPr>
        <p:spPr>
          <a:xfrm>
            <a:off x="7027691" y="6425782"/>
            <a:ext cx="4316583" cy="369332"/>
          </a:xfrm>
          <a:prstGeom prst="rect">
            <a:avLst/>
          </a:prstGeom>
        </p:spPr>
        <p:txBody>
          <a:bodyPr wrap="square">
            <a:spAutoFit/>
          </a:bodyPr>
          <a:lstStyle/>
          <a:p>
            <a:r>
              <a:rPr lang="en-US" dirty="0"/>
              <a:t>Image from </a:t>
            </a:r>
            <a:r>
              <a:rPr lang="en-US" sz="900" dirty="0" smtClean="0">
                <a:hlinkClick r:id="rId2"/>
              </a:rPr>
              <a:t>https://premiumbpthemes.com/clipart/get</a:t>
            </a:r>
            <a:r>
              <a:rPr lang="en-US" sz="900" dirty="0" smtClean="0"/>
              <a:t> </a:t>
            </a:r>
            <a:endParaRPr lang="en-US" sz="900" dirty="0"/>
          </a:p>
        </p:txBody>
      </p:sp>
      <p:pic>
        <p:nvPicPr>
          <p:cNvPr id="4" name="Picture 3"/>
          <p:cNvPicPr>
            <a:picLocks noChangeAspect="1"/>
          </p:cNvPicPr>
          <p:nvPr/>
        </p:nvPicPr>
        <p:blipFill>
          <a:blip r:embed="rId3" cstate="print"/>
          <a:stretch>
            <a:fillRect/>
          </a:stretch>
        </p:blipFill>
        <p:spPr>
          <a:xfrm>
            <a:off x="8102914" y="1603057"/>
            <a:ext cx="3548177" cy="3740468"/>
          </a:xfrm>
          <a:prstGeom prst="rect">
            <a:avLst/>
          </a:prstGeom>
          <a:effectLst>
            <a:glow rad="139700">
              <a:schemeClr val="bg2">
                <a:alpha val="40000"/>
              </a:schemeClr>
            </a:glow>
            <a:softEdge rad="63500"/>
          </a:effectLst>
        </p:spPr>
      </p:pic>
    </p:spTree>
    <p:extLst>
      <p:ext uri="{BB962C8B-B14F-4D97-AF65-F5344CB8AC3E}">
        <p14:creationId xmlns:p14="http://schemas.microsoft.com/office/powerpoint/2010/main" xmlns="" val="17032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1582</TotalTime>
  <Words>618</Words>
  <Application>Microsoft Office PowerPoint</Application>
  <PresentationFormat>Custom</PresentationFormat>
  <Paragraphs>56</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Gallery</vt:lpstr>
      <vt:lpstr>The Problem</vt:lpstr>
      <vt:lpstr>How can we solve the problem of Trash in the Streets in Washington Heights?</vt:lpstr>
      <vt:lpstr>Slide 3</vt:lpstr>
      <vt:lpstr> The Evidence </vt:lpstr>
      <vt:lpstr>Slide 5</vt:lpstr>
      <vt:lpstr>   Article on:  Why this is an issue in our community</vt:lpstr>
      <vt:lpstr>   More evidence:  Why this is an issue in our community</vt:lpstr>
      <vt:lpstr>What is the existing policy? </vt:lpstr>
      <vt:lpstr>What can you do to correct the problem?</vt:lpstr>
      <vt:lpstr>What can you do to correct the problem? (possible solutions)</vt:lpstr>
      <vt:lpstr>What can the community and our class do to correct the problem? </vt:lpstr>
    </vt:vector>
  </TitlesOfParts>
  <Company>NYCDoE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Violence among teens</dc:title>
  <dc:creator>teacher</dc:creator>
  <cp:lastModifiedBy>Windows User</cp:lastModifiedBy>
  <cp:revision>111</cp:revision>
  <dcterms:created xsi:type="dcterms:W3CDTF">2019-12-14T20:52:22Z</dcterms:created>
  <dcterms:modified xsi:type="dcterms:W3CDTF">2020-01-15T02:31:50Z</dcterms:modified>
</cp:coreProperties>
</file>